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41" r:id="rId4"/>
    <p:sldMasterId id="2147483825" r:id="rId5"/>
    <p:sldMasterId id="2147483848" r:id="rId6"/>
    <p:sldMasterId id="2147483867" r:id="rId7"/>
  </p:sldMasterIdLst>
  <p:notesMasterIdLst>
    <p:notesMasterId r:id="rId77"/>
  </p:notesMasterIdLst>
  <p:handoutMasterIdLst>
    <p:handoutMasterId r:id="rId78"/>
  </p:handoutMasterIdLst>
  <p:sldIdLst>
    <p:sldId id="273" r:id="rId8"/>
    <p:sldId id="274" r:id="rId9"/>
    <p:sldId id="275" r:id="rId10"/>
    <p:sldId id="276" r:id="rId11"/>
    <p:sldId id="277" r:id="rId12"/>
    <p:sldId id="282" r:id="rId13"/>
    <p:sldId id="283" r:id="rId14"/>
    <p:sldId id="360" r:id="rId15"/>
    <p:sldId id="288" r:id="rId16"/>
    <p:sldId id="292" r:id="rId17"/>
    <p:sldId id="382" r:id="rId18"/>
    <p:sldId id="305" r:id="rId19"/>
    <p:sldId id="383" r:id="rId20"/>
    <p:sldId id="311" r:id="rId21"/>
    <p:sldId id="312" r:id="rId22"/>
    <p:sldId id="361" r:id="rId23"/>
    <p:sldId id="362" r:id="rId24"/>
    <p:sldId id="313" r:id="rId25"/>
    <p:sldId id="314" r:id="rId26"/>
    <p:sldId id="363" r:id="rId27"/>
    <p:sldId id="315" r:id="rId28"/>
    <p:sldId id="384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65" r:id="rId41"/>
    <p:sldId id="329" r:id="rId42"/>
    <p:sldId id="366" r:id="rId43"/>
    <p:sldId id="330" r:id="rId44"/>
    <p:sldId id="364" r:id="rId45"/>
    <p:sldId id="331" r:id="rId46"/>
    <p:sldId id="332" r:id="rId47"/>
    <p:sldId id="333" r:id="rId48"/>
    <p:sldId id="334" r:id="rId49"/>
    <p:sldId id="335" r:id="rId50"/>
    <p:sldId id="385" r:id="rId51"/>
    <p:sldId id="338" r:id="rId52"/>
    <p:sldId id="339" r:id="rId53"/>
    <p:sldId id="340" r:id="rId54"/>
    <p:sldId id="367" r:id="rId55"/>
    <p:sldId id="341" r:id="rId56"/>
    <p:sldId id="342" r:id="rId57"/>
    <p:sldId id="343" r:id="rId58"/>
    <p:sldId id="344" r:id="rId59"/>
    <p:sldId id="386" r:id="rId60"/>
    <p:sldId id="346" r:id="rId61"/>
    <p:sldId id="347" r:id="rId62"/>
    <p:sldId id="348" r:id="rId63"/>
    <p:sldId id="368" r:id="rId64"/>
    <p:sldId id="349" r:id="rId65"/>
    <p:sldId id="369" r:id="rId66"/>
    <p:sldId id="350" r:id="rId67"/>
    <p:sldId id="387" r:id="rId68"/>
    <p:sldId id="375" r:id="rId69"/>
    <p:sldId id="376" r:id="rId70"/>
    <p:sldId id="377" r:id="rId71"/>
    <p:sldId id="378" r:id="rId72"/>
    <p:sldId id="379" r:id="rId73"/>
    <p:sldId id="380" r:id="rId74"/>
    <p:sldId id="381" r:id="rId75"/>
    <p:sldId id="270" r:id="rId76"/>
  </p:sldIdLst>
  <p:sldSz cx="12192000" cy="6858000"/>
  <p:notesSz cx="7010400" cy="92964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>
        <p15:guide id="1" orient="horz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404040"/>
    <a:srgbClr val="EBEBEB"/>
    <a:srgbClr val="151515"/>
    <a:srgbClr val="C7000B"/>
    <a:srgbClr val="575756"/>
    <a:srgbClr val="FFFFFF"/>
    <a:srgbClr val="DD4654"/>
    <a:srgbClr val="F3D2D5"/>
    <a:srgbClr val="E6A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6291"/>
  </p:normalViewPr>
  <p:slideViewPr>
    <p:cSldViewPr snapToGrid="0" snapToObjects="1">
      <p:cViewPr varScale="1">
        <p:scale>
          <a:sx n="112" d="100"/>
          <a:sy n="112" d="100"/>
        </p:scale>
        <p:origin x="-510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9501"/>
    </p:cViewPr>
  </p:sorterViewPr>
  <p:notesViewPr>
    <p:cSldViewPr snapToGrid="0" snapToObjects="1">
      <p:cViewPr varScale="1">
        <p:scale>
          <a:sx n="49" d="100"/>
          <a:sy n="49" d="100"/>
        </p:scale>
        <p:origin x="2640" y="64"/>
      </p:cViewPr>
      <p:guideLst>
        <p:guide orient="horz"/>
        <p:guide pos="2208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slide" Target="slides/slide69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slide" Target="slides/slide67.xml"/><Relationship Id="rId79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4.xml"/><Relationship Id="rId82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>
                <a:latin typeface="Huawei Sans" panose="020C0503030203020204" pitchFamily="34" charset="0"/>
              </a:rPr>
              <a:t>11/1/2021</a:t>
            </a:fld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>
                <a:latin typeface="Huawei Sans" panose="020C0503030203020204" pitchFamily="34" charset="0"/>
              </a:rPr>
              <a:t>‹#›</a:t>
            </a:fld>
            <a:endParaRPr lang="en-US" dirty="0">
              <a:latin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17550"/>
            <a:ext cx="5580062" cy="3125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310765"/>
            <a:ext cx="5580062" cy="4784070"/>
          </a:xfrm>
          <a:prstGeom prst="rect">
            <a:avLst/>
          </a:prstGeom>
        </p:spPr>
        <p:txBody>
          <a:bodyPr vert="horz" lIns="97200" tIns="45720" rIns="9720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•"/>
      <a:defRPr lang="en-US" sz="16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1pPr>
    <a:lvl2pPr marL="540000" indent="-180000" algn="l" defTabSz="1219304" rtl="0" eaLnBrk="1" fontAlgn="ctr" latinLnBrk="0" hangingPunct="1">
      <a:lnSpc>
        <a:spcPct val="125000"/>
      </a:lnSpc>
      <a:spcAft>
        <a:spcPts val="600"/>
      </a:spcAft>
      <a:buClrTx/>
      <a:buFont typeface="Huawei Sans" panose="020C0503030203020204" pitchFamily="34" charset="0"/>
      <a:buChar char="▫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2pPr>
    <a:lvl3pPr marL="900000" indent="-180000" algn="l" defTabSz="1219304" rtl="0" eaLnBrk="1" fontAlgn="ctr" latinLnBrk="0" hangingPunct="1">
      <a:lnSpc>
        <a:spcPct val="125000"/>
      </a:lnSpc>
      <a:spcAft>
        <a:spcPts val="600"/>
      </a:spcAft>
      <a:buFont typeface="微软雅黑" panose="020B0503020204020204" pitchFamily="34" charset="-122"/>
      <a:buChar char="▪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3pPr>
    <a:lvl4pPr marL="126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−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4pPr>
    <a:lvl5pPr marL="162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~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 xmlns="">
        <p15:guide id="2" orient="horz" pos="2704" userDrawn="1">
          <p15:clr>
            <a:srgbClr val="F26B43"/>
          </p15:clr>
        </p15:guide>
        <p15:guide id="3" orient="horz" pos="459" userDrawn="1">
          <p15:clr>
            <a:srgbClr val="F26B43"/>
          </p15:clr>
        </p15:guide>
        <p15:guide id="4" orient="horz" pos="2432" userDrawn="1">
          <p15:clr>
            <a:srgbClr val="F26B43"/>
          </p15:clr>
        </p15:guide>
        <p15:guide id="7" pos="461" userDrawn="1">
          <p15:clr>
            <a:srgbClr val="F26B43"/>
          </p15:clr>
        </p15:guide>
        <p15:guide id="9" pos="2207" userDrawn="1">
          <p15:clr>
            <a:srgbClr val="F26B43"/>
          </p15:clr>
        </p15:guide>
        <p15:guide id="10" pos="3976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63550" y="766763"/>
            <a:ext cx="5932488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835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887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347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442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948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147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583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253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142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30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398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8791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6895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18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9264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8059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2610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0330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565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354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9282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20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8991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3226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7225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8891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5774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5958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7985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4474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5888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1911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979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1570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5935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7103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8125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9425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6373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1181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2039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2389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04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841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50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442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702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791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"/>
            <a:ext cx="12192000" cy="5602224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8" name="L 形 7"/>
          <p:cNvSpPr/>
          <p:nvPr userDrawn="1"/>
        </p:nvSpPr>
        <p:spPr>
          <a:xfrm rot="16200000" flipH="1">
            <a:off x="6634196" y="2578036"/>
            <a:ext cx="701032" cy="71765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6560" y="907092"/>
            <a:ext cx="812583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>
              <a:defRPr lang="en-US" sz="3200" b="0" i="0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 defTabSz="914034">
              <a:lnSpc>
                <a:spcPts val="3439"/>
              </a:lnSpc>
            </a:pPr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6561" y="1949372"/>
            <a:ext cx="8125840" cy="643926"/>
          </a:xfrm>
        </p:spPr>
        <p:txBody>
          <a:bodyPr vert="horz" lIns="0" tIns="0" rIns="0" bIns="0" rtlCol="0">
            <a:noAutofit/>
          </a:bodyPr>
          <a:lstStyle>
            <a:lvl1pPr marL="228600" indent="-228600">
              <a:buNone/>
              <a:defRPr lang="en-US" sz="14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9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cxnSp>
        <p:nvCxnSpPr>
          <p:cNvPr id="12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更多信息</a:t>
            </a:r>
          </a:p>
        </p:txBody>
      </p:sp>
    </p:spTree>
    <p:extLst>
      <p:ext uri="{BB962C8B-B14F-4D97-AF65-F5344CB8AC3E}">
        <p14:creationId xmlns:p14="http://schemas.microsoft.com/office/powerpoint/2010/main" val="252638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学习推荐</a:t>
            </a:r>
          </a:p>
        </p:txBody>
      </p:sp>
    </p:spTree>
    <p:extLst>
      <p:ext uri="{BB962C8B-B14F-4D97-AF65-F5344CB8AC3E}">
        <p14:creationId xmlns:p14="http://schemas.microsoft.com/office/powerpoint/2010/main" val="2010191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YOYO\Desktop\未标题-2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50" y="-8620"/>
            <a:ext cx="122001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Users\YOYO\Desktop\横版华为公司标志 Horizontal Version of Huawei Corporate Logo_2018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420" y="251069"/>
            <a:ext cx="1966794" cy="44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448436" y="4957156"/>
            <a:ext cx="11297477" cy="831600"/>
          </a:xfrm>
          <a:prstGeom prst="rect">
            <a:avLst/>
          </a:prstGeom>
          <a:ln algn="ctr"/>
        </p:spPr>
        <p:txBody>
          <a:bodyPr lIns="87802" tIns="43901" rIns="87802" bIns="43901"/>
          <a:lstStyle>
            <a:lvl1pPr algn="l" defTabSz="801688" rtl="0" eaLnBrk="0" fontAlgn="ctr" hangingPunct="0">
              <a:spcBef>
                <a:spcPct val="0"/>
              </a:spcBef>
              <a:spcAft>
                <a:spcPct val="0"/>
              </a:spcAft>
              <a:defRPr lang="zh-CN" altLang="en-US" sz="4300" b="1" kern="1200" baseline="0" dirty="0">
                <a:solidFill>
                  <a:srgbClr val="0070C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448436" y="5816120"/>
            <a:ext cx="7478586" cy="493200"/>
          </a:xfrm>
          <a:prstGeom prst="rect">
            <a:avLst/>
          </a:prstGeom>
        </p:spPr>
        <p:txBody>
          <a:bodyPr/>
          <a:lstStyle>
            <a:lvl1pPr marL="0" indent="0" algn="l" defTabSz="801688" rtl="0" eaLnBrk="0" fontAlgn="ctr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kern="1200" baseline="0" dirty="0" smtClean="0">
                <a:solidFill>
                  <a:srgbClr val="0070C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Rectangle 54">
            <a:extLst>
              <a:ext uri="{FF2B5EF4-FFF2-40B4-BE49-F238E27FC236}">
                <a16:creationId xmlns:a16="http://schemas.microsoft.com/office/drawing/2014/main" xmlns="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57268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版权所有</a:t>
            </a:r>
            <a:r>
              <a:rPr lang="en-US" altLang="zh-CN" sz="12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© 2020 </a:t>
            </a:r>
            <a:r>
              <a:rPr lang="zh-CN" altLang="en-US" sz="12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华为技术有限公司</a:t>
            </a: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2162528" y="4653136"/>
            <a:ext cx="638734" cy="1729234"/>
            <a:chOff x="12162528" y="4653136"/>
            <a:chExt cx="638734" cy="172923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32AEB80E-D574-4C1A-9EB9-3369A2BB96C5}"/>
                </a:ext>
              </a:extLst>
            </p:cNvPr>
            <p:cNvSpPr/>
            <p:nvPr userDrawn="1"/>
          </p:nvSpPr>
          <p:spPr>
            <a:xfrm>
              <a:off x="12212029" y="4653136"/>
              <a:ext cx="539729" cy="288726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defTabSz="914478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endParaRPr lang="zh-CN" altLang="en-US" sz="9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E94F5345-F49B-42D0-B35C-CA4FB19A3DA6}"/>
                </a:ext>
              </a:extLst>
            </p:cNvPr>
            <p:cNvSpPr/>
            <p:nvPr userDrawn="1"/>
          </p:nvSpPr>
          <p:spPr>
            <a:xfrm>
              <a:off x="12212029" y="4941964"/>
              <a:ext cx="539729" cy="288000"/>
            </a:xfrm>
            <a:prstGeom prst="rect">
              <a:avLst/>
            </a:prstGeom>
            <a:solidFill>
              <a:srgbClr val="A6D2FF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defTabSz="914478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endParaRPr lang="zh-CN" altLang="en-US" sz="9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A62EB75-581F-4CD2-92A6-87BDFE3BDBC3}"/>
                </a:ext>
              </a:extLst>
            </p:cNvPr>
            <p:cNvSpPr/>
            <p:nvPr userDrawn="1"/>
          </p:nvSpPr>
          <p:spPr>
            <a:xfrm>
              <a:off x="12212029" y="5230066"/>
              <a:ext cx="539729" cy="288000"/>
            </a:xfrm>
            <a:prstGeom prst="rect">
              <a:avLst/>
            </a:prstGeom>
            <a:solidFill>
              <a:srgbClr val="D8D8D8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defTabSz="914478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endParaRPr lang="zh-CN" altLang="en-US" sz="9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947DE7E3-EC9F-4331-B252-7BCE51B7F0DA}"/>
                </a:ext>
              </a:extLst>
            </p:cNvPr>
            <p:cNvSpPr/>
            <p:nvPr userDrawn="1"/>
          </p:nvSpPr>
          <p:spPr>
            <a:xfrm>
              <a:off x="12212029" y="5518168"/>
              <a:ext cx="539729" cy="288000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defTabSz="914478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endParaRPr lang="zh-CN" altLang="en-US" sz="9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BE210CD8-3823-4C2E-B3EA-E42C40CFB29F}"/>
                </a:ext>
              </a:extLst>
            </p:cNvPr>
            <p:cNvSpPr/>
            <p:nvPr userDrawn="1"/>
          </p:nvSpPr>
          <p:spPr>
            <a:xfrm>
              <a:off x="12212029" y="5806270"/>
              <a:ext cx="539729" cy="288000"/>
            </a:xfrm>
            <a:prstGeom prst="rect">
              <a:avLst/>
            </a:prstGeom>
            <a:solidFill>
              <a:srgbClr val="FFFFCC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defTabSz="914478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endParaRPr lang="zh-CN" altLang="en-US" sz="9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BE8A406D-0F03-42D8-9159-77B9DE9EB30E}"/>
                </a:ext>
              </a:extLst>
            </p:cNvPr>
            <p:cNvSpPr/>
            <p:nvPr userDrawn="1"/>
          </p:nvSpPr>
          <p:spPr>
            <a:xfrm>
              <a:off x="12212029" y="6094370"/>
              <a:ext cx="539729" cy="28800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defTabSz="914478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endParaRPr lang="zh-CN" altLang="en-US" sz="9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98A3A11A-AB61-497E-B3AE-12E999A6BBBA}"/>
                </a:ext>
              </a:extLst>
            </p:cNvPr>
            <p:cNvSpPr txBox="1"/>
            <p:nvPr userDrawn="1"/>
          </p:nvSpPr>
          <p:spPr bwMode="auto">
            <a:xfrm>
              <a:off x="12162528" y="4683920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78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 dirty="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表格表头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CF824ACE-31EE-452D-A81D-32E189AFE158}"/>
                </a:ext>
              </a:extLst>
            </p:cNvPr>
            <p:cNvSpPr txBox="1"/>
            <p:nvPr userDrawn="1"/>
          </p:nvSpPr>
          <p:spPr bwMode="auto">
            <a:xfrm>
              <a:off x="12162528" y="4972385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78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表格边框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7399143C-FDAD-45F1-BC44-030BD92ABA98}"/>
                </a:ext>
              </a:extLst>
            </p:cNvPr>
            <p:cNvSpPr txBox="1"/>
            <p:nvPr userDrawn="1"/>
          </p:nvSpPr>
          <p:spPr bwMode="auto">
            <a:xfrm>
              <a:off x="12162528" y="5260487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78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导航灰底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308D80BD-0AC4-4D30-BDF8-F241047905A7}"/>
                </a:ext>
              </a:extLst>
            </p:cNvPr>
            <p:cNvSpPr txBox="1"/>
            <p:nvPr userDrawn="1"/>
          </p:nvSpPr>
          <p:spPr bwMode="auto">
            <a:xfrm>
              <a:off x="12220212" y="5548589"/>
              <a:ext cx="52336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78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 dirty="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华为红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xmlns="" id="{B9CBC549-23CA-4012-B493-FF768D1829F1}"/>
                </a:ext>
              </a:extLst>
            </p:cNvPr>
            <p:cNvSpPr txBox="1"/>
            <p:nvPr userDrawn="1"/>
          </p:nvSpPr>
          <p:spPr bwMode="auto">
            <a:xfrm>
              <a:off x="12162528" y="5836691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78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文字底色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xmlns="" id="{DA49D1AE-05B4-4A19-9F6F-8B89D09C41DD}"/>
                </a:ext>
              </a:extLst>
            </p:cNvPr>
            <p:cNvSpPr txBox="1"/>
            <p:nvPr userDrawn="1"/>
          </p:nvSpPr>
          <p:spPr bwMode="auto">
            <a:xfrm>
              <a:off x="12162528" y="6124791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78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9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文字边框</a:t>
              </a:r>
            </a:p>
          </p:txBody>
        </p:sp>
      </p:grpSp>
      <p:sp>
        <p:nvSpPr>
          <p:cNvPr id="24" name="Rectangle 69">
            <a:extLst>
              <a:ext uri="{FF2B5EF4-FFF2-40B4-BE49-F238E27FC236}">
                <a16:creationId xmlns:a16="http://schemas.microsoft.com/office/drawing/2014/main" xmlns="" id="{6ED2DBAA-9261-44D2-836C-78E5FB250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280" y="6500581"/>
            <a:ext cx="658440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70" tIns="40036" rIns="80070" bIns="40036">
            <a:spAutoFit/>
          </a:bodyPr>
          <a:lstStyle/>
          <a:p>
            <a:pPr defTabSz="801347" eaLnBrk="0" fontAlgn="ctr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第</a:t>
            </a:r>
            <a:fld id="{2F2CF7F5-F178-4429-B6CA-28062DF31937}" type="slidenum">
              <a:rPr lang="en-US" altLang="zh-CN" sz="1200" smtClean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defTabSz="801347" eaLnBrk="0" fontAlgn="ctr" hangingPunct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zh-CN" altLang="en-US" sz="12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页</a:t>
            </a:r>
            <a:endParaRPr lang="en-US" altLang="zh-CN" sz="12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184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  <a:prstGeom prst="rect">
            <a:avLst/>
          </a:prstGeom>
        </p:spPr>
        <p:txBody>
          <a:bodyPr lIns="100800" tIns="50400" rIns="100800" bIns="50400" anchor="t" anchorCtr="0"/>
          <a:lstStyle>
            <a:lvl1pPr>
              <a:defRPr b="1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78" fontAlgn="auto">
              <a:spcBef>
                <a:spcPts val="0"/>
              </a:spcBef>
              <a:spcAft>
                <a:spcPts val="0"/>
              </a:spcAft>
            </a:pPr>
            <a:endParaRPr lang="zh-CN" altLang="en-US" sz="18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78" fontAlgn="auto">
              <a:spcBef>
                <a:spcPts val="0"/>
              </a:spcBef>
              <a:spcAft>
                <a:spcPts val="0"/>
              </a:spcAft>
            </a:pPr>
            <a:endParaRPr lang="zh-CN" altLang="en-US" sz="18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78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78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2" y="1233488"/>
            <a:ext cx="11306175" cy="4680000"/>
          </a:xfrm>
          <a:prstGeom prst="rect">
            <a:avLst/>
          </a:prstGeom>
        </p:spPr>
        <p:txBody>
          <a:bodyPr/>
          <a:lstStyle>
            <a:lvl1pPr algn="l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88403266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66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78" fontAlgn="auto">
              <a:spcBef>
                <a:spcPts val="0"/>
              </a:spcBef>
              <a:spcAft>
                <a:spcPts val="0"/>
              </a:spcAft>
            </a:pPr>
            <a:endParaRPr lang="zh-CN" altLang="en-US" sz="18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78" fontAlgn="auto">
              <a:spcBef>
                <a:spcPts val="0"/>
              </a:spcBef>
              <a:spcAft>
                <a:spcPts val="0"/>
              </a:spcAft>
            </a:pPr>
            <a:endParaRPr lang="zh-CN" altLang="en-US" sz="18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78" fontAlgn="auto">
              <a:spcBef>
                <a:spcPts val="0"/>
              </a:spcBef>
              <a:spcAft>
                <a:spcPts val="0"/>
              </a:spcAft>
            </a:pPr>
            <a:endParaRPr lang="zh-CN" altLang="en-US" sz="18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  <a:prstGeom prst="rect">
            <a:avLst/>
          </a:prstGeom>
        </p:spPr>
        <p:txBody>
          <a:bodyPr lIns="100800" tIns="50400" rIns="100800" bIns="50400" anchor="t" anchorCtr="0"/>
          <a:lstStyle>
            <a:lvl1pPr>
              <a:defRPr b="1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5196563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#标题和内容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484312"/>
            <a:ext cx="10728326" cy="4443243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16699121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93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047750"/>
            <a:ext cx="10728326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7782728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595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#仅标题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13643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*#仅标题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9709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2608444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595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5470206"/>
              </p:ext>
            </p:extLst>
          </p:nvPr>
        </p:nvGraphicFramePr>
        <p:xfrm>
          <a:off x="1007140" y="1398424"/>
          <a:ext cx="10194260" cy="1082675"/>
        </p:xfrm>
        <a:graphic>
          <a:graphicData uri="http://schemas.openxmlformats.org/drawingml/2006/table">
            <a:tbl>
              <a:tblPr/>
              <a:tblGrid>
                <a:gridCol w="3119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846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课程编码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适用产品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产品版本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82951008"/>
              </p:ext>
            </p:extLst>
          </p:nvPr>
        </p:nvGraphicFramePr>
        <p:xfrm>
          <a:off x="1007140" y="2920836"/>
          <a:ext cx="10177327" cy="3038475"/>
        </p:xfrm>
        <a:graphic>
          <a:graphicData uri="http://schemas.openxmlformats.org/drawingml/2006/table">
            <a:tbl>
              <a:tblPr/>
              <a:tblGrid>
                <a:gridCol w="3119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76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时间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139" y="1969626"/>
            <a:ext cx="311903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6170" y="1969626"/>
            <a:ext cx="196745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3619" y="1969626"/>
            <a:ext cx="302315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16775" y="1969626"/>
            <a:ext cx="208462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042" y="3517796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6170" y="3517796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2019.01.25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3619" y="3517796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6775" y="3481792"/>
            <a:ext cx="2056050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13" name="Rectangle 2"/>
          <p:cNvSpPr>
            <a:spLocks noChangeArrowheads="1"/>
          </p:cNvSpPr>
          <p:nvPr userDrawn="1"/>
        </p:nvSpPr>
        <p:spPr bwMode="auto">
          <a:xfrm>
            <a:off x="952130" y="368661"/>
            <a:ext cx="2802144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27" tIns="39112" rIns="78227" bIns="39112" anchor="ctr"/>
          <a:lstStyle/>
          <a:p>
            <a:pPr algn="l" defTabSz="1001223" rtl="0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499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修订记录</a:t>
            </a:r>
          </a:p>
        </p:txBody>
      </p:sp>
      <p:sp>
        <p:nvSpPr>
          <p:cNvPr id="14" name="Text Box 58"/>
          <p:cNvSpPr txBox="1">
            <a:spLocks noChangeArrowheads="1"/>
          </p:cNvSpPr>
          <p:nvPr userDrawn="1"/>
        </p:nvSpPr>
        <p:spPr bwMode="auto">
          <a:xfrm>
            <a:off x="8900835" y="296652"/>
            <a:ext cx="277122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zh-CN" altLang="en-US" sz="3998" i="0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本页不打印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042" y="4021852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6170" y="4021852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2019.01.25</a:t>
            </a:r>
            <a:endParaRPr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3619" y="4021852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16775" y="3985848"/>
            <a:ext cx="2084625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042" y="448990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6170" y="448990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2019.01.25</a:t>
            </a:r>
            <a:endParaRPr lang="zh-CN" altLang="en-US" dirty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3619" y="448990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16775" y="4489904"/>
            <a:ext cx="20560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042" y="502996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6170" y="502996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2019.01.25</a:t>
            </a:r>
            <a:endParaRPr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3619" y="502996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16775" y="5029964"/>
            <a:ext cx="208462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042" y="5498016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6170" y="5498016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2019.01.25</a:t>
            </a:r>
            <a:endParaRPr lang="zh-CN" altLang="en-US" dirty="0"/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3619" y="5498016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30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16775" y="5498016"/>
            <a:ext cx="208462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38979839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5#目录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68811"/>
          </a:xfrm>
          <a:prstGeom prst="rect">
            <a:avLst/>
          </a:prstGeom>
        </p:spPr>
        <p:txBody>
          <a:bodyPr/>
          <a:lstStyle>
            <a:lvl1pPr marL="457017" marR="0" indent="-457017" algn="just" defTabSz="801367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3788" lvl="1" indent="-457017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8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1001223" eaLnBrk="0" fontAlgn="ctr" hangingPunct="0">
              <a:defRPr sz="364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>
                <a:solidFill>
                  <a:srgbClr val="404040"/>
                </a:solidFill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88088456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5#谢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940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14933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#前言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17614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前言</a:t>
            </a:r>
          </a:p>
        </p:txBody>
      </p:sp>
    </p:spTree>
    <p:extLst>
      <p:ext uri="{BB962C8B-B14F-4D97-AF65-F5344CB8AC3E}">
        <p14:creationId xmlns:p14="http://schemas.microsoft.com/office/powerpoint/2010/main" val="49905366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642" userDrawn="1">
          <p15:clr>
            <a:srgbClr val="FBAE40"/>
          </p15:clr>
        </p15:guide>
        <p15:guide id="2" pos="7038" userDrawn="1">
          <p15:clr>
            <a:srgbClr val="FBAE40"/>
          </p15:clr>
        </p15:guide>
        <p15:guide id="3" orient="horz" pos="116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#目标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eaLnBrk="1" fontAlgn="ctr" hangingPunct="1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/>
              <a:t>学完本课程后，您将能够：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20820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目标</a:t>
            </a:r>
            <a:endParaRPr lang="en-US" altLang="zh-CN" sz="3640" b="0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164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68811"/>
          </a:xfrm>
          <a:prstGeom prst="rect">
            <a:avLst/>
          </a:prstGeom>
        </p:spPr>
        <p:txBody>
          <a:bodyPr/>
          <a:lstStyle>
            <a:lvl1pPr marL="457017" marR="0" indent="-457017" algn="just" defTabSz="801367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3788" lvl="1" indent="-457017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8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1001223" eaLnBrk="0" fontAlgn="ctr" hangingPunct="0">
              <a:defRPr sz="364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>
                <a:solidFill>
                  <a:srgbClr val="404040"/>
                </a:solidFill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95929983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642" userDrawn="1">
          <p15:clr>
            <a:srgbClr val="FBAE40"/>
          </p15:clr>
        </p15:guide>
        <p15:guide id="2" pos="7038" userDrawn="1">
          <p15:clr>
            <a:srgbClr val="FBAE40"/>
          </p15:clr>
        </p15:guide>
        <p15:guide id="3" orient="horz" pos="116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#本节概述和学习目标(可选)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414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4397358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本节概述和学习目标</a:t>
            </a:r>
          </a:p>
        </p:txBody>
      </p:sp>
    </p:spTree>
    <p:extLst>
      <p:ext uri="{BB962C8B-B14F-4D97-AF65-F5344CB8AC3E}">
        <p14:creationId xmlns:p14="http://schemas.microsoft.com/office/powerpoint/2010/main" val="252802474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6" y="1844675"/>
            <a:ext cx="10153650" cy="4068812"/>
          </a:xfrm>
          <a:prstGeom prst="rect">
            <a:avLst/>
          </a:prstGeom>
        </p:spPr>
        <p:txBody>
          <a:bodyPr/>
          <a:lstStyle>
            <a:lvl1pPr marL="457200" marR="0" indent="-457200" algn="just" defTabSz="801688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20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744537" indent="-342900" algn="just" fontAlgn="ctr">
              <a:buSzPct val="100000"/>
              <a:buFont typeface="+mj-lt"/>
              <a:buAutoNum type="alphaUcPeriod"/>
              <a:defRPr sz="1800" baseline="0">
                <a:latin typeface="Huawei Sans" panose="020C0503030203020204" pitchFamily="34" charset="0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具体格式（序号格式需以模板展示）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cxnSp>
        <p:nvCxnSpPr>
          <p:cNvPr id="2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368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584088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思考题</a:t>
            </a:r>
          </a:p>
        </p:txBody>
      </p:sp>
    </p:spTree>
    <p:extLst>
      <p:ext uri="{BB962C8B-B14F-4D97-AF65-F5344CB8AC3E}">
        <p14:creationId xmlns:p14="http://schemas.microsoft.com/office/powerpoint/2010/main" val="96367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/>
              <a:t>此版式用于每一节的小结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11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本节小结</a:t>
            </a:r>
          </a:p>
        </p:txBody>
      </p:sp>
    </p:spTree>
    <p:extLst>
      <p:ext uri="{BB962C8B-B14F-4D97-AF65-F5344CB8AC3E}">
        <p14:creationId xmlns:p14="http://schemas.microsoft.com/office/powerpoint/2010/main" val="405242044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本章总结</a:t>
            </a:r>
          </a:p>
        </p:txBody>
      </p:sp>
    </p:spTree>
    <p:extLst>
      <p:ext uri="{BB962C8B-B14F-4D97-AF65-F5344CB8AC3E}">
        <p14:creationId xmlns:p14="http://schemas.microsoft.com/office/powerpoint/2010/main" val="410235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xmlns="" id="{AF72FAD7-C8C3-754A-A498-D3A7EC29A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8954" y="6270652"/>
            <a:ext cx="1981542" cy="153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000" dirty="0"/>
              <a:t>Security Level:</a:t>
            </a:r>
            <a:endParaRPr lang="en-US" altLang="zh-CN" sz="1000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089" y="5976169"/>
            <a:ext cx="2257507" cy="482533"/>
          </a:xfrm>
          <a:prstGeom prst="rect">
            <a:avLst/>
          </a:prstGeom>
        </p:spPr>
      </p:pic>
      <p:grpSp>
        <p:nvGrpSpPr>
          <p:cNvPr id="30" name="Group 87">
            <a:extLst>
              <a:ext uri="{FF2B5EF4-FFF2-40B4-BE49-F238E27FC236}">
                <a16:creationId xmlns:a16="http://schemas.microsoft.com/office/drawing/2014/main" xmlns="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1" name="矩形 13">
              <a:extLst>
                <a:ext uri="{FF2B5EF4-FFF2-40B4-BE49-F238E27FC236}">
                  <a16:creationId xmlns:a16="http://schemas.microsoft.com/office/drawing/2014/main" xmlns="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2" name="文本框 15">
              <a:extLst>
                <a:ext uri="{FF2B5EF4-FFF2-40B4-BE49-F238E27FC236}">
                  <a16:creationId xmlns:a16="http://schemas.microsoft.com/office/drawing/2014/main" xmlns="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xmlns="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xmlns="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xmlns="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xmlns="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xmlns="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xmlns="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9" name="文本框 15">
              <a:extLst>
                <a:ext uri="{FF2B5EF4-FFF2-40B4-BE49-F238E27FC236}">
                  <a16:creationId xmlns:a16="http://schemas.microsoft.com/office/drawing/2014/main" xmlns="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xmlns="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xmlns="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xmlns="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xmlns="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xmlns="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:a16="http://schemas.microsoft.com/office/drawing/2014/main" xmlns="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6" name="矩形 13">
              <a:extLst>
                <a:ext uri="{FF2B5EF4-FFF2-40B4-BE49-F238E27FC236}">
                  <a16:creationId xmlns:a16="http://schemas.microsoft.com/office/drawing/2014/main" xmlns="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xmlns="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48" name="矩形 13">
              <a:extLst>
                <a:ext uri="{FF2B5EF4-FFF2-40B4-BE49-F238E27FC236}">
                  <a16:creationId xmlns:a16="http://schemas.microsoft.com/office/drawing/2014/main" xmlns="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49" name="矩形 13">
              <a:extLst>
                <a:ext uri="{FF2B5EF4-FFF2-40B4-BE49-F238E27FC236}">
                  <a16:creationId xmlns:a16="http://schemas.microsoft.com/office/drawing/2014/main" xmlns="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50" name="矩形 13">
              <a:extLst>
                <a:ext uri="{FF2B5EF4-FFF2-40B4-BE49-F238E27FC236}">
                  <a16:creationId xmlns:a16="http://schemas.microsoft.com/office/drawing/2014/main" xmlns="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51" name="矩形 13">
              <a:extLst>
                <a:ext uri="{FF2B5EF4-FFF2-40B4-BE49-F238E27FC236}">
                  <a16:creationId xmlns:a16="http://schemas.microsoft.com/office/drawing/2014/main" xmlns="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矩形 13">
              <a:extLst>
                <a:ext uri="{FF2B5EF4-FFF2-40B4-BE49-F238E27FC236}">
                  <a16:creationId xmlns:a16="http://schemas.microsoft.com/office/drawing/2014/main" xmlns="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53" name="矩形 13">
              <a:extLst>
                <a:ext uri="{FF2B5EF4-FFF2-40B4-BE49-F238E27FC236}">
                  <a16:creationId xmlns:a16="http://schemas.microsoft.com/office/drawing/2014/main" xmlns="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54" name="矩形 13">
              <a:extLst>
                <a:ext uri="{FF2B5EF4-FFF2-40B4-BE49-F238E27FC236}">
                  <a16:creationId xmlns:a16="http://schemas.microsoft.com/office/drawing/2014/main" xmlns="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55" name="矩形 13">
              <a:extLst>
                <a:ext uri="{FF2B5EF4-FFF2-40B4-BE49-F238E27FC236}">
                  <a16:creationId xmlns:a16="http://schemas.microsoft.com/office/drawing/2014/main" xmlns="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56" name="矩形 13">
              <a:extLst>
                <a:ext uri="{FF2B5EF4-FFF2-40B4-BE49-F238E27FC236}">
                  <a16:creationId xmlns:a16="http://schemas.microsoft.com/office/drawing/2014/main" xmlns="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57" name="矩形 13">
              <a:extLst>
                <a:ext uri="{FF2B5EF4-FFF2-40B4-BE49-F238E27FC236}">
                  <a16:creationId xmlns:a16="http://schemas.microsoft.com/office/drawing/2014/main" xmlns="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:a16="http://schemas.microsoft.com/office/drawing/2014/main" xmlns="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59" name="矩形 13">
              <a:extLst>
                <a:ext uri="{FF2B5EF4-FFF2-40B4-BE49-F238E27FC236}">
                  <a16:creationId xmlns:a16="http://schemas.microsoft.com/office/drawing/2014/main" xmlns="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矩形 13">
              <a:extLst>
                <a:ext uri="{FF2B5EF4-FFF2-40B4-BE49-F238E27FC236}">
                  <a16:creationId xmlns:a16="http://schemas.microsoft.com/office/drawing/2014/main" xmlns="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61" name="矩形 13">
              <a:extLst>
                <a:ext uri="{FF2B5EF4-FFF2-40B4-BE49-F238E27FC236}">
                  <a16:creationId xmlns:a16="http://schemas.microsoft.com/office/drawing/2014/main" xmlns="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62" name="矩形 13">
              <a:extLst>
                <a:ext uri="{FF2B5EF4-FFF2-40B4-BE49-F238E27FC236}">
                  <a16:creationId xmlns:a16="http://schemas.microsoft.com/office/drawing/2014/main" xmlns="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63" name="矩形 13">
              <a:extLst>
                <a:ext uri="{FF2B5EF4-FFF2-40B4-BE49-F238E27FC236}">
                  <a16:creationId xmlns:a16="http://schemas.microsoft.com/office/drawing/2014/main" xmlns="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64" name="矩形 13">
              <a:extLst>
                <a:ext uri="{FF2B5EF4-FFF2-40B4-BE49-F238E27FC236}">
                  <a16:creationId xmlns:a16="http://schemas.microsoft.com/office/drawing/2014/main" xmlns="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xmlns="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xmlns="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xmlns="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xmlns="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xmlns="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xmlns="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722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3748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orient="horz" pos="572" userDrawn="1">
          <p15:clr>
            <a:srgbClr val="F26B43"/>
          </p15:clr>
        </p15:guide>
        <p15:guide id="4" orient="horz" pos="123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">
            <a:extLst>
              <a:ext uri="{FF2B5EF4-FFF2-40B4-BE49-F238E27FC236}">
                <a16:creationId xmlns:a16="http://schemas.microsoft.com/office/drawing/2014/main" xmlns="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xmlns="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7" name="Group 87">
            <a:extLst>
              <a:ext uri="{FF2B5EF4-FFF2-40B4-BE49-F238E27FC236}">
                <a16:creationId xmlns:a16="http://schemas.microsoft.com/office/drawing/2014/main" xmlns="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28" name="矩形 13">
              <a:extLst>
                <a:ext uri="{FF2B5EF4-FFF2-40B4-BE49-F238E27FC236}">
                  <a16:creationId xmlns:a16="http://schemas.microsoft.com/office/drawing/2014/main" xmlns="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29" name="文本框 15">
              <a:extLst>
                <a:ext uri="{FF2B5EF4-FFF2-40B4-BE49-F238E27FC236}">
                  <a16:creationId xmlns:a16="http://schemas.microsoft.com/office/drawing/2014/main" xmlns="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0" name="矩形 13">
              <a:extLst>
                <a:ext uri="{FF2B5EF4-FFF2-40B4-BE49-F238E27FC236}">
                  <a16:creationId xmlns:a16="http://schemas.microsoft.com/office/drawing/2014/main" xmlns="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1" name="矩形 13">
              <a:extLst>
                <a:ext uri="{FF2B5EF4-FFF2-40B4-BE49-F238E27FC236}">
                  <a16:creationId xmlns:a16="http://schemas.microsoft.com/office/drawing/2014/main" xmlns="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xmlns="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xmlns="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xmlns="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xmlns="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6" name="文本框 15">
              <a:extLst>
                <a:ext uri="{FF2B5EF4-FFF2-40B4-BE49-F238E27FC236}">
                  <a16:creationId xmlns:a16="http://schemas.microsoft.com/office/drawing/2014/main" xmlns="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xmlns="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xmlns="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xmlns="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xmlns="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xmlns="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xmlns="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xmlns="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xmlns="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xmlns="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xmlns="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xmlns="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xmlns="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xmlns="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xmlns="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xmlns="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xmlns="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xmlns="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xmlns="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xmlns="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xmlns="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7" name="矩形 13">
              <a:extLst>
                <a:ext uri="{FF2B5EF4-FFF2-40B4-BE49-F238E27FC236}">
                  <a16:creationId xmlns:a16="http://schemas.microsoft.com/office/drawing/2014/main" xmlns="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xmlns="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xmlns="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xmlns="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xmlns="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xmlns="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xmlns="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xmlns="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xmlns="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xmlns="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xmlns="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099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28" r:id="rId2"/>
    <p:sldLayoutId id="2147483844" r:id="rId3"/>
    <p:sldLayoutId id="2147483866" r:id="rId4"/>
    <p:sldLayoutId id="2147483846" r:id="rId5"/>
    <p:sldLayoutId id="2147483871" r:id="rId6"/>
    <p:sldLayoutId id="2147483836" r:id="rId7"/>
    <p:sldLayoutId id="2147483837" r:id="rId8"/>
    <p:sldLayoutId id="2147483838" r:id="rId9"/>
    <p:sldLayoutId id="2147483839" r:id="rId10"/>
    <p:sldLayoutId id="2147483872" r:id="rId11"/>
    <p:sldLayoutId id="2147483873" r:id="rId12"/>
    <p:sldLayoutId id="2147483874" r:id="rId13"/>
  </p:sldLayoutIdLst>
  <p:txStyles>
    <p:titleStyle>
      <a:lvl1pPr algn="l" defTabSz="914034" rtl="0" eaLnBrk="1" fontAlgn="ctr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2" pos="642" userDrawn="1">
          <p15:clr>
            <a:srgbClr val="F26B43"/>
          </p15:clr>
        </p15:guide>
        <p15:guide id="4" pos="7038" userDrawn="1">
          <p15:clr>
            <a:srgbClr val="F26B43"/>
          </p15:clr>
        </p15:guide>
        <p15:guide id="5" orient="horz" pos="2341" userDrawn="1">
          <p15:clr>
            <a:srgbClr val="F26B43"/>
          </p15:clr>
        </p15:guide>
        <p15:guide id="6" orient="horz" pos="3906" userDrawn="1">
          <p15:clr>
            <a:srgbClr val="F26B43"/>
          </p15:clr>
        </p15:guide>
        <p15:guide id="7" orient="horz" pos="1162" userDrawn="1">
          <p15:clr>
            <a:srgbClr val="F26B43"/>
          </p15:clr>
        </p15:guide>
        <p15:guide id="8" pos="3840" userDrawn="1">
          <p15:clr>
            <a:srgbClr val="F26B43"/>
          </p15:clr>
        </p15:guide>
        <p15:guide id="9" orient="horz" pos="731" userDrawn="1">
          <p15:clr>
            <a:srgbClr val="F26B43"/>
          </p15:clr>
        </p15:guide>
        <p15:guide id="10" orient="horz" pos="86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34131" y="457499"/>
            <a:ext cx="10726032" cy="98011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28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1484313"/>
            <a:ext cx="10728325" cy="444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xmlns="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xmlns="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9" name="Group 87">
            <a:extLst>
              <a:ext uri="{FF2B5EF4-FFF2-40B4-BE49-F238E27FC236}">
                <a16:creationId xmlns:a16="http://schemas.microsoft.com/office/drawing/2014/main" xmlns="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:a16="http://schemas.microsoft.com/office/drawing/2014/main" xmlns="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:a16="http://schemas.microsoft.com/office/drawing/2014/main" xmlns="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xmlns="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xmlns="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xmlns="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xmlns="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xmlns="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xmlns="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:a16="http://schemas.microsoft.com/office/drawing/2014/main" xmlns="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xmlns="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xmlns="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xmlns="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xmlns="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xmlns="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xmlns="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xmlns="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xmlns="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xmlns="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xmlns="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xmlns="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xmlns="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xmlns="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xmlns="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xmlns="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xmlns="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xmlns="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xmlns="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77" name="矩形 13">
              <a:extLst>
                <a:ext uri="{FF2B5EF4-FFF2-40B4-BE49-F238E27FC236}">
                  <a16:creationId xmlns:a16="http://schemas.microsoft.com/office/drawing/2014/main" xmlns="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xmlns="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xmlns="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xmlns="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xmlns="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xmlns="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xmlns="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xmlns="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xmlns="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xmlns="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xmlns="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88" name="矩形 13">
              <a:extLst>
                <a:ext uri="{FF2B5EF4-FFF2-40B4-BE49-F238E27FC236}">
                  <a16:creationId xmlns:a16="http://schemas.microsoft.com/office/drawing/2014/main" xmlns="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89" name="矩形 13">
              <a:extLst>
                <a:ext uri="{FF2B5EF4-FFF2-40B4-BE49-F238E27FC236}">
                  <a16:creationId xmlns:a16="http://schemas.microsoft.com/office/drawing/2014/main" xmlns="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90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69" r:id="rId2"/>
    <p:sldLayoutId id="2147483862" r:id="rId3"/>
    <p:sldLayoutId id="2147483870" r:id="rId4"/>
    <p:sldLayoutId id="2147483863" r:id="rId5"/>
    <p:sldLayoutId id="2147483875" r:id="rId6"/>
  </p:sldLayoutIdLst>
  <p:txStyles>
    <p:titleStyle>
      <a:lvl1pPr algn="l" defTabSz="914034" rtl="0" eaLnBrk="1" fontAlgn="base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2" pos="7219">
          <p15:clr>
            <a:srgbClr val="F26B43"/>
          </p15:clr>
        </p15:guide>
        <p15:guide id="3" orient="horz" pos="278" userDrawn="1">
          <p15:clr>
            <a:srgbClr val="F26B43"/>
          </p15:clr>
        </p15:guide>
        <p15:guide id="4" orient="horz" pos="3906">
          <p15:clr>
            <a:srgbClr val="F26B43"/>
          </p15:clr>
        </p15:guide>
        <p15:guide id="6" pos="3840">
          <p15:clr>
            <a:srgbClr val="F26B43"/>
          </p15:clr>
        </p15:guide>
        <p15:guide id="7" pos="461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87">
            <a:extLst>
              <a:ext uri="{FF2B5EF4-FFF2-40B4-BE49-F238E27FC236}">
                <a16:creationId xmlns:a16="http://schemas.microsoft.com/office/drawing/2014/main" xmlns="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:a16="http://schemas.microsoft.com/office/drawing/2014/main" xmlns="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:a16="http://schemas.microsoft.com/office/drawing/2014/main" xmlns="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xmlns="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xmlns="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xmlns="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xmlns="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xmlns="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xmlns="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:a16="http://schemas.microsoft.com/office/drawing/2014/main" xmlns="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xmlns="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xmlns="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xmlns="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xmlns="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xmlns="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xmlns="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:a16="http://schemas.microsoft.com/office/drawing/2014/main" xmlns="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6" name="矩形 13">
              <a:extLst>
                <a:ext uri="{FF2B5EF4-FFF2-40B4-BE49-F238E27FC236}">
                  <a16:creationId xmlns:a16="http://schemas.microsoft.com/office/drawing/2014/main" xmlns="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xmlns="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48" name="矩形 13">
              <a:extLst>
                <a:ext uri="{FF2B5EF4-FFF2-40B4-BE49-F238E27FC236}">
                  <a16:creationId xmlns:a16="http://schemas.microsoft.com/office/drawing/2014/main" xmlns="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49" name="矩形 13">
              <a:extLst>
                <a:ext uri="{FF2B5EF4-FFF2-40B4-BE49-F238E27FC236}">
                  <a16:creationId xmlns:a16="http://schemas.microsoft.com/office/drawing/2014/main" xmlns="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50" name="矩形 13">
              <a:extLst>
                <a:ext uri="{FF2B5EF4-FFF2-40B4-BE49-F238E27FC236}">
                  <a16:creationId xmlns:a16="http://schemas.microsoft.com/office/drawing/2014/main" xmlns="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矩形 13">
              <a:extLst>
                <a:ext uri="{FF2B5EF4-FFF2-40B4-BE49-F238E27FC236}">
                  <a16:creationId xmlns:a16="http://schemas.microsoft.com/office/drawing/2014/main" xmlns="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52" name="矩形 13">
              <a:extLst>
                <a:ext uri="{FF2B5EF4-FFF2-40B4-BE49-F238E27FC236}">
                  <a16:creationId xmlns:a16="http://schemas.microsoft.com/office/drawing/2014/main" xmlns="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53" name="矩形 13">
              <a:extLst>
                <a:ext uri="{FF2B5EF4-FFF2-40B4-BE49-F238E27FC236}">
                  <a16:creationId xmlns:a16="http://schemas.microsoft.com/office/drawing/2014/main" xmlns="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54" name="矩形 13">
              <a:extLst>
                <a:ext uri="{FF2B5EF4-FFF2-40B4-BE49-F238E27FC236}">
                  <a16:creationId xmlns:a16="http://schemas.microsoft.com/office/drawing/2014/main" xmlns="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55" name="矩形 13">
              <a:extLst>
                <a:ext uri="{FF2B5EF4-FFF2-40B4-BE49-F238E27FC236}">
                  <a16:creationId xmlns:a16="http://schemas.microsoft.com/office/drawing/2014/main" xmlns="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56" name="矩形 13">
              <a:extLst>
                <a:ext uri="{FF2B5EF4-FFF2-40B4-BE49-F238E27FC236}">
                  <a16:creationId xmlns:a16="http://schemas.microsoft.com/office/drawing/2014/main" xmlns="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57" name="矩形 13">
              <a:extLst>
                <a:ext uri="{FF2B5EF4-FFF2-40B4-BE49-F238E27FC236}">
                  <a16:creationId xmlns:a16="http://schemas.microsoft.com/office/drawing/2014/main" xmlns="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:a16="http://schemas.microsoft.com/office/drawing/2014/main" xmlns="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矩形 13">
              <a:extLst>
                <a:ext uri="{FF2B5EF4-FFF2-40B4-BE49-F238E27FC236}">
                  <a16:creationId xmlns:a16="http://schemas.microsoft.com/office/drawing/2014/main" xmlns="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60" name="矩形 13">
              <a:extLst>
                <a:ext uri="{FF2B5EF4-FFF2-40B4-BE49-F238E27FC236}">
                  <a16:creationId xmlns:a16="http://schemas.microsoft.com/office/drawing/2014/main" xmlns="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61" name="矩形 13">
              <a:extLst>
                <a:ext uri="{FF2B5EF4-FFF2-40B4-BE49-F238E27FC236}">
                  <a16:creationId xmlns:a16="http://schemas.microsoft.com/office/drawing/2014/main" xmlns="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62" name="矩形 13">
              <a:extLst>
                <a:ext uri="{FF2B5EF4-FFF2-40B4-BE49-F238E27FC236}">
                  <a16:creationId xmlns:a16="http://schemas.microsoft.com/office/drawing/2014/main" xmlns="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63" name="矩形 13">
              <a:extLst>
                <a:ext uri="{FF2B5EF4-FFF2-40B4-BE49-F238E27FC236}">
                  <a16:creationId xmlns:a16="http://schemas.microsoft.com/office/drawing/2014/main" xmlns="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64" name="矩形 13">
              <a:extLst>
                <a:ext uri="{FF2B5EF4-FFF2-40B4-BE49-F238E27FC236}">
                  <a16:creationId xmlns:a16="http://schemas.microsoft.com/office/drawing/2014/main" xmlns="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xmlns="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xmlns="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xmlns="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xmlns="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xmlns="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sp>
        <p:nvSpPr>
          <p:cNvPr id="70" name="Title Placeholder 1">
            <a:extLst>
              <a:ext uri="{FF2B5EF4-FFF2-40B4-BE49-F238E27FC236}">
                <a16:creationId xmlns:a16="http://schemas.microsoft.com/office/drawing/2014/main" xmlns="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1" name="Text Placeholder 1">
            <a:extLst>
              <a:ext uri="{FF2B5EF4-FFF2-40B4-BE49-F238E27FC236}">
                <a16:creationId xmlns:a16="http://schemas.microsoft.com/office/drawing/2014/main" xmlns="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Copyright©2020 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72" name="Subtitle 6">
            <a:extLst>
              <a:ext uri="{FF2B5EF4-FFF2-40B4-BE49-F238E27FC236}">
                <a16:creationId xmlns:a16="http://schemas.microsoft.com/office/drawing/2014/main" xmlns="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3" name="Subtitle 6">
            <a:extLst>
              <a:ext uri="{FF2B5EF4-FFF2-40B4-BE49-F238E27FC236}">
                <a16:creationId xmlns:a16="http://schemas.microsoft.com/office/drawing/2014/main" xmlns="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74" name="图片 7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497" y="5251150"/>
            <a:ext cx="1869596" cy="3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</p:sldLayoutIdLst>
  <p:hf hdr="0" ftr="0" dt="0"/>
  <p:txStyles>
    <p:titleStyle>
      <a:lvl1pPr algn="l" defTabSz="1187323" rtl="0" eaLnBrk="1" latinLnBrk="0" hangingPunct="1">
        <a:lnSpc>
          <a:spcPct val="90000"/>
        </a:lnSpc>
        <a:spcBef>
          <a:spcPct val="0"/>
        </a:spcBef>
        <a:buNone/>
        <a:defRPr sz="4998" b="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Huawei Sans" panose="020C0503030203020204" pitchFamily="34" charset="0"/>
        </a:defRPr>
      </a:lvl1pPr>
    </p:titleStyle>
    <p:bodyStyle>
      <a:lvl1pPr marL="0" indent="0" algn="l" defTabSz="1187323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None/>
        <a:defRPr sz="1818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662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3265140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858802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45246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5046125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1pPr>
      <a:lvl2pPr marL="593662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2968309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561971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155634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4749295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61" userDrawn="1">
          <p15:clr>
            <a:srgbClr val="F26B43"/>
          </p15:clr>
        </p15:guide>
        <p15:guide id="4" pos="71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ARM</a:t>
            </a:r>
            <a:r>
              <a:rPr lang="zh-CN" altLang="en-US" dirty="0" smtClean="0"/>
              <a:t>汇编相关知识</a:t>
            </a:r>
            <a:r>
              <a:rPr lang="en-US" altLang="zh-CN" dirty="0" smtClean="0"/>
              <a:t>-</a:t>
            </a:r>
            <a:r>
              <a:rPr lang="zh-CN" altLang="en-US" dirty="0" smtClean="0"/>
              <a:t>实验二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版本：</a:t>
            </a:r>
            <a:r>
              <a:rPr lang="en-US" altLang="zh-CN" dirty="0"/>
              <a:t>V1.0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6709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ARMv8</a:t>
            </a:r>
            <a:r>
              <a:rPr lang="zh-CN" altLang="en-US" dirty="0"/>
              <a:t>架构的处理器体系结构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31838" y="943442"/>
            <a:ext cx="10728326" cy="4879805"/>
          </a:xfrm>
        </p:spPr>
        <p:txBody>
          <a:bodyPr/>
          <a:lstStyle/>
          <a:p>
            <a:pPr marL="301625" indent="-301625" defTabSz="801688" fontAlgn="base">
              <a:lnSpc>
                <a:spcPts val="3000"/>
              </a:lnSpc>
              <a:spcBef>
                <a:spcPts val="0"/>
              </a:spcBef>
              <a:buSzPct val="60000"/>
            </a:pPr>
            <a:r>
              <a:rPr lang="en-US" altLang="zh-CN" dirty="0"/>
              <a:t>AArch64</a:t>
            </a:r>
            <a:r>
              <a:rPr lang="zh-CN" altLang="en-US" dirty="0"/>
              <a:t>重要寄存器</a:t>
            </a:r>
            <a:r>
              <a:rPr lang="zh-CN" altLang="en-US" sz="2200" dirty="0">
                <a:solidFill>
                  <a:srgbClr val="000000"/>
                </a:solidFill>
                <a:cs typeface="+mn-cs"/>
              </a:rPr>
              <a:t>：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360180"/>
              </p:ext>
            </p:extLst>
          </p:nvPr>
        </p:nvGraphicFramePr>
        <p:xfrm>
          <a:off x="731838" y="1475804"/>
          <a:ext cx="10728326" cy="4720692"/>
        </p:xfrm>
        <a:graphic>
          <a:graphicData uri="http://schemas.openxmlformats.org/drawingml/2006/table">
            <a:tbl>
              <a:tblPr/>
              <a:tblGrid>
                <a:gridCol w="17562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55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465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43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寄存器类型</a:t>
                      </a:r>
                    </a:p>
                  </a:txBody>
                  <a:tcPr marL="7933" marR="7933" marT="4533" marB="4533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Bit</a:t>
                      </a:r>
                    </a:p>
                  </a:txBody>
                  <a:tcPr marL="7933" marR="7933" marT="4533" marB="4533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描述</a:t>
                      </a:r>
                    </a:p>
                  </a:txBody>
                  <a:tcPr marL="7933" marR="7933" marT="4533" marB="4533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X0-X30</a:t>
                      </a:r>
                    </a:p>
                  </a:txBody>
                  <a:tcPr marL="7933" marR="7933" marT="4533" marB="4533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64bit</a:t>
                      </a:r>
                    </a:p>
                  </a:txBody>
                  <a:tcPr marL="7933" marR="7933" marT="4533" marB="4533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通用寄存器，如果有需要可以当做</a:t>
                      </a:r>
                      <a:r>
                        <a:rPr lang="en-US" altLang="zh-CN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bit</a:t>
                      </a:r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使用：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WO-W30</a:t>
                      </a:r>
                    </a:p>
                  </a:txBody>
                  <a:tcPr marL="7933" marR="7933" marT="4533" marB="4533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LR (X30)</a:t>
                      </a:r>
                    </a:p>
                  </a:txBody>
                  <a:tcPr marL="7933" marR="7933" marT="4533" marB="4533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64bit</a:t>
                      </a:r>
                    </a:p>
                  </a:txBody>
                  <a:tcPr marL="7933" marR="7933" marT="4533" marB="4533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通常称</a:t>
                      </a:r>
                      <a:r>
                        <a:rPr lang="en-US" altLang="zh-CN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X30</a:t>
                      </a:r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为程序链接寄存器，保存跳转返回信息地址</a:t>
                      </a:r>
                    </a:p>
                  </a:txBody>
                  <a:tcPr marL="7933" marR="7933" marT="4533" marB="4533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SP_ELx</a:t>
                      </a:r>
                    </a:p>
                  </a:txBody>
                  <a:tcPr marL="7933" marR="7933" marT="4533" marB="4533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64bit</a:t>
                      </a:r>
                    </a:p>
                  </a:txBody>
                  <a:tcPr marL="7933" marR="7933" marT="4533" marB="4533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若</a:t>
                      </a:r>
                      <a:r>
                        <a:rPr lang="en-US" altLang="zh-CN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PSTATE.M[0] ==1</a:t>
                      </a:r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，则每个</a:t>
                      </a:r>
                      <a:r>
                        <a:rPr lang="en-US" altLang="zh-CN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ELx</a:t>
                      </a:r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选择</a:t>
                      </a:r>
                      <a:r>
                        <a:rPr lang="en-US" altLang="zh-CN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SP_ELx</a:t>
                      </a:r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，否则选择同一个</a:t>
                      </a:r>
                      <a:r>
                        <a:rPr lang="en-US" altLang="zh-CN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SP_EL0</a:t>
                      </a:r>
                      <a:endParaRPr lang="zh-CN" altLang="en-US" sz="1300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7933" marR="7933" marT="4533" marB="4533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ELR_ELx</a:t>
                      </a:r>
                    </a:p>
                  </a:txBody>
                  <a:tcPr marL="7933" marR="7933" marT="4533" marB="4533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64bit</a:t>
                      </a:r>
                    </a:p>
                  </a:txBody>
                  <a:tcPr marL="7933" marR="7933" marT="4533" marB="4533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异常链接寄存器，保存异常进入</a:t>
                      </a:r>
                      <a:r>
                        <a:rPr lang="en-US" altLang="zh-CN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ELx</a:t>
                      </a:r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的异常地址（</a:t>
                      </a:r>
                      <a:r>
                        <a:rPr lang="en-US" altLang="zh-CN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x={0,1,2,3}</a:t>
                      </a:r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）</a:t>
                      </a:r>
                    </a:p>
                  </a:txBody>
                  <a:tcPr marL="7933" marR="7933" marT="4533" marB="4533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PC</a:t>
                      </a:r>
                    </a:p>
                  </a:txBody>
                  <a:tcPr marL="7933" marR="7933" marT="4533" marB="4533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64bit</a:t>
                      </a:r>
                    </a:p>
                  </a:txBody>
                  <a:tcPr marL="7933" marR="7933" marT="4533" marB="4533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程序计数器，俗称</a:t>
                      </a:r>
                      <a:r>
                        <a:rPr lang="en-US" altLang="zh-CN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PC</a:t>
                      </a:r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指针，总是指向即将要执行的下一条指令</a:t>
                      </a:r>
                    </a:p>
                  </a:txBody>
                  <a:tcPr marL="7933" marR="7933" marT="4533" marB="4533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SPSR_ELx</a:t>
                      </a:r>
                    </a:p>
                  </a:txBody>
                  <a:tcPr marL="7933" marR="7933" marT="4533" marB="4533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32bit</a:t>
                      </a:r>
                    </a:p>
                  </a:txBody>
                  <a:tcPr marL="7933" marR="7933" marT="4533" marB="4533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寄存器，保存进入</a:t>
                      </a:r>
                      <a:r>
                        <a:rPr lang="en-US" altLang="zh-CN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ELx</a:t>
                      </a:r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</a:t>
                      </a:r>
                      <a:r>
                        <a:rPr lang="en-US" altLang="zh-CN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PSTATE</a:t>
                      </a:r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状态信息</a:t>
                      </a:r>
                    </a:p>
                  </a:txBody>
                  <a:tcPr marL="7933" marR="7933" marT="4533" marB="4533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NZCV</a:t>
                      </a:r>
                    </a:p>
                  </a:txBody>
                  <a:tcPr marL="7933" marR="7933" marT="4533" marB="4533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32bit</a:t>
                      </a:r>
                    </a:p>
                  </a:txBody>
                  <a:tcPr marL="7933" marR="7933" marT="4533" marB="4533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允许访问的符号标志位</a:t>
                      </a:r>
                    </a:p>
                  </a:txBody>
                  <a:tcPr marL="7933" marR="7933" marT="4533" marB="4533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DIAF</a:t>
                      </a:r>
                    </a:p>
                  </a:txBody>
                  <a:tcPr marL="7933" marR="7933" marT="4533" marB="4533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32bit</a:t>
                      </a:r>
                    </a:p>
                  </a:txBody>
                  <a:tcPr marL="7933" marR="7933" marT="4533" marB="4533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中断使能位：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D-Debug，I-IRQ，A-SError，F-FIQ ，</a:t>
                      </a:r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逻辑</a:t>
                      </a:r>
                      <a:r>
                        <a:rPr lang="en-US" altLang="zh-CN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允许</a:t>
                      </a:r>
                    </a:p>
                  </a:txBody>
                  <a:tcPr marL="7933" marR="7933" marT="4533" marB="4533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CurrentEL</a:t>
                      </a:r>
                    </a:p>
                  </a:txBody>
                  <a:tcPr marL="7933" marR="7933" marT="4533" marB="4533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32bit</a:t>
                      </a:r>
                    </a:p>
                  </a:txBody>
                  <a:tcPr marL="7933" marR="7933" marT="4533" marB="4533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记录当前处于哪个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Exception level</a:t>
                      </a:r>
                    </a:p>
                  </a:txBody>
                  <a:tcPr marL="7933" marR="7933" marT="4533" marB="4533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SPSel</a:t>
                      </a:r>
                    </a:p>
                  </a:txBody>
                  <a:tcPr marL="7933" marR="7933" marT="4533" marB="4533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32bit</a:t>
                      </a:r>
                    </a:p>
                  </a:txBody>
                  <a:tcPr marL="7933" marR="7933" marT="4533" marB="4533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记录当前使用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SP_EL0</a:t>
                      </a:r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还是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SP_ELx，x= {1,2,3}</a:t>
                      </a:r>
                    </a:p>
                  </a:txBody>
                  <a:tcPr marL="7933" marR="7933" marT="4533" marB="4533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HCR_EL2</a:t>
                      </a:r>
                    </a:p>
                  </a:txBody>
                  <a:tcPr marL="7933" marR="7933" marT="4533" marB="4533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32bit</a:t>
                      </a:r>
                    </a:p>
                  </a:txBody>
                  <a:tcPr marL="7933" marR="7933" marT="4533" marB="4533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HCR_EL2.{TEG,AMO,IMO,FMO,RW}</a:t>
                      </a:r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控制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EL0/EL1</a:t>
                      </a:r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的异常路由 逻辑</a:t>
                      </a:r>
                      <a:r>
                        <a:rPr lang="en-US" altLang="zh-CN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允许</a:t>
                      </a:r>
                    </a:p>
                  </a:txBody>
                  <a:tcPr marL="7933" marR="7933" marT="4533" marB="4533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SCR_EL3</a:t>
                      </a:r>
                    </a:p>
                  </a:txBody>
                  <a:tcPr marL="7933" marR="7933" marT="4533" marB="4533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32bit</a:t>
                      </a:r>
                    </a:p>
                  </a:txBody>
                  <a:tcPr marL="7933" marR="7933" marT="4533" marB="4533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SCR_EL3.{EA,IRQ,FIQ,RW}</a:t>
                      </a:r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控制</a:t>
                      </a:r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EL0/EL1/EL2</a:t>
                      </a:r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的异常路由  逻辑</a:t>
                      </a:r>
                      <a:r>
                        <a:rPr lang="en-US" altLang="zh-CN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允许</a:t>
                      </a:r>
                    </a:p>
                  </a:txBody>
                  <a:tcPr marL="7933" marR="7933" marT="4533" marB="4533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ESR_ELx</a:t>
                      </a:r>
                    </a:p>
                  </a:txBody>
                  <a:tcPr marL="7933" marR="7933" marT="4533" marB="4533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32bit</a:t>
                      </a:r>
                    </a:p>
                  </a:txBody>
                  <a:tcPr marL="7933" marR="7933" marT="4533" marB="4533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保存异常进入</a:t>
                      </a:r>
                      <a:r>
                        <a:rPr lang="en-US" altLang="zh-CN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ELx</a:t>
                      </a:r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时的异常综合信息，包含异常类型</a:t>
                      </a:r>
                      <a:r>
                        <a:rPr lang="en-US" altLang="zh-CN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EC</a:t>
                      </a:r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等</a:t>
                      </a:r>
                      <a:r>
                        <a:rPr lang="en-US" altLang="zh-CN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</a:t>
                      </a:r>
                      <a:endParaRPr lang="zh-CN" altLang="en-US" sz="1300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7933" marR="7933" marT="4533" marB="4533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VBAR_ELx</a:t>
                      </a:r>
                    </a:p>
                  </a:txBody>
                  <a:tcPr marL="7933" marR="7933" marT="4533" marB="4533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64bit</a:t>
                      </a:r>
                    </a:p>
                  </a:txBody>
                  <a:tcPr marL="7933" marR="7933" marT="4533" marB="4533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保存任意异常进入</a:t>
                      </a:r>
                      <a:r>
                        <a:rPr lang="en-US" altLang="zh-CN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ELx</a:t>
                      </a:r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的跳转向量基地址 </a:t>
                      </a:r>
                      <a:r>
                        <a:rPr lang="en-US" altLang="zh-CN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x={0,1,2,3}</a:t>
                      </a:r>
                      <a:endParaRPr lang="zh-CN" altLang="en-US" sz="1300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7933" marR="7933" marT="4533" marB="4533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PSTATE</a:t>
                      </a:r>
                    </a:p>
                  </a:txBody>
                  <a:tcPr marL="7933" marR="7933" marT="4533" marB="4533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 </a:t>
                      </a:r>
                    </a:p>
                  </a:txBody>
                  <a:tcPr marL="7933" marR="7933" marT="4533" marB="4533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不是一个寄存器，是保存当前</a:t>
                      </a:r>
                      <a:r>
                        <a:rPr lang="en-US" altLang="zh-CN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PE</a:t>
                      </a:r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状态的一组寄存器统称，其中可访问寄存器有：</a:t>
                      </a:r>
                      <a:r>
                        <a:rPr lang="en-US" altLang="zh-CN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PSTATE.{NZCV,DAIF,CurrentEL,SPSel},</a:t>
                      </a:r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属于</a:t>
                      </a:r>
                      <a:r>
                        <a:rPr lang="en-US" altLang="zh-CN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ARMv8</a:t>
                      </a:r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新增内容</a:t>
                      </a:r>
                      <a:r>
                        <a:rPr lang="en-US" altLang="zh-CN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,64bit</a:t>
                      </a:r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下代替</a:t>
                      </a:r>
                      <a:r>
                        <a:rPr lang="en-US" altLang="zh-CN" sz="13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CPSR</a:t>
                      </a:r>
                      <a:endParaRPr lang="zh-CN" altLang="en-US" sz="1300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7933" marR="7933" marT="4533" marB="4533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851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019175" y="1570355"/>
            <a:ext cx="10153650" cy="4068811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基于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ARMv8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架构的处理器体系结构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b="1" dirty="0">
                <a:sym typeface="+mn-lt"/>
              </a:rPr>
              <a:t>基于</a:t>
            </a:r>
            <a:r>
              <a:rPr lang="en-US" altLang="zh-CN" b="1" dirty="0">
                <a:sym typeface="+mn-lt"/>
              </a:rPr>
              <a:t>ARMv8</a:t>
            </a:r>
            <a:r>
              <a:rPr lang="zh-CN" altLang="en-US" b="1" dirty="0">
                <a:sym typeface="+mn-lt"/>
              </a:rPr>
              <a:t>架构的鲲鹏处理器</a:t>
            </a:r>
            <a:endParaRPr lang="en-US" altLang="zh-CN" b="1" dirty="0">
              <a:sym typeface="+mn-lt"/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ARM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寻址方式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sym typeface="+mn-lt"/>
              </a:rPr>
              <a:t>ARM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sym typeface="+mn-lt"/>
              </a:rPr>
              <a:t>指令集</a:t>
            </a:r>
            <a:endParaRPr lang="en-US" altLang="zh-CN" dirty="0">
              <a:solidFill>
                <a:schemeClr val="bg1">
                  <a:lumMod val="65000"/>
                </a:schemeClr>
              </a:solidFill>
              <a:sym typeface="+mn-lt"/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sym typeface="+mn-lt"/>
              </a:rPr>
              <a:t>ARM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sym typeface="+mn-lt"/>
              </a:rPr>
              <a:t>伪指令</a:t>
            </a:r>
            <a:endParaRPr lang="en-US" altLang="zh-CN" dirty="0">
              <a:solidFill>
                <a:schemeClr val="bg1">
                  <a:lumMod val="65000"/>
                </a:schemeClr>
              </a:solidFill>
              <a:sym typeface="+mn-lt"/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sym typeface="+mn-lt"/>
              </a:rPr>
              <a:t>ARM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sym typeface="+mn-lt"/>
              </a:rPr>
              <a:t>汇编语言程序结构</a:t>
            </a:r>
            <a:endParaRPr lang="en-US" altLang="zh-CN" dirty="0">
              <a:solidFill>
                <a:schemeClr val="bg1">
                  <a:lumMod val="65000"/>
                </a:schemeClr>
              </a:solidFill>
              <a:sym typeface="+mn-lt"/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sym typeface="+mn-lt"/>
              </a:rPr>
              <a:t>ARM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sym typeface="+mn-lt"/>
              </a:rPr>
              <a:t>编译与调试工具</a:t>
            </a:r>
            <a:endParaRPr lang="en-US" altLang="zh-CN" dirty="0">
              <a:solidFill>
                <a:schemeClr val="bg1">
                  <a:lumMod val="65000"/>
                </a:scheme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542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8622" y="1615322"/>
            <a:ext cx="9485951" cy="452313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742950" lvl="1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</a:lstStyle>
          <a:p>
            <a:pPr fontAlgn="base">
              <a:buSzPct val="60000"/>
              <a:buFont typeface="Wingdings" panose="05000000000000000000" pitchFamily="2" charset="2"/>
              <a:buChar char="p"/>
            </a:pPr>
            <a:r>
              <a:rPr lang="en-US" altLang="zh-CN" sz="1799" dirty="0">
                <a:solidFill>
                  <a:prstClr val="black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ARM V8.0</a:t>
            </a:r>
            <a:r>
              <a:rPr lang="zh-CN" altLang="en-US" sz="1799" dirty="0">
                <a:solidFill>
                  <a:prstClr val="black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架构，支持</a:t>
            </a:r>
            <a:r>
              <a:rPr lang="en-US" altLang="zh-CN" sz="1799" dirty="0">
                <a:solidFill>
                  <a:prstClr val="black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EL0~EL3</a:t>
            </a:r>
            <a:r>
              <a:rPr lang="zh-CN" altLang="en-US" sz="1799" dirty="0">
                <a:solidFill>
                  <a:prstClr val="black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， 支持</a:t>
            </a:r>
            <a:r>
              <a:rPr lang="en-US" altLang="zh-CN" sz="1799" dirty="0">
                <a:solidFill>
                  <a:prstClr val="black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Trust-Zone, AArch64 only</a:t>
            </a:r>
          </a:p>
          <a:p>
            <a:pPr fontAlgn="base">
              <a:buSzPct val="60000"/>
              <a:buFont typeface="Wingdings" panose="05000000000000000000" pitchFamily="2" charset="2"/>
              <a:buChar char="p"/>
            </a:pPr>
            <a:r>
              <a:rPr lang="zh-CN" altLang="en-US" sz="1799" dirty="0">
                <a:solidFill>
                  <a:prstClr val="black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兼容</a:t>
            </a:r>
            <a:r>
              <a:rPr lang="en-US" altLang="zh-CN" sz="1799" dirty="0">
                <a:solidFill>
                  <a:prstClr val="black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ARM V8.1</a:t>
            </a:r>
          </a:p>
          <a:p>
            <a:pPr lvl="1" fontAlgn="base"/>
            <a:r>
              <a:rPr lang="zh-CN" altLang="en-US" sz="1799" dirty="0">
                <a:solidFill>
                  <a:prstClr val="black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支持</a:t>
            </a:r>
            <a:r>
              <a:rPr lang="en-US" altLang="zh-CN" sz="1799" dirty="0">
                <a:solidFill>
                  <a:prstClr val="black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Atomic</a:t>
            </a:r>
            <a:r>
              <a:rPr lang="zh-CN" altLang="en-US" sz="1799" dirty="0">
                <a:solidFill>
                  <a:prstClr val="black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指令</a:t>
            </a:r>
            <a:endParaRPr lang="en-US" altLang="zh-CN" sz="1799" dirty="0">
              <a:solidFill>
                <a:prstClr val="black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</a:endParaRPr>
          </a:p>
          <a:p>
            <a:pPr lvl="1" fontAlgn="base"/>
            <a:r>
              <a:rPr lang="zh-CN" altLang="en-US" sz="1799" dirty="0">
                <a:solidFill>
                  <a:prstClr val="black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支持</a:t>
            </a:r>
            <a:r>
              <a:rPr lang="en-US" altLang="zh-CN" sz="1799" dirty="0">
                <a:solidFill>
                  <a:prstClr val="black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PSTATE.PAN</a:t>
            </a:r>
          </a:p>
          <a:p>
            <a:pPr lvl="1" fontAlgn="base"/>
            <a:r>
              <a:rPr lang="zh-CN" altLang="en-US" sz="1799" dirty="0">
                <a:solidFill>
                  <a:prstClr val="black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支持</a:t>
            </a:r>
            <a:r>
              <a:rPr lang="en-US" altLang="zh-CN" sz="1799" dirty="0">
                <a:solidFill>
                  <a:prstClr val="black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Virtualization Host Extension</a:t>
            </a:r>
          </a:p>
          <a:p>
            <a:pPr fontAlgn="base">
              <a:buSzPct val="60000"/>
              <a:buFont typeface="Wingdings" panose="05000000000000000000" pitchFamily="2" charset="2"/>
              <a:buChar char="p"/>
            </a:pPr>
            <a:r>
              <a:rPr lang="zh-CN" altLang="en-US" sz="1799" dirty="0">
                <a:solidFill>
                  <a:prstClr val="black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兼容</a:t>
            </a:r>
            <a:r>
              <a:rPr lang="en-US" altLang="zh-CN" sz="1799" dirty="0">
                <a:solidFill>
                  <a:prstClr val="black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ARM V8.2</a:t>
            </a:r>
          </a:p>
          <a:p>
            <a:pPr lvl="1" fontAlgn="base"/>
            <a:r>
              <a:rPr lang="zh-CN" altLang="en-US" sz="1799" dirty="0">
                <a:solidFill>
                  <a:prstClr val="black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支持半精度浮点指令</a:t>
            </a:r>
            <a:endParaRPr lang="en-US" altLang="zh-CN" sz="1799" dirty="0">
              <a:solidFill>
                <a:prstClr val="black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</a:endParaRPr>
          </a:p>
          <a:p>
            <a:pPr lvl="1" fontAlgn="base"/>
            <a:r>
              <a:rPr lang="zh-CN" altLang="en-US" sz="1799" dirty="0">
                <a:solidFill>
                  <a:prstClr val="black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支持</a:t>
            </a:r>
            <a:r>
              <a:rPr lang="en-US" altLang="zh-CN" sz="1799" dirty="0">
                <a:solidFill>
                  <a:prstClr val="black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Dot</a:t>
            </a:r>
            <a:r>
              <a:rPr lang="zh-CN" altLang="en-US" sz="1799" dirty="0">
                <a:solidFill>
                  <a:prstClr val="black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 </a:t>
            </a:r>
            <a:r>
              <a:rPr lang="en-US" altLang="zh-CN" sz="1799" dirty="0">
                <a:solidFill>
                  <a:prstClr val="black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Product</a:t>
            </a:r>
            <a:r>
              <a:rPr lang="zh-CN" altLang="en-US" sz="1799" dirty="0">
                <a:solidFill>
                  <a:prstClr val="black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指令</a:t>
            </a:r>
            <a:endParaRPr lang="en-US" altLang="zh-CN" sz="1799" dirty="0">
              <a:solidFill>
                <a:prstClr val="black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</a:endParaRPr>
          </a:p>
          <a:p>
            <a:pPr lvl="1" fontAlgn="base"/>
            <a:r>
              <a:rPr lang="zh-CN" altLang="en-US" sz="1799" dirty="0">
                <a:solidFill>
                  <a:prstClr val="black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支持</a:t>
            </a:r>
            <a:r>
              <a:rPr lang="en-US" altLang="zh-CN" sz="1799" dirty="0">
                <a:solidFill>
                  <a:prstClr val="black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RAS Extension</a:t>
            </a:r>
          </a:p>
          <a:p>
            <a:pPr lvl="1" fontAlgn="base"/>
            <a:r>
              <a:rPr lang="zh-CN" altLang="en-US" sz="1799" dirty="0">
                <a:solidFill>
                  <a:prstClr val="black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支持</a:t>
            </a:r>
            <a:r>
              <a:rPr lang="en-US" altLang="zh-CN" sz="1799" dirty="0">
                <a:solidFill>
                  <a:prstClr val="black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Statistical Profiling Extension</a:t>
            </a:r>
          </a:p>
          <a:p>
            <a:pPr fontAlgn="base">
              <a:buSzPct val="60000"/>
              <a:buFont typeface="Wingdings" panose="05000000000000000000" pitchFamily="2" charset="2"/>
              <a:buChar char="p"/>
            </a:pPr>
            <a:r>
              <a:rPr lang="zh-CN" altLang="en-US" sz="1799" dirty="0">
                <a:solidFill>
                  <a:prstClr val="black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支持</a:t>
            </a:r>
            <a:r>
              <a:rPr lang="en-US" altLang="zh-CN" sz="1799" dirty="0">
                <a:solidFill>
                  <a:prstClr val="black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ARM V8.3</a:t>
            </a:r>
            <a:r>
              <a:rPr lang="zh-CN" altLang="en-US" sz="1799" dirty="0">
                <a:solidFill>
                  <a:prstClr val="black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部分指令：</a:t>
            </a:r>
            <a:endParaRPr lang="en-US" altLang="zh-CN" sz="1799" dirty="0">
              <a:solidFill>
                <a:prstClr val="black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</a:endParaRPr>
          </a:p>
          <a:p>
            <a:pPr lvl="1" fontAlgn="base"/>
            <a:r>
              <a:rPr lang="zh-CN" altLang="en-US" sz="1799" dirty="0">
                <a:solidFill>
                  <a:prstClr val="black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支持</a:t>
            </a:r>
            <a:r>
              <a:rPr lang="en-US" altLang="zh-CN" sz="1799" dirty="0">
                <a:solidFill>
                  <a:prstClr val="black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SIMD complex number </a:t>
            </a:r>
          </a:p>
          <a:p>
            <a:pPr lvl="1" fontAlgn="base"/>
            <a:r>
              <a:rPr lang="zh-CN" altLang="en-US" sz="1799" dirty="0">
                <a:solidFill>
                  <a:prstClr val="black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支持</a:t>
            </a:r>
            <a:r>
              <a:rPr lang="en-US" altLang="zh-CN" sz="1799" dirty="0">
                <a:solidFill>
                  <a:prstClr val="black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JavaScript conversion instruction</a:t>
            </a:r>
          </a:p>
          <a:p>
            <a:pPr fontAlgn="base">
              <a:buSzPct val="60000"/>
              <a:buFont typeface="Wingdings" panose="05000000000000000000" pitchFamily="2" charset="2"/>
              <a:buChar char="p"/>
            </a:pPr>
            <a:r>
              <a:rPr lang="zh-CN" altLang="en-US" sz="1799" dirty="0">
                <a:solidFill>
                  <a:prstClr val="black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支持</a:t>
            </a:r>
            <a:r>
              <a:rPr lang="en-US" altLang="zh-CN" sz="1799" dirty="0">
                <a:solidFill>
                  <a:prstClr val="black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ARM V8.4 Memory Partitioning and Monitoring Extension (MPAM)</a:t>
            </a:r>
            <a:endParaRPr lang="en-US" sz="1799" dirty="0">
              <a:solidFill>
                <a:prstClr val="black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</a:endParaRPr>
          </a:p>
          <a:p>
            <a:pPr fontAlgn="base">
              <a:buSzPct val="60000"/>
              <a:buFont typeface="Wingdings" panose="05000000000000000000" pitchFamily="2" charset="2"/>
              <a:buChar char="p"/>
            </a:pPr>
            <a:r>
              <a:rPr lang="zh-CN" altLang="en-US" sz="1799" dirty="0">
                <a:solidFill>
                  <a:prstClr val="black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支持</a:t>
            </a:r>
            <a:r>
              <a:rPr lang="en-US" altLang="zh-CN" sz="1799" dirty="0">
                <a:solidFill>
                  <a:prstClr val="black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ARM V8.5 Restrictions on the effects of speculation</a:t>
            </a:r>
          </a:p>
          <a:p>
            <a:pPr lvl="1" fontAlgn="base"/>
            <a:r>
              <a:rPr lang="en-US" altLang="zh-CN" sz="1799" dirty="0">
                <a:solidFill>
                  <a:prstClr val="black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Support Mitigation for </a:t>
            </a:r>
            <a:r>
              <a:rPr lang="zh-CN" altLang="en-US" sz="1799" dirty="0">
                <a:solidFill>
                  <a:prstClr val="black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变种</a:t>
            </a:r>
            <a:r>
              <a:rPr lang="en-US" altLang="zh-CN" sz="1799" dirty="0">
                <a:solidFill>
                  <a:prstClr val="black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1/2/3/3a/4 </a:t>
            </a:r>
            <a:endParaRPr lang="en-US" sz="1799" dirty="0">
              <a:solidFill>
                <a:prstClr val="black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基于</a:t>
            </a:r>
            <a:r>
              <a:rPr lang="en-US" altLang="zh-CN" dirty="0">
                <a:sym typeface="+mn-lt"/>
              </a:rPr>
              <a:t>ARMv8</a:t>
            </a:r>
            <a:r>
              <a:rPr lang="zh-CN" altLang="en-US" dirty="0">
                <a:sym typeface="+mn-lt"/>
              </a:rPr>
              <a:t>架构的鲲鹏处理器</a:t>
            </a:r>
            <a:endParaRPr lang="en-US" altLang="zh-CN" dirty="0"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1838" y="1176740"/>
            <a:ext cx="3060325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1625" indent="-301625" defTabSz="801688" fontAlgn="base">
              <a:lnSpc>
                <a:spcPts val="27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199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鲲鹏处理器架构特性</a:t>
            </a:r>
          </a:p>
        </p:txBody>
      </p:sp>
    </p:spTree>
    <p:extLst>
      <p:ext uri="{BB962C8B-B14F-4D97-AF65-F5344CB8AC3E}">
        <p14:creationId xmlns:p14="http://schemas.microsoft.com/office/powerpoint/2010/main" val="1446239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019175" y="1570355"/>
            <a:ext cx="10153650" cy="4068811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基于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ARMv8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架构的处理器体系结构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sym typeface="+mn-lt"/>
              </a:rPr>
              <a:t>基于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sym typeface="+mn-lt"/>
              </a:rPr>
              <a:t>ARMv8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sym typeface="+mn-lt"/>
              </a:rPr>
              <a:t>架构的鲲鹏处理器</a:t>
            </a:r>
            <a:endParaRPr lang="en-US" altLang="zh-CN" dirty="0">
              <a:solidFill>
                <a:schemeClr val="bg1">
                  <a:lumMod val="65000"/>
                </a:schemeClr>
              </a:solidFill>
              <a:sym typeface="+mn-lt"/>
            </a:endParaRPr>
          </a:p>
          <a:p>
            <a:r>
              <a:rPr lang="en-US" altLang="zh-CN" b="1" dirty="0"/>
              <a:t>ARM</a:t>
            </a:r>
            <a:r>
              <a:rPr lang="zh-CN" altLang="en-US" b="1" dirty="0"/>
              <a:t>寻址方式</a:t>
            </a:r>
            <a:endParaRPr lang="en-US" altLang="zh-CN" b="1" dirty="0"/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sym typeface="+mn-lt"/>
              </a:rPr>
              <a:t>ARM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sym typeface="+mn-lt"/>
              </a:rPr>
              <a:t>指令集</a:t>
            </a:r>
            <a:endParaRPr lang="en-US" altLang="zh-CN" dirty="0">
              <a:solidFill>
                <a:schemeClr val="bg1">
                  <a:lumMod val="65000"/>
                </a:schemeClr>
              </a:solidFill>
              <a:sym typeface="+mn-lt"/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sym typeface="+mn-lt"/>
              </a:rPr>
              <a:t>ARM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sym typeface="+mn-lt"/>
              </a:rPr>
              <a:t>伪指令</a:t>
            </a:r>
            <a:endParaRPr lang="en-US" altLang="zh-CN" dirty="0">
              <a:solidFill>
                <a:schemeClr val="bg1">
                  <a:lumMod val="65000"/>
                </a:schemeClr>
              </a:solidFill>
              <a:sym typeface="+mn-lt"/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sym typeface="+mn-lt"/>
              </a:rPr>
              <a:t>ARM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sym typeface="+mn-lt"/>
              </a:rPr>
              <a:t>汇编语言程序结构</a:t>
            </a:r>
            <a:endParaRPr lang="en-US" altLang="zh-CN" dirty="0">
              <a:solidFill>
                <a:schemeClr val="bg1">
                  <a:lumMod val="65000"/>
                </a:schemeClr>
              </a:solidFill>
              <a:sym typeface="+mn-lt"/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sym typeface="+mn-lt"/>
              </a:rPr>
              <a:t>ARM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sym typeface="+mn-lt"/>
              </a:rPr>
              <a:t>编译与调试工具</a:t>
            </a:r>
            <a:endParaRPr lang="en-US" altLang="zh-CN" dirty="0">
              <a:solidFill>
                <a:schemeClr val="bg1">
                  <a:lumMod val="65000"/>
                </a:scheme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1194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寻址方式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10728326" cy="5153025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zh-CN" altLang="en-US" dirty="0"/>
              <a:t>寻址就是找到存储数据或指令的地址，寻址方式的方便与快捷是衡量</a:t>
            </a:r>
            <a:r>
              <a:rPr lang="en-US" altLang="zh-CN" dirty="0"/>
              <a:t>CPU</a:t>
            </a:r>
            <a:r>
              <a:rPr lang="zh-CN" altLang="en-US" dirty="0"/>
              <a:t>性能的一个重要方面，</a:t>
            </a:r>
            <a:r>
              <a:rPr lang="en-US" altLang="zh-CN" dirty="0"/>
              <a:t>ARM</a:t>
            </a:r>
            <a:r>
              <a:rPr lang="zh-CN" altLang="en-US" dirty="0"/>
              <a:t>处理器共有八种寻址方式：</a:t>
            </a:r>
            <a:endParaRPr lang="en-US" altLang="zh-CN" dirty="0"/>
          </a:p>
          <a:p>
            <a:pPr lvl="1">
              <a:lnSpc>
                <a:spcPts val="3000"/>
              </a:lnSpc>
            </a:pPr>
            <a:r>
              <a:rPr lang="zh-CN" altLang="zh-CN" dirty="0"/>
              <a:t>立即</a:t>
            </a:r>
            <a:r>
              <a:rPr lang="zh-CN" altLang="en-US" dirty="0"/>
              <a:t>数</a:t>
            </a:r>
            <a:r>
              <a:rPr lang="zh-CN" altLang="zh-CN" dirty="0"/>
              <a:t>寻址</a:t>
            </a:r>
            <a:endParaRPr lang="en-US" altLang="zh-CN" dirty="0"/>
          </a:p>
          <a:p>
            <a:pPr lvl="1">
              <a:lnSpc>
                <a:spcPts val="3000"/>
              </a:lnSpc>
            </a:pPr>
            <a:r>
              <a:rPr lang="zh-CN" altLang="zh-CN" dirty="0"/>
              <a:t>寄存器寻址</a:t>
            </a:r>
            <a:endParaRPr lang="en-US" altLang="zh-CN" dirty="0"/>
          </a:p>
          <a:p>
            <a:pPr lvl="1">
              <a:lnSpc>
                <a:spcPts val="3000"/>
              </a:lnSpc>
            </a:pPr>
            <a:r>
              <a:rPr lang="zh-CN" altLang="zh-CN" dirty="0"/>
              <a:t>寄存器间接寻址</a:t>
            </a:r>
            <a:endParaRPr lang="en-US" altLang="zh-CN" dirty="0"/>
          </a:p>
          <a:p>
            <a:pPr lvl="1">
              <a:lnSpc>
                <a:spcPts val="3000"/>
              </a:lnSpc>
            </a:pPr>
            <a:r>
              <a:rPr lang="zh-CN" altLang="zh-CN" dirty="0"/>
              <a:t>基址寻址</a:t>
            </a:r>
            <a:endParaRPr lang="en-US" altLang="zh-CN" dirty="0"/>
          </a:p>
          <a:p>
            <a:pPr lvl="1">
              <a:lnSpc>
                <a:spcPts val="3000"/>
              </a:lnSpc>
            </a:pPr>
            <a:r>
              <a:rPr lang="zh-CN" altLang="zh-CN" dirty="0"/>
              <a:t>多寄存器寻址</a:t>
            </a:r>
            <a:endParaRPr lang="en-US" altLang="zh-CN" dirty="0"/>
          </a:p>
          <a:p>
            <a:pPr lvl="1">
              <a:lnSpc>
                <a:spcPts val="3000"/>
              </a:lnSpc>
            </a:pPr>
            <a:r>
              <a:rPr lang="zh-CN" altLang="zh-CN" dirty="0"/>
              <a:t>堆栈寻址</a:t>
            </a:r>
            <a:endParaRPr lang="en-US" altLang="zh-CN" dirty="0"/>
          </a:p>
          <a:p>
            <a:pPr lvl="1">
              <a:lnSpc>
                <a:spcPts val="3000"/>
              </a:lnSpc>
            </a:pPr>
            <a:r>
              <a:rPr lang="zh-CN" altLang="zh-CN" dirty="0"/>
              <a:t>相对寻址</a:t>
            </a:r>
            <a:endParaRPr lang="en-US" altLang="zh-CN" dirty="0"/>
          </a:p>
          <a:p>
            <a:pPr lvl="1">
              <a:lnSpc>
                <a:spcPts val="3000"/>
              </a:lnSpc>
            </a:pPr>
            <a:r>
              <a:rPr lang="zh-CN" altLang="zh-CN" dirty="0"/>
              <a:t>寄存器移位寻址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9602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寻址方式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31837" y="1101581"/>
            <a:ext cx="10728325" cy="2657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2279" indent="-302279" defTabSz="914034" fontAlgn="ctr">
              <a:lnSpc>
                <a:spcPts val="2500"/>
              </a:lnSpc>
              <a:spcBef>
                <a:spcPts val="0"/>
              </a:spcBef>
              <a:buSzPct val="50000"/>
              <a:buFont typeface="Wingdings" panose="05000000000000000000" pitchFamily="2" charset="2"/>
              <a:buChar char="l"/>
            </a:pPr>
            <a:r>
              <a:rPr lang="zh-CN" altLang="en-US" sz="2199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立即数寻址：</a:t>
            </a:r>
          </a:p>
          <a:p>
            <a:pPr marL="654938" lvl="1" indent="-251899" defTabSz="914034" fontAlgn="ctr">
              <a:lnSpc>
                <a:spcPts val="2500"/>
              </a:lnSpc>
              <a:spcBef>
                <a:spcPts val="0"/>
              </a:spcBef>
              <a:buSzPct val="50000"/>
              <a:buFont typeface="Wingdings" panose="05000000000000000000" pitchFamily="2" charset="2"/>
              <a:buChar char="p"/>
            </a:pP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立即数寻址指令中的地址码就是操作数本身，可以立即使用的操作数。其中，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#0xFF000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和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#64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都是立即数。如操作数是常量，用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#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表示常量；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0x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或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&amp;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表示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16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进制数，否则表示十进制数。</a:t>
            </a:r>
            <a:endParaRPr lang="en-US" altLang="zh-CN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  <a:p>
            <a:pPr marL="403039" lvl="1" defTabSz="914034" fontAlgn="ctr">
              <a:lnSpc>
                <a:spcPts val="2500"/>
              </a:lnSpc>
              <a:spcBef>
                <a:spcPts val="0"/>
              </a:spcBef>
              <a:buSzPct val="50000"/>
            </a:pPr>
            <a:r>
              <a:rPr lang="zh-CN" altLang="en-US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例如：</a:t>
            </a:r>
            <a:endParaRPr lang="en-US" altLang="zh-CN" b="1" i="1" kern="0" dirty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cs typeface="SimSun" panose="02010600030101010101" pitchFamily="2" charset="-122"/>
            </a:endParaRPr>
          </a:p>
          <a:p>
            <a:pPr marL="403039" lvl="1" defTabSz="914034" fontAlgn="ctr">
              <a:lnSpc>
                <a:spcPts val="2500"/>
              </a:lnSpc>
              <a:spcBef>
                <a:spcPts val="0"/>
              </a:spcBef>
              <a:buSzPct val="50000"/>
            </a:pP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MOV  R0,#0xFF000	</a:t>
            </a:r>
          </a:p>
          <a:p>
            <a:pPr marL="403039" lvl="1" defTabSz="914034" fontAlgn="ctr">
              <a:lnSpc>
                <a:spcPts val="2500"/>
              </a:lnSpc>
              <a:spcBef>
                <a:spcPts val="0"/>
              </a:spcBef>
              <a:buSzPct val="50000"/>
            </a:pP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@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指令省略了第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1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个操作数寄存器。将立即数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0xFF000(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第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2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操作数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)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装入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R0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寄存器</a:t>
            </a:r>
          </a:p>
          <a:p>
            <a:pPr marL="403039" lvl="1" defTabSz="914034" fontAlgn="ctr">
              <a:lnSpc>
                <a:spcPts val="2500"/>
              </a:lnSpc>
              <a:spcBef>
                <a:spcPts val="0"/>
              </a:spcBef>
              <a:buSzPct val="50000"/>
            </a:pP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SUB  R0,R0,#64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						</a:t>
            </a:r>
          </a:p>
          <a:p>
            <a:pPr marL="403039" lvl="1" defTabSz="914034" fontAlgn="ctr">
              <a:lnSpc>
                <a:spcPts val="2500"/>
              </a:lnSpc>
              <a:spcBef>
                <a:spcPts val="0"/>
              </a:spcBef>
              <a:buSzPct val="50000"/>
            </a:pP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@R0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减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64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，结果放入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R0</a:t>
            </a:r>
          </a:p>
        </p:txBody>
      </p:sp>
    </p:spTree>
    <p:extLst>
      <p:ext uri="{BB962C8B-B14F-4D97-AF65-F5344CB8AC3E}">
        <p14:creationId xmlns:p14="http://schemas.microsoft.com/office/powerpoint/2010/main" val="1045091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寻址方式</a:t>
            </a:r>
            <a:r>
              <a:rPr lang="en-US" altLang="zh-CN" dirty="0"/>
              <a:t>(3)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31837" y="1101581"/>
            <a:ext cx="10728325" cy="2657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2279" lvl="1" indent="-302279" defTabSz="914034" fontAlgn="ctr">
              <a:lnSpc>
                <a:spcPts val="2500"/>
              </a:lnSpc>
              <a:buSzPct val="50000"/>
              <a:buFont typeface="Wingdings" panose="05000000000000000000" pitchFamily="2" charset="2"/>
              <a:buChar char="l"/>
            </a:pPr>
            <a:r>
              <a:rPr lang="zh-CN" altLang="en-US" sz="2199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寄存器寻址：</a:t>
            </a:r>
          </a:p>
          <a:p>
            <a:pPr marL="654938" lvl="1" indent="-251899" defTabSz="914034" fontAlgn="ctr">
              <a:lnSpc>
                <a:spcPts val="2500"/>
              </a:lnSpc>
              <a:buSzPct val="50000"/>
              <a:buFont typeface="Wingdings" panose="05000000000000000000" pitchFamily="2" charset="2"/>
              <a:buChar char="p"/>
            </a:pP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操作数的值在寄存器中，指令执行时直接取出寄存器值来操作，寄存器寻址是根据寄存器编码获取寄存器内存储的操作数</a:t>
            </a:r>
          </a:p>
          <a:p>
            <a:pPr marL="403039" lvl="1" defTabSz="914034" fontAlgn="ctr">
              <a:lnSpc>
                <a:spcPts val="2500"/>
              </a:lnSpc>
              <a:spcBef>
                <a:spcPts val="0"/>
              </a:spcBef>
              <a:buSzPct val="50000"/>
            </a:pPr>
            <a:r>
              <a:rPr lang="zh-CN" altLang="en-US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例如：</a:t>
            </a:r>
            <a:endParaRPr lang="en-US" altLang="zh-CN" b="1" i="1" kern="0" dirty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cs typeface="SimSun" panose="02010600030101010101" pitchFamily="2" charset="-122"/>
            </a:endParaRPr>
          </a:p>
          <a:p>
            <a:pPr marL="403039" lvl="1" defTabSz="914034" fontAlgn="ctr">
              <a:lnSpc>
                <a:spcPts val="2500"/>
              </a:lnSpc>
              <a:spcBef>
                <a:spcPts val="0"/>
              </a:spcBef>
              <a:buSzPct val="50000"/>
            </a:pP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MOV R1,R2</a:t>
            </a:r>
          </a:p>
          <a:p>
            <a:pPr marL="403039" lvl="1" defTabSz="914034" fontAlgn="ctr">
              <a:lnSpc>
                <a:spcPts val="2500"/>
              </a:lnSpc>
              <a:spcBef>
                <a:spcPts val="0"/>
              </a:spcBef>
              <a:buSzPct val="50000"/>
            </a:pP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@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将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R2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的值存入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R1     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在第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1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个操作数寄存器的位置存放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R2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编码</a:t>
            </a:r>
          </a:p>
          <a:p>
            <a:pPr marL="403039" lvl="1" defTabSz="914034" fontAlgn="ctr">
              <a:lnSpc>
                <a:spcPts val="2500"/>
              </a:lnSpc>
              <a:spcBef>
                <a:spcPts val="0"/>
              </a:spcBef>
              <a:buSzPct val="50000"/>
            </a:pP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SUB R0,R1,R2</a:t>
            </a:r>
          </a:p>
          <a:p>
            <a:pPr marL="403039" lvl="1" defTabSz="914034" fontAlgn="ctr">
              <a:lnSpc>
                <a:spcPts val="2500"/>
              </a:lnSpc>
              <a:spcBef>
                <a:spcPts val="0"/>
              </a:spcBef>
              <a:buSzPct val="50000"/>
            </a:pP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@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将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R1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的值减去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R2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的值，结果保存到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R0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在第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2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操作数位置，存放的是寄存器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R2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的编码</a:t>
            </a:r>
          </a:p>
        </p:txBody>
      </p:sp>
    </p:spTree>
    <p:extLst>
      <p:ext uri="{BB962C8B-B14F-4D97-AF65-F5344CB8AC3E}">
        <p14:creationId xmlns:p14="http://schemas.microsoft.com/office/powerpoint/2010/main" val="3264525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寻址方式</a:t>
            </a:r>
            <a:r>
              <a:rPr lang="en-US" altLang="zh-CN" dirty="0"/>
              <a:t>(4)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31837" y="1101581"/>
            <a:ext cx="10728325" cy="4260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2279" indent="-302279" defTabSz="914034" fontAlgn="ctr">
              <a:lnSpc>
                <a:spcPts val="2500"/>
              </a:lnSpc>
              <a:spcBef>
                <a:spcPts val="0"/>
              </a:spcBef>
              <a:buSzPct val="50000"/>
              <a:buFont typeface="Wingdings" panose="05000000000000000000" pitchFamily="2" charset="2"/>
              <a:buChar char="l"/>
            </a:pPr>
            <a:r>
              <a:rPr lang="zh-CN" altLang="zh-CN" sz="2400" dirty="0"/>
              <a:t>寄存器间接寻址</a:t>
            </a:r>
            <a:r>
              <a:rPr lang="zh-CN" altLang="en-US" sz="2199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：</a:t>
            </a:r>
          </a:p>
          <a:p>
            <a:pPr marL="654938" lvl="1" indent="-251899" defTabSz="914034" fontAlgn="ctr">
              <a:lnSpc>
                <a:spcPts val="2500"/>
              </a:lnSpc>
              <a:spcBef>
                <a:spcPts val="0"/>
              </a:spcBef>
              <a:buSzPct val="50000"/>
              <a:buFont typeface="Wingdings" panose="05000000000000000000" pitchFamily="2" charset="2"/>
              <a:buChar char="p"/>
            </a:pP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操作数从寄存器所指向的内存中取出，寄存地存储的是内存地址</a:t>
            </a:r>
          </a:p>
          <a:p>
            <a:pPr marL="403039" lvl="1" defTabSz="914034" fontAlgn="ctr">
              <a:lnSpc>
                <a:spcPts val="2500"/>
              </a:lnSpc>
              <a:spcBef>
                <a:spcPts val="0"/>
              </a:spcBef>
              <a:buSzPct val="50000"/>
            </a:pPr>
            <a:r>
              <a:rPr lang="zh-CN" altLang="en-US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例如：</a:t>
            </a:r>
            <a:endParaRPr lang="en-US" altLang="zh-CN" b="1" i="1" kern="0" dirty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cs typeface="SimSun" panose="02010600030101010101" pitchFamily="2" charset="-122"/>
            </a:endParaRPr>
          </a:p>
          <a:p>
            <a:pPr marL="403039" lvl="1" defTabSz="914034" fontAlgn="ctr">
              <a:lnSpc>
                <a:spcPts val="2500"/>
              </a:lnSpc>
              <a:spcBef>
                <a:spcPts val="0"/>
              </a:spcBef>
              <a:buSzPct val="50000"/>
            </a:pP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LDR R1,[R2]</a:t>
            </a:r>
          </a:p>
          <a:p>
            <a:pPr marL="403039" lvl="1" defTabSz="914034" fontAlgn="ctr">
              <a:lnSpc>
                <a:spcPts val="2500"/>
              </a:lnSpc>
              <a:spcBef>
                <a:spcPts val="0"/>
              </a:spcBef>
              <a:buSzPct val="50000"/>
            </a:pP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@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将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R2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指向的存储单元的数据读出，保存在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R1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中 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R2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相当于指针变量</a:t>
            </a:r>
          </a:p>
          <a:p>
            <a:pPr marL="403039" lvl="1" defTabSz="914034" fontAlgn="ctr">
              <a:lnSpc>
                <a:spcPts val="2500"/>
              </a:lnSpc>
              <a:spcBef>
                <a:spcPts val="0"/>
              </a:spcBef>
              <a:buSzPct val="50000"/>
            </a:pP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STR R1,[R2]</a:t>
            </a:r>
          </a:p>
          <a:p>
            <a:pPr marL="403039" lvl="1" defTabSz="914034" fontAlgn="ctr">
              <a:lnSpc>
                <a:spcPts val="2500"/>
              </a:lnSpc>
              <a:spcBef>
                <a:spcPts val="0"/>
              </a:spcBef>
              <a:buSzPct val="50000"/>
            </a:pP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@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将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R1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的值写入到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R2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所指向的内存</a:t>
            </a:r>
          </a:p>
          <a:p>
            <a:pPr marL="403039" lvl="1" defTabSz="914034" fontAlgn="ctr">
              <a:lnSpc>
                <a:spcPts val="2500"/>
              </a:lnSpc>
              <a:spcBef>
                <a:spcPts val="0"/>
              </a:spcBef>
              <a:buSzPct val="50000"/>
            </a:pP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SWP R1,R1,[R2]</a:t>
            </a:r>
          </a:p>
          <a:p>
            <a:pPr marL="403039" lvl="1" defTabSz="914034" fontAlgn="ctr">
              <a:lnSpc>
                <a:spcPts val="2500"/>
              </a:lnSpc>
              <a:spcBef>
                <a:spcPts val="0"/>
              </a:spcBef>
              <a:buSzPct val="50000"/>
            </a:pP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@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将寄存器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R1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的值和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R2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指定的存储单元的内容交换</a:t>
            </a:r>
          </a:p>
          <a:p>
            <a:pPr marL="403039" lvl="1" defTabSz="914034" fontAlgn="ctr">
              <a:lnSpc>
                <a:spcPts val="2500"/>
              </a:lnSpc>
              <a:spcBef>
                <a:spcPts val="0"/>
              </a:spcBef>
              <a:buSzPct val="50000"/>
            </a:pPr>
            <a:endParaRPr lang="en-US" altLang="zh-CN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  <a:p>
            <a:pPr marL="403039" lvl="1" defTabSz="914034" fontAlgn="ctr">
              <a:lnSpc>
                <a:spcPts val="2500"/>
              </a:lnSpc>
              <a:spcBef>
                <a:spcPts val="0"/>
              </a:spcBef>
              <a:buSzPct val="50000"/>
            </a:pP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[R2]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表示寄存器所指向的内存</a:t>
            </a:r>
            <a:endParaRPr lang="en-US" altLang="zh-CN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  <a:p>
            <a:pPr marL="403039" lvl="1" defTabSz="914034" fontAlgn="ctr">
              <a:lnSpc>
                <a:spcPts val="2500"/>
              </a:lnSpc>
              <a:spcBef>
                <a:spcPts val="0"/>
              </a:spcBef>
              <a:buSzPct val="50000"/>
            </a:pP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LDR 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指令用于读取内存数据</a:t>
            </a:r>
          </a:p>
          <a:p>
            <a:pPr marL="403039" lvl="1" defTabSz="914034" fontAlgn="ctr">
              <a:lnSpc>
                <a:spcPts val="2500"/>
              </a:lnSpc>
              <a:spcBef>
                <a:spcPts val="0"/>
              </a:spcBef>
              <a:buSzPct val="50000"/>
            </a:pP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STR 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指令用于写入内存数据</a:t>
            </a:r>
          </a:p>
        </p:txBody>
      </p:sp>
    </p:spTree>
    <p:extLst>
      <p:ext uri="{BB962C8B-B14F-4D97-AF65-F5344CB8AC3E}">
        <p14:creationId xmlns:p14="http://schemas.microsoft.com/office/powerpoint/2010/main" val="3532948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寻址方式</a:t>
            </a:r>
            <a:r>
              <a:rPr lang="en-US" altLang="zh-CN" dirty="0"/>
              <a:t>(5)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10897178" cy="4879805"/>
          </a:xfrm>
        </p:spPr>
        <p:txBody>
          <a:bodyPr/>
          <a:lstStyle/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dirty="0"/>
              <a:t>基址变址寻址：</a:t>
            </a:r>
          </a:p>
          <a:p>
            <a:pPr lvl="1">
              <a:lnSpc>
                <a:spcPts val="2500"/>
              </a:lnSpc>
              <a:spcBef>
                <a:spcPts val="0"/>
              </a:spcBef>
            </a:pPr>
            <a:r>
              <a:rPr lang="zh-CN" altLang="en-US" dirty="0"/>
              <a:t>基址寄存器的内容与指令中的偏移量相加，得到有效操作数的地址，然后访问该地址空间，基址变址寻址分为三种：</a:t>
            </a:r>
          </a:p>
          <a:p>
            <a:pPr lvl="2">
              <a:lnSpc>
                <a:spcPts val="2500"/>
              </a:lnSpc>
              <a:spcBef>
                <a:spcPts val="0"/>
              </a:spcBef>
            </a:pPr>
            <a:r>
              <a:rPr lang="zh-CN" altLang="en-US" dirty="0"/>
              <a:t>前索引，例如：</a:t>
            </a:r>
            <a:endParaRPr lang="en-US" altLang="zh-CN" dirty="0"/>
          </a:p>
          <a:p>
            <a:pPr marL="403039"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sz="1800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+mn-ea"/>
                <a:cs typeface="SimSun" panose="02010600030101010101" pitchFamily="2" charset="-122"/>
              </a:rPr>
              <a:t>LDR  R0, [R1,#4]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dirty="0"/>
              <a:t>	@R1</a:t>
            </a:r>
            <a:r>
              <a:rPr lang="zh-CN" altLang="en-US" dirty="0"/>
              <a:t>存的地址</a:t>
            </a:r>
            <a:r>
              <a:rPr lang="en-US" altLang="zh-CN" dirty="0"/>
              <a:t>+4</a:t>
            </a:r>
            <a:r>
              <a:rPr lang="zh-CN" altLang="en-US" dirty="0"/>
              <a:t>，访问新地址里面的值，放到</a:t>
            </a:r>
            <a:r>
              <a:rPr lang="en-US" altLang="zh-CN" dirty="0"/>
              <a:t>R0</a:t>
            </a:r>
            <a:r>
              <a:rPr lang="zh-CN" altLang="en-US" dirty="0"/>
              <a:t>；</a:t>
            </a:r>
          </a:p>
          <a:p>
            <a:pPr lvl="2">
              <a:lnSpc>
                <a:spcPts val="2500"/>
              </a:lnSpc>
              <a:spcBef>
                <a:spcPts val="0"/>
              </a:spcBef>
            </a:pPr>
            <a:r>
              <a:rPr lang="zh-CN" altLang="en-US" dirty="0"/>
              <a:t>自动索引，例如：</a:t>
            </a:r>
            <a:endParaRPr lang="en-US" altLang="zh-CN" dirty="0"/>
          </a:p>
          <a:p>
            <a:pPr marL="403039"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sz="1800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+mn-ea"/>
                <a:cs typeface="SimSun" panose="02010600030101010101" pitchFamily="2" charset="-122"/>
              </a:rPr>
              <a:t>LDR  R0, [R1,#4]</a:t>
            </a:r>
            <a:r>
              <a:rPr lang="zh-CN" altLang="en-US" sz="1800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+mn-ea"/>
                <a:cs typeface="SimSun" panose="02010600030101010101" pitchFamily="2" charset="-122"/>
              </a:rPr>
              <a:t>！</a:t>
            </a:r>
            <a:r>
              <a:rPr lang="en-US" altLang="zh-CN" sz="1800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+mn-ea"/>
                <a:cs typeface="SimSun" panose="02010600030101010101" pitchFamily="2" charset="-122"/>
              </a:rPr>
              <a:t> </a:t>
            </a:r>
            <a:r>
              <a:rPr lang="en-US" altLang="zh-CN" dirty="0"/>
              <a:t>	@</a:t>
            </a:r>
            <a:r>
              <a:rPr lang="zh-CN" altLang="en-US" dirty="0"/>
              <a:t>在前索引的基础上，新地址回写进</a:t>
            </a:r>
            <a:r>
              <a:rPr lang="en-US" altLang="zh-CN" dirty="0"/>
              <a:t>R1</a:t>
            </a:r>
            <a:r>
              <a:rPr lang="zh-CN" altLang="en-US" dirty="0"/>
              <a:t>；</a:t>
            </a:r>
            <a:r>
              <a:rPr lang="en-US" altLang="zh-CN" dirty="0"/>
              <a:t>(</a:t>
            </a:r>
            <a:r>
              <a:rPr lang="zh-CN" altLang="en-US" dirty="0"/>
              <a:t>注：</a:t>
            </a:r>
            <a:r>
              <a:rPr lang="en-US" altLang="zh-CN" dirty="0"/>
              <a:t>!</a:t>
            </a:r>
            <a:r>
              <a:rPr lang="zh-CN" altLang="en-US" dirty="0"/>
              <a:t>表示回写地址</a:t>
            </a:r>
            <a:r>
              <a:rPr lang="en-US" altLang="zh-CN" dirty="0"/>
              <a:t>)</a:t>
            </a:r>
            <a:endParaRPr lang="zh-CN" altLang="en-US" dirty="0"/>
          </a:p>
          <a:p>
            <a:pPr lvl="2">
              <a:lnSpc>
                <a:spcPts val="2500"/>
              </a:lnSpc>
              <a:spcBef>
                <a:spcPts val="0"/>
              </a:spcBef>
            </a:pPr>
            <a:r>
              <a:rPr lang="zh-CN" altLang="en-US" dirty="0"/>
              <a:t>后索引，例如：</a:t>
            </a:r>
            <a:endParaRPr lang="en-US" altLang="zh-CN" dirty="0"/>
          </a:p>
          <a:p>
            <a:pPr marL="403039"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sz="1800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+mn-ea"/>
                <a:cs typeface="SimSun" panose="02010600030101010101" pitchFamily="2" charset="-122"/>
              </a:rPr>
              <a:t>LDR  R0,</a:t>
            </a:r>
            <a:r>
              <a:rPr lang="zh-CN" altLang="en-US" sz="1800" b="1" i="1" ker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+mn-ea"/>
                <a:cs typeface="SimSun" panose="02010600030101010101" pitchFamily="2" charset="-122"/>
              </a:rPr>
              <a:t> </a:t>
            </a:r>
            <a:r>
              <a:rPr lang="en-US" altLang="zh-CN" sz="1800" b="1" i="1" ker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+mn-ea"/>
                <a:cs typeface="SimSun" panose="02010600030101010101" pitchFamily="2" charset="-122"/>
              </a:rPr>
              <a:t>[</a:t>
            </a:r>
            <a:r>
              <a:rPr lang="en-US" altLang="zh-CN" sz="1800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+mn-ea"/>
                <a:cs typeface="SimSun" panose="02010600030101010101" pitchFamily="2" charset="-122"/>
              </a:rPr>
              <a:t>R1],#4    </a:t>
            </a:r>
            <a:r>
              <a:rPr lang="en-US" altLang="zh-CN" dirty="0"/>
              <a:t>	@R1</a:t>
            </a:r>
            <a:r>
              <a:rPr lang="zh-CN" altLang="en-US" dirty="0"/>
              <a:t>存的地址的内容写进</a:t>
            </a:r>
            <a:r>
              <a:rPr lang="en-US" altLang="zh-CN" dirty="0"/>
              <a:t>R0</a:t>
            </a:r>
            <a:r>
              <a:rPr lang="zh-CN" altLang="en-US" dirty="0"/>
              <a:t>，</a:t>
            </a:r>
            <a:r>
              <a:rPr lang="en-US" altLang="zh-CN" dirty="0"/>
              <a:t>R1</a:t>
            </a:r>
            <a:r>
              <a:rPr lang="zh-CN" altLang="en-US" dirty="0"/>
              <a:t>存的地址</a:t>
            </a:r>
            <a:r>
              <a:rPr lang="en-US" altLang="zh-CN" dirty="0"/>
              <a:t>+4</a:t>
            </a:r>
            <a:r>
              <a:rPr lang="zh-CN" altLang="en-US" dirty="0"/>
              <a:t>再写进</a:t>
            </a:r>
            <a:r>
              <a:rPr lang="en-US" altLang="zh-CN" dirty="0"/>
              <a:t>R1</a:t>
            </a:r>
            <a:r>
              <a:rPr lang="zh-CN" altLang="en-US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602887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寻址方式</a:t>
            </a:r>
            <a:r>
              <a:rPr lang="en-US" altLang="zh-CN" dirty="0"/>
              <a:t>(6)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dirty="0"/>
              <a:t>多寄存器寻址：</a:t>
            </a:r>
          </a:p>
          <a:p>
            <a:pPr lvl="1">
              <a:lnSpc>
                <a:spcPts val="2500"/>
              </a:lnSpc>
              <a:spcBef>
                <a:spcPts val="0"/>
              </a:spcBef>
            </a:pPr>
            <a:r>
              <a:rPr lang="zh-CN" altLang="en-US" dirty="0"/>
              <a:t>一条指令完成多个寄存器的传送，最多</a:t>
            </a:r>
            <a:r>
              <a:rPr lang="en-US" altLang="zh-CN" dirty="0"/>
              <a:t>16</a:t>
            </a:r>
            <a:r>
              <a:rPr lang="zh-CN" altLang="en-US" dirty="0"/>
              <a:t>个寄存器，</a:t>
            </a:r>
            <a:r>
              <a:rPr lang="zh-CN" altLang="zh-CN" dirty="0"/>
              <a:t>也称为块拷贝寻址</a:t>
            </a:r>
            <a:endParaRPr lang="en-US" altLang="zh-CN" dirty="0"/>
          </a:p>
          <a:p>
            <a:pPr marL="403039"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zh-CN" altLang="en-US" sz="1800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+mn-ea"/>
                <a:cs typeface="SimSun" panose="02010600030101010101" pitchFamily="2" charset="-122"/>
              </a:rPr>
              <a:t>例如：</a:t>
            </a:r>
            <a:endParaRPr lang="en-US" altLang="zh-CN" sz="1800" b="1" i="1" kern="0" dirty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+mn-ea"/>
              <a:cs typeface="SimSun" panose="02010600030101010101" pitchFamily="2" charset="-122"/>
            </a:endParaRPr>
          </a:p>
          <a:p>
            <a:pPr marL="403039"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pt-BR" altLang="zh-CN" sz="1800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+mn-ea"/>
                <a:cs typeface="SimSun" panose="02010600030101010101" pitchFamily="2" charset="-122"/>
              </a:rPr>
              <a:t>LDMIA R1!,{R2-R7,R12}</a:t>
            </a:r>
          </a:p>
          <a:p>
            <a:pPr marL="403039"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pt-BR" altLang="zh-CN" dirty="0"/>
              <a:t>@</a:t>
            </a:r>
            <a:r>
              <a:rPr lang="zh-CN" altLang="pt-BR" dirty="0"/>
              <a:t>将</a:t>
            </a:r>
            <a:r>
              <a:rPr lang="pt-BR" altLang="zh-CN" dirty="0"/>
              <a:t>R1</a:t>
            </a:r>
            <a:r>
              <a:rPr lang="zh-CN" altLang="pt-BR" dirty="0"/>
              <a:t>指向的存储单元中的数据读写到</a:t>
            </a:r>
            <a:r>
              <a:rPr lang="pt-BR" altLang="zh-CN" dirty="0"/>
              <a:t>R2</a:t>
            </a:r>
            <a:r>
              <a:rPr lang="zh-CN" altLang="pt-BR" dirty="0"/>
              <a:t>～</a:t>
            </a:r>
            <a:r>
              <a:rPr lang="pt-BR" altLang="zh-CN" dirty="0"/>
              <a:t>R7</a:t>
            </a:r>
            <a:r>
              <a:rPr lang="zh-CN" altLang="pt-BR" dirty="0"/>
              <a:t>、</a:t>
            </a:r>
            <a:r>
              <a:rPr lang="pt-BR" altLang="zh-CN" dirty="0"/>
              <a:t>R12</a:t>
            </a:r>
            <a:r>
              <a:rPr lang="zh-CN" altLang="pt-BR" dirty="0"/>
              <a:t>中，然后</a:t>
            </a:r>
            <a:r>
              <a:rPr lang="pt-BR" altLang="zh-CN" dirty="0"/>
              <a:t>R1</a:t>
            </a:r>
            <a:r>
              <a:rPr lang="zh-CN" altLang="pt-BR" dirty="0"/>
              <a:t>自加</a:t>
            </a:r>
            <a:r>
              <a:rPr lang="pt-BR" altLang="zh-CN" dirty="0"/>
              <a:t>1</a:t>
            </a:r>
          </a:p>
          <a:p>
            <a:pPr marL="403039"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pt-BR" altLang="zh-CN" sz="1800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+mn-ea"/>
                <a:cs typeface="SimSun" panose="02010600030101010101" pitchFamily="2" charset="-122"/>
              </a:rPr>
              <a:t>STMIA R1!,{R2-R7,R12}</a:t>
            </a:r>
          </a:p>
          <a:p>
            <a:pPr marL="403039"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pt-BR" altLang="zh-CN" dirty="0"/>
              <a:t>@</a:t>
            </a:r>
            <a:r>
              <a:rPr lang="zh-CN" altLang="pt-BR" dirty="0"/>
              <a:t>将寄存器</a:t>
            </a:r>
            <a:r>
              <a:rPr lang="pt-BR" altLang="zh-CN" dirty="0"/>
              <a:t>R2</a:t>
            </a:r>
            <a:r>
              <a:rPr lang="zh-CN" altLang="pt-BR" dirty="0"/>
              <a:t>～</a:t>
            </a:r>
            <a:r>
              <a:rPr lang="pt-BR" altLang="zh-CN" dirty="0"/>
              <a:t>R7</a:t>
            </a:r>
            <a:r>
              <a:rPr lang="zh-CN" altLang="pt-BR" dirty="0"/>
              <a:t>、</a:t>
            </a:r>
            <a:r>
              <a:rPr lang="pt-BR" altLang="zh-CN" dirty="0"/>
              <a:t>R12</a:t>
            </a:r>
            <a:r>
              <a:rPr lang="zh-CN" altLang="pt-BR" dirty="0"/>
              <a:t>的值保存到</a:t>
            </a:r>
            <a:r>
              <a:rPr lang="pt-BR" altLang="zh-CN" dirty="0"/>
              <a:t>R1</a:t>
            </a:r>
            <a:r>
              <a:rPr lang="zh-CN" altLang="pt-BR" dirty="0"/>
              <a:t>指向的存储单元中，然后</a:t>
            </a:r>
            <a:r>
              <a:rPr lang="pt-BR" altLang="zh-CN" dirty="0"/>
              <a:t>R1</a:t>
            </a:r>
            <a:r>
              <a:rPr lang="zh-CN" altLang="pt-BR" dirty="0"/>
              <a:t>自加</a:t>
            </a:r>
            <a:r>
              <a:rPr lang="pt-BR" altLang="zh-CN" dirty="0"/>
              <a:t>1</a:t>
            </a:r>
          </a:p>
          <a:p>
            <a:pPr marL="403039"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注：基址寄存器不允许为</a:t>
            </a:r>
            <a:r>
              <a: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R15</a:t>
            </a:r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，寄存器列表可以为</a:t>
            </a:r>
            <a:r>
              <a: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R0</a:t>
            </a:r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～</a:t>
            </a:r>
            <a:r>
              <a: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R15 </a:t>
            </a:r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的任意组合。这里</a:t>
            </a:r>
            <a:r>
              <a: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R1</a:t>
            </a:r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没有写成</a:t>
            </a:r>
            <a:r>
              <a: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[R1]!</a:t>
            </a:r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，是因为这个位不是操作数位，而是寄存器位</a:t>
            </a:r>
          </a:p>
          <a:p>
            <a:pPr marL="403039"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LDMIA </a:t>
            </a:r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 </a:t>
            </a:r>
            <a:r>
              <a: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STMIA  </a:t>
            </a:r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是块拷贝指令</a:t>
            </a:r>
            <a:r>
              <a: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 LDMIA</a:t>
            </a:r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是从</a:t>
            </a:r>
            <a:r>
              <a: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R1</a:t>
            </a:r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所指向的内存中读数据，</a:t>
            </a:r>
            <a:r>
              <a: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STMIA</a:t>
            </a:r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是向</a:t>
            </a:r>
            <a:r>
              <a: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R1</a:t>
            </a:r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所指向的内存写入数据</a:t>
            </a:r>
            <a:endParaRPr lang="pt-BR" altLang="zh-CN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ts val="2500"/>
              </a:lnSpc>
              <a:spcBef>
                <a:spcPts val="0"/>
              </a:spcBef>
            </a:pPr>
            <a:r>
              <a:rPr lang="zh-CN" altLang="en-US" dirty="0"/>
              <a:t>执行这类指令要考虑如下几个问题：</a:t>
            </a:r>
          </a:p>
          <a:p>
            <a:pPr lvl="2">
              <a:lnSpc>
                <a:spcPts val="2500"/>
              </a:lnSpc>
              <a:spcBef>
                <a:spcPts val="0"/>
              </a:spcBef>
            </a:pPr>
            <a:r>
              <a:rPr lang="zh-CN" altLang="en-US" dirty="0"/>
              <a:t>基址寄存器指向原始地址有没有放一个有效值</a:t>
            </a:r>
          </a:p>
          <a:p>
            <a:pPr lvl="2">
              <a:lnSpc>
                <a:spcPts val="2500"/>
              </a:lnSpc>
              <a:spcBef>
                <a:spcPts val="0"/>
              </a:spcBef>
            </a:pPr>
            <a:r>
              <a:rPr lang="zh-CN" altLang="en-US" dirty="0"/>
              <a:t>寄存器列表哪个寄存器被最先传送</a:t>
            </a:r>
          </a:p>
          <a:p>
            <a:pPr lvl="2">
              <a:lnSpc>
                <a:spcPts val="2500"/>
              </a:lnSpc>
              <a:spcBef>
                <a:spcPts val="0"/>
              </a:spcBef>
            </a:pPr>
            <a:r>
              <a:rPr lang="zh-CN" altLang="en-US" dirty="0"/>
              <a:t>存储器地址增长方向</a:t>
            </a:r>
          </a:p>
          <a:p>
            <a:pPr lvl="2">
              <a:lnSpc>
                <a:spcPts val="2500"/>
              </a:lnSpc>
              <a:spcBef>
                <a:spcPts val="0"/>
              </a:spcBef>
            </a:pPr>
            <a:r>
              <a:rPr lang="zh-CN" altLang="en-US" dirty="0"/>
              <a:t>指令执行完成后，基址寄存器有没有指向一个有效值</a:t>
            </a:r>
          </a:p>
        </p:txBody>
      </p:sp>
    </p:spTree>
    <p:extLst>
      <p:ext uri="{BB962C8B-B14F-4D97-AF65-F5344CB8AC3E}">
        <p14:creationId xmlns:p14="http://schemas.microsoft.com/office/powerpoint/2010/main" val="1252304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19176" y="1394237"/>
            <a:ext cx="10153650" cy="4806538"/>
          </a:xfrm>
        </p:spPr>
        <p:txBody>
          <a:bodyPr/>
          <a:lstStyle/>
          <a:p>
            <a:pPr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/>
              <a:t>鉴于目前的国际大环境，以及出于</a:t>
            </a:r>
            <a:r>
              <a:rPr lang="zh-CN" altLang="zh-CN" sz="2200" dirty="0"/>
              <a:t>国家信息安全</a:t>
            </a:r>
            <a:r>
              <a:rPr lang="zh-CN" altLang="en-US" sz="2200" dirty="0"/>
              <a:t>方面的考虑</a:t>
            </a:r>
            <a:r>
              <a:rPr lang="zh-CN" altLang="zh-CN" sz="2200" dirty="0"/>
              <a:t>，中国</a:t>
            </a:r>
            <a:r>
              <a:rPr lang="zh-CN" altLang="en-US" sz="2200" dirty="0"/>
              <a:t>必须</a:t>
            </a:r>
            <a:r>
              <a:rPr lang="zh-CN" altLang="zh-CN" sz="2200" dirty="0"/>
              <a:t>建立独立自主的计算机产业，</a:t>
            </a:r>
            <a:r>
              <a:rPr lang="zh-CN" altLang="en-US" sz="2200" dirty="0"/>
              <a:t>具有完全</a:t>
            </a:r>
            <a:r>
              <a:rPr lang="zh-CN" altLang="zh-CN" sz="2200" dirty="0"/>
              <a:t>自主</a:t>
            </a:r>
            <a:r>
              <a:rPr lang="zh-CN" altLang="en-US" sz="2200" dirty="0"/>
              <a:t>知识产权的</a:t>
            </a:r>
            <a:r>
              <a:rPr lang="zh-CN" altLang="zh-CN" sz="2200" dirty="0"/>
              <a:t>处理器及其汇编语言</a:t>
            </a:r>
            <a:r>
              <a:rPr lang="zh-CN" altLang="en-US" sz="2200" dirty="0"/>
              <a:t>将会非常</a:t>
            </a:r>
            <a:r>
              <a:rPr lang="zh-CN" altLang="zh-CN" sz="2200" dirty="0"/>
              <a:t>重要</a:t>
            </a:r>
            <a:r>
              <a:rPr lang="zh-CN" altLang="en-US" sz="2200" dirty="0"/>
              <a:t>。</a:t>
            </a:r>
            <a:r>
              <a:rPr lang="en-US" altLang="zh-CN" sz="2200" dirty="0"/>
              <a:t>ARM</a:t>
            </a:r>
            <a:r>
              <a:rPr lang="zh-CN" altLang="en-US" sz="2200" dirty="0"/>
              <a:t>灵活的授权模式为我国自主研发处理器提供了条件。</a:t>
            </a:r>
            <a:endParaRPr lang="en-US" altLang="zh-CN" sz="2200" dirty="0"/>
          </a:p>
          <a:p>
            <a:pPr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/>
              <a:t>如今</a:t>
            </a:r>
            <a:r>
              <a:rPr lang="en-US" altLang="zh-CN" sz="2200" dirty="0"/>
              <a:t>ARM</a:t>
            </a:r>
            <a:r>
              <a:rPr lang="zh-CN" altLang="zh-CN" sz="2200" dirty="0"/>
              <a:t>处理器</a:t>
            </a:r>
            <a:r>
              <a:rPr lang="zh-CN" altLang="en-US" sz="2200" dirty="0"/>
              <a:t>在嵌入式领域如：工业控制、智能家电、智能仪器仪表、机电控制和消费电子领域如：各种移动设备、手机、平板以及</a:t>
            </a:r>
            <a:r>
              <a:rPr lang="zh-CN" altLang="zh-CN" sz="2200" dirty="0"/>
              <a:t>高性能服务器领域</a:t>
            </a:r>
            <a:r>
              <a:rPr lang="zh-CN" altLang="en-US" sz="2200" dirty="0"/>
              <a:t>的应用越来越广泛，市场的需求带动了技术人才的需求，在未来</a:t>
            </a:r>
            <a:r>
              <a:rPr lang="en-US" altLang="zh-CN" sz="2200" dirty="0"/>
              <a:t>5</a:t>
            </a:r>
            <a:r>
              <a:rPr lang="zh-CN" altLang="en-US" sz="2200" dirty="0"/>
              <a:t>年中，嵌入式领域将有超过</a:t>
            </a:r>
            <a:r>
              <a:rPr lang="en-US" altLang="zh-CN" sz="2200" dirty="0"/>
              <a:t>120</a:t>
            </a:r>
            <a:r>
              <a:rPr lang="zh-CN" altLang="en-US" sz="2200" dirty="0"/>
              <a:t>万的人才缺口，社会急需嵌入式系统相关专业的人才。</a:t>
            </a:r>
            <a:endParaRPr lang="en-US" altLang="zh-CN" sz="2200" dirty="0"/>
          </a:p>
          <a:p>
            <a:pPr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200" dirty="0"/>
              <a:t>ARM</a:t>
            </a:r>
            <a:r>
              <a:rPr lang="zh-CN" altLang="en-US" sz="2200" dirty="0"/>
              <a:t>汇编的操作跟硬件密切相关，很多硬件设施的嵌入式编程使用的都是汇编语言，因为汇编语言代码简短，占用内存少，执行速度快，是高效的程序设计语言。现在的数码产品中使用的芯片、主板都包含了嵌入式程序，在这些程序中，汇编语言的使用是相当重要的。除此之外，学习</a:t>
            </a:r>
            <a:r>
              <a:rPr lang="zh-CN" altLang="zh-CN" sz="2200" dirty="0"/>
              <a:t>汇编语言</a:t>
            </a:r>
            <a:r>
              <a:rPr lang="zh-CN" altLang="en-US" sz="2200" dirty="0"/>
              <a:t>还能够进行</a:t>
            </a:r>
            <a:r>
              <a:rPr lang="zh-CN" altLang="zh-CN" sz="2200" dirty="0"/>
              <a:t>软件性能优化、跨平台程序移植、设计通用</a:t>
            </a:r>
            <a:r>
              <a:rPr lang="en-US" altLang="zh-CN" sz="2200" dirty="0"/>
              <a:t>/</a:t>
            </a:r>
            <a:r>
              <a:rPr lang="zh-CN" altLang="zh-CN" sz="2200" dirty="0"/>
              <a:t>专用微处理器体系结构</a:t>
            </a:r>
            <a:r>
              <a:rPr lang="en-US" altLang="zh-CN" sz="2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67303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寻址方式</a:t>
            </a:r>
            <a:r>
              <a:rPr lang="en-US" altLang="zh-CN" dirty="0"/>
              <a:t>(7)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zh-CN" dirty="0"/>
              <a:t>寄存器堆栈寻址</a:t>
            </a:r>
            <a:r>
              <a:rPr lang="zh-CN" altLang="en-US" dirty="0"/>
              <a:t>：</a:t>
            </a:r>
          </a:p>
          <a:p>
            <a:pPr lvl="1">
              <a:lnSpc>
                <a:spcPts val="2500"/>
              </a:lnSpc>
              <a:spcBef>
                <a:spcPts val="0"/>
              </a:spcBef>
            </a:pPr>
            <a:r>
              <a:rPr lang="zh-CN" altLang="zh-CN" dirty="0"/>
              <a:t>是按特定顺序存取存储区，按后进先出原则，使用专门的寄存器</a:t>
            </a:r>
            <a:r>
              <a:rPr lang="en-US" altLang="zh-CN" dirty="0"/>
              <a:t>SP</a:t>
            </a:r>
            <a:r>
              <a:rPr lang="zh-CN" altLang="zh-CN" dirty="0"/>
              <a:t>（堆栈指针</a:t>
            </a:r>
            <a:r>
              <a:rPr lang="en-US" altLang="zh-CN" dirty="0"/>
              <a:t>)</a:t>
            </a:r>
            <a:r>
              <a:rPr lang="zh-CN" altLang="zh-CN" dirty="0"/>
              <a:t>指向一块存储区</a:t>
            </a:r>
            <a:endParaRPr lang="en-US" altLang="zh-CN" dirty="0"/>
          </a:p>
          <a:p>
            <a:pPr marL="403039"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zh-CN" altLang="en-US" sz="1800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+mn-ea"/>
                <a:cs typeface="SimSun" panose="02010600030101010101" pitchFamily="2" charset="-122"/>
              </a:rPr>
              <a:t>例如：</a:t>
            </a:r>
            <a:endParaRPr lang="en-US" altLang="zh-CN" sz="1800" b="1" i="1" kern="0" dirty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+mn-ea"/>
              <a:cs typeface="SimSun" panose="02010600030101010101" pitchFamily="2" charset="-122"/>
            </a:endParaRPr>
          </a:p>
          <a:p>
            <a:pPr marL="403039"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pt-BR" altLang="zh-CN" sz="1800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+mn-ea"/>
                <a:cs typeface="SimSun" panose="02010600030101010101" pitchFamily="2" charset="-122"/>
              </a:rPr>
              <a:t>LDMIA SP!,{R2-R7,R12}</a:t>
            </a:r>
          </a:p>
          <a:p>
            <a:pPr marL="403039"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pt-BR" altLang="zh-CN" dirty="0"/>
              <a:t>@</a:t>
            </a:r>
            <a:r>
              <a:rPr lang="zh-CN" altLang="pt-BR" dirty="0"/>
              <a:t>将栈内的数据，读写到</a:t>
            </a:r>
            <a:r>
              <a:rPr lang="pt-BR" altLang="zh-CN" dirty="0"/>
              <a:t>R2</a:t>
            </a:r>
            <a:r>
              <a:rPr lang="zh-CN" altLang="pt-BR" dirty="0"/>
              <a:t>～</a:t>
            </a:r>
            <a:r>
              <a:rPr lang="pt-BR" altLang="zh-CN" dirty="0"/>
              <a:t>R7</a:t>
            </a:r>
            <a:r>
              <a:rPr lang="zh-CN" altLang="pt-BR" dirty="0"/>
              <a:t>、</a:t>
            </a:r>
            <a:r>
              <a:rPr lang="pt-BR" altLang="zh-CN" dirty="0"/>
              <a:t>R12</a:t>
            </a:r>
            <a:r>
              <a:rPr lang="zh-CN" altLang="pt-BR" dirty="0"/>
              <a:t>中，然后下一个地址成为栈顶</a:t>
            </a:r>
          </a:p>
          <a:p>
            <a:pPr marL="403039"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pt-BR" altLang="zh-CN" sz="1800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+mn-ea"/>
                <a:cs typeface="SimSun" panose="02010600030101010101" pitchFamily="2" charset="-122"/>
              </a:rPr>
              <a:t>STMIA SP!,{R2-R7,R12}</a:t>
            </a:r>
          </a:p>
          <a:p>
            <a:pPr marL="403039"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pt-BR" altLang="zh-CN" dirty="0"/>
              <a:t>@</a:t>
            </a:r>
            <a:r>
              <a:rPr lang="zh-CN" altLang="pt-BR" dirty="0"/>
              <a:t>将寄存器</a:t>
            </a:r>
            <a:r>
              <a:rPr lang="pt-BR" altLang="zh-CN" dirty="0"/>
              <a:t>R2</a:t>
            </a:r>
            <a:r>
              <a:rPr lang="zh-CN" altLang="pt-BR" dirty="0"/>
              <a:t>～</a:t>
            </a:r>
            <a:r>
              <a:rPr lang="pt-BR" altLang="zh-CN" dirty="0"/>
              <a:t>R7</a:t>
            </a:r>
            <a:r>
              <a:rPr lang="zh-CN" altLang="pt-BR" dirty="0"/>
              <a:t>、</a:t>
            </a:r>
            <a:r>
              <a:rPr lang="pt-BR" altLang="zh-CN" dirty="0"/>
              <a:t>R12</a:t>
            </a:r>
            <a:r>
              <a:rPr lang="zh-CN" altLang="pt-BR" dirty="0"/>
              <a:t>的值保存到</a:t>
            </a:r>
            <a:r>
              <a:rPr lang="pt-BR" altLang="zh-CN" dirty="0"/>
              <a:t>SP</a:t>
            </a:r>
            <a:r>
              <a:rPr lang="zh-CN" altLang="pt-BR" dirty="0"/>
              <a:t>指向的栈中</a:t>
            </a:r>
            <a:r>
              <a:rPr lang="zh-CN" altLang="en-US" dirty="0"/>
              <a:t>，</a:t>
            </a:r>
            <a:r>
              <a:rPr lang="en-US" altLang="zh-CN" dirty="0"/>
              <a:t>SP</a:t>
            </a:r>
            <a:r>
              <a:rPr lang="zh-CN" altLang="en-US" dirty="0"/>
              <a:t>指向的是栈顶</a:t>
            </a:r>
            <a:endParaRPr lang="zh-CN" altLang="pt-BR" dirty="0"/>
          </a:p>
        </p:txBody>
      </p:sp>
    </p:spTree>
    <p:extLst>
      <p:ext uri="{BB962C8B-B14F-4D97-AF65-F5344CB8AC3E}">
        <p14:creationId xmlns:p14="http://schemas.microsoft.com/office/powerpoint/2010/main" val="1927971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寻址方式</a:t>
            </a:r>
            <a:r>
              <a:rPr lang="en-US" altLang="zh-CN" dirty="0"/>
              <a:t>(8)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2279" lvl="1" indent="-302279">
              <a:lnSpc>
                <a:spcPts val="25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199" dirty="0">
                <a:cs typeface="Huawei Sans" panose="020C0503030203020204" pitchFamily="34" charset="0"/>
              </a:rPr>
              <a:t>相对寻址：</a:t>
            </a:r>
            <a:endParaRPr lang="en-US" altLang="zh-CN" sz="2199" dirty="0">
              <a:cs typeface="Huawei Sans" panose="020C0503030203020204" pitchFamily="34" charset="0"/>
            </a:endParaRPr>
          </a:p>
          <a:p>
            <a:pPr marL="651339" lvl="2" indent="-302279">
              <a:lnSpc>
                <a:spcPts val="25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zh-CN" dirty="0"/>
              <a:t>即读取指令本身在内存中的地址。是相对于</a:t>
            </a:r>
            <a:r>
              <a:rPr lang="en-US" altLang="zh-CN" dirty="0"/>
              <a:t>PC</a:t>
            </a:r>
            <a:r>
              <a:rPr lang="zh-CN" altLang="zh-CN" dirty="0"/>
              <a:t>内指令地址偏移后的地址。由程序计数器</a:t>
            </a:r>
            <a:r>
              <a:rPr lang="en-US" altLang="zh-CN" dirty="0"/>
              <a:t>PC</a:t>
            </a:r>
            <a:r>
              <a:rPr lang="zh-CN" altLang="zh-CN" dirty="0"/>
              <a:t>提供基准地址，指令中的地址码字段作为偏移量，两者相加后得到的地址即为操作数的有效地址</a:t>
            </a:r>
            <a:endParaRPr lang="en-US" altLang="zh-CN" dirty="0"/>
          </a:p>
          <a:p>
            <a:pPr marL="349060" lvl="2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zh-CN" altLang="en-US" sz="1800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+mn-ea"/>
                <a:cs typeface="SimSun" panose="02010600030101010101" pitchFamily="2" charset="-122"/>
              </a:rPr>
              <a:t>例如：</a:t>
            </a:r>
            <a:endParaRPr lang="en-US" altLang="zh-CN" sz="1800" b="1" i="1" kern="0" dirty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+mn-ea"/>
              <a:cs typeface="SimSun" panose="02010600030101010101" pitchFamily="2" charset="-122"/>
            </a:endParaRPr>
          </a:p>
          <a:p>
            <a:pPr marL="349060" lvl="2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1800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+mn-ea"/>
                <a:cs typeface="SimSun" panose="02010600030101010101" pitchFamily="2" charset="-122"/>
              </a:rPr>
              <a:t>BL   ROUTE1    </a:t>
            </a:r>
            <a:r>
              <a:rPr lang="en-US" altLang="zh-CN" dirty="0"/>
              <a:t>			@</a:t>
            </a:r>
            <a:r>
              <a:rPr lang="zh-CN" altLang="en-US" dirty="0"/>
              <a:t>调用到 </a:t>
            </a:r>
            <a:r>
              <a:rPr lang="en-US" altLang="zh-CN" dirty="0"/>
              <a:t>ROUTE1 </a:t>
            </a:r>
            <a:r>
              <a:rPr lang="zh-CN" altLang="en-US" dirty="0"/>
              <a:t>子程序</a:t>
            </a:r>
          </a:p>
          <a:p>
            <a:pPr marL="349060" lvl="2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1800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+mn-ea"/>
                <a:cs typeface="SimSun" panose="02010600030101010101" pitchFamily="2" charset="-122"/>
              </a:rPr>
              <a:t>BEQ LOOP       </a:t>
            </a:r>
            <a:r>
              <a:rPr lang="en-US" altLang="zh-CN" dirty="0"/>
              <a:t>			@</a:t>
            </a:r>
            <a:r>
              <a:rPr lang="zh-CN" altLang="en-US" dirty="0"/>
              <a:t>条件跳转到 </a:t>
            </a:r>
            <a:r>
              <a:rPr lang="en-US" altLang="zh-CN" dirty="0"/>
              <a:t>LOOP </a:t>
            </a:r>
            <a:r>
              <a:rPr lang="zh-CN" altLang="en-US" dirty="0"/>
              <a:t>标号处</a:t>
            </a:r>
          </a:p>
          <a:p>
            <a:pPr marL="349060" lvl="2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1800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+mn-ea"/>
                <a:cs typeface="SimSun" panose="02010600030101010101" pitchFamily="2" charset="-122"/>
              </a:rPr>
              <a:t>…</a:t>
            </a:r>
          </a:p>
          <a:p>
            <a:pPr marL="349060" lvl="2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1800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+mn-ea"/>
                <a:cs typeface="SimSun" panose="02010600030101010101" pitchFamily="2" charset="-122"/>
              </a:rPr>
              <a:t>LOOP MOV R2,#2</a:t>
            </a:r>
          </a:p>
          <a:p>
            <a:pPr marL="349060" lvl="2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1800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+mn-ea"/>
                <a:cs typeface="SimSun" panose="02010600030101010101" pitchFamily="2" charset="-122"/>
              </a:rPr>
              <a:t>…</a:t>
            </a:r>
          </a:p>
          <a:p>
            <a:pPr marL="349060" lvl="2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1800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+mn-ea"/>
                <a:cs typeface="SimSun" panose="02010600030101010101" pitchFamily="2" charset="-122"/>
              </a:rPr>
              <a:t>ROUTE1</a:t>
            </a:r>
          </a:p>
          <a:p>
            <a:pPr marL="349060" lvl="2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altLang="zh-CN" sz="1800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+mn-ea"/>
                <a:cs typeface="SimSun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17920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019175" y="1570355"/>
            <a:ext cx="10153650" cy="4068811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基于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ARMv8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架构的处理器体系结构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sym typeface="+mn-lt"/>
              </a:rPr>
              <a:t>基于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sym typeface="+mn-lt"/>
              </a:rPr>
              <a:t>ARMv8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sym typeface="+mn-lt"/>
              </a:rPr>
              <a:t>架构的鲲鹏处理器</a:t>
            </a:r>
            <a:endParaRPr lang="en-US" altLang="zh-CN" dirty="0">
              <a:solidFill>
                <a:schemeClr val="bg1">
                  <a:lumMod val="65000"/>
                </a:schemeClr>
              </a:solidFill>
              <a:sym typeface="+mn-lt"/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ARM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寻址方式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1" dirty="0">
                <a:sym typeface="+mn-lt"/>
              </a:rPr>
              <a:t>ARM</a:t>
            </a:r>
            <a:r>
              <a:rPr lang="zh-CN" altLang="en-US" b="1" dirty="0">
                <a:sym typeface="+mn-lt"/>
              </a:rPr>
              <a:t>指令集</a:t>
            </a:r>
            <a:endParaRPr lang="en-US" altLang="zh-CN" b="1" dirty="0">
              <a:sym typeface="+mn-lt"/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sym typeface="+mn-lt"/>
              </a:rPr>
              <a:t>ARM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sym typeface="+mn-lt"/>
              </a:rPr>
              <a:t>伪指令</a:t>
            </a:r>
            <a:endParaRPr lang="en-US" altLang="zh-CN" dirty="0">
              <a:solidFill>
                <a:schemeClr val="bg1">
                  <a:lumMod val="65000"/>
                </a:schemeClr>
              </a:solidFill>
              <a:sym typeface="+mn-lt"/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sym typeface="+mn-lt"/>
              </a:rPr>
              <a:t>ARM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sym typeface="+mn-lt"/>
              </a:rPr>
              <a:t>汇编语言程序结构</a:t>
            </a:r>
            <a:endParaRPr lang="en-US" altLang="zh-CN" dirty="0">
              <a:solidFill>
                <a:schemeClr val="bg1">
                  <a:lumMod val="65000"/>
                </a:schemeClr>
              </a:solidFill>
              <a:sym typeface="+mn-lt"/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sym typeface="+mn-lt"/>
              </a:rPr>
              <a:t>ARM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sym typeface="+mn-lt"/>
              </a:rPr>
              <a:t>编译与调试工具</a:t>
            </a:r>
            <a:endParaRPr lang="en-US" altLang="zh-CN" dirty="0">
              <a:solidFill>
                <a:schemeClr val="bg1">
                  <a:lumMod val="65000"/>
                </a:scheme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5188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ARM</a:t>
            </a:r>
            <a:r>
              <a:rPr lang="zh-CN" altLang="en-US" dirty="0">
                <a:sym typeface="+mn-lt"/>
              </a:rPr>
              <a:t>指令集</a:t>
            </a:r>
            <a:endParaRPr lang="en-US" altLang="zh-CN" dirty="0"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dirty="0"/>
              <a:t> </a:t>
            </a:r>
            <a:r>
              <a:rPr lang="en-US" altLang="zh-CN" dirty="0"/>
              <a:t>GNU ARM</a:t>
            </a:r>
            <a:r>
              <a:rPr lang="zh-CN" altLang="en-US" dirty="0"/>
              <a:t>汇编语言语法格式：</a:t>
            </a:r>
            <a:endParaRPr lang="en-US" altLang="zh-CN" dirty="0"/>
          </a:p>
          <a:p>
            <a:pPr marL="403039" lvl="1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[&lt;label&gt;:][&lt;instruction or directive or pseudo-instruction&gt;} @comment</a:t>
            </a:r>
          </a:p>
          <a:p>
            <a:pPr lvl="1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/>
              <a:t>instruction</a:t>
            </a:r>
            <a:r>
              <a:rPr lang="zh-CN" altLang="en-US" sz="1800" dirty="0"/>
              <a:t>伪指令</a:t>
            </a:r>
          </a:p>
          <a:p>
            <a:pPr lvl="1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/>
              <a:t>directive</a:t>
            </a:r>
            <a:r>
              <a:rPr lang="zh-CN" altLang="en-US" sz="1800" dirty="0"/>
              <a:t>伪操作</a:t>
            </a:r>
          </a:p>
          <a:p>
            <a:pPr lvl="1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/>
              <a:t>pseudo-instruction</a:t>
            </a:r>
            <a:r>
              <a:rPr lang="zh-CN" altLang="en-US" sz="1800" dirty="0"/>
              <a:t>伪指令</a:t>
            </a:r>
          </a:p>
          <a:p>
            <a:pPr lvl="1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/>
              <a:t>&lt;label&gt;: </a:t>
            </a:r>
            <a:r>
              <a:rPr lang="zh-CN" altLang="en-US" sz="1800" dirty="0"/>
              <a:t>为标号</a:t>
            </a:r>
            <a:r>
              <a:rPr lang="en-US" altLang="zh-CN" sz="1800" dirty="0"/>
              <a:t>, GNU ARM</a:t>
            </a:r>
            <a:r>
              <a:rPr lang="zh-CN" altLang="en-US" sz="1800" dirty="0"/>
              <a:t>汇编中，任何以冒号结尾的标识符都被认为是一个标号，而不一定非要在一行的开始</a:t>
            </a:r>
          </a:p>
          <a:p>
            <a:pPr lvl="1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/>
              <a:t>comment</a:t>
            </a:r>
            <a:r>
              <a:rPr lang="zh-CN" altLang="en-US" sz="1800" dirty="0"/>
              <a:t>为语句的注释</a:t>
            </a:r>
            <a:endParaRPr lang="en-US" altLang="zh-CN" sz="1800" dirty="0"/>
          </a:p>
          <a:p>
            <a:pPr marL="403039" lvl="1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zh-CN" altLang="en-US" sz="1800" dirty="0"/>
              <a:t>注意：</a:t>
            </a:r>
            <a:endParaRPr lang="en-US" altLang="zh-CN" sz="1800" dirty="0"/>
          </a:p>
          <a:p>
            <a:pPr lvl="2">
              <a:lnSpc>
                <a:spcPts val="3000"/>
              </a:lnSpc>
              <a:spcBef>
                <a:spcPts val="0"/>
              </a:spcBef>
            </a:pPr>
            <a:r>
              <a:rPr lang="en-US" altLang="zh-CN" sz="1800" dirty="0"/>
              <a:t>ARM</a:t>
            </a:r>
            <a:r>
              <a:rPr lang="zh-CN" altLang="en-US" sz="1800" dirty="0"/>
              <a:t>指令，伪指令，伪操作，寄存器名可以全部为大写字母，也可全部为小写字母，但不可大小写混用。</a:t>
            </a:r>
            <a:endParaRPr lang="en-US" altLang="zh-CN" sz="1800" dirty="0"/>
          </a:p>
          <a:p>
            <a:pPr lvl="2">
              <a:lnSpc>
                <a:spcPts val="3000"/>
              </a:lnSpc>
              <a:spcBef>
                <a:spcPts val="0"/>
              </a:spcBef>
            </a:pPr>
            <a:r>
              <a:rPr lang="zh-CN" altLang="en-US" sz="1800" dirty="0"/>
              <a:t>如果语句太长，可以将一条语句分几行来书写，在行末用“</a:t>
            </a:r>
            <a:r>
              <a:rPr lang="en-US" altLang="zh-CN" sz="1800" dirty="0"/>
              <a:t>\”</a:t>
            </a:r>
            <a:r>
              <a:rPr lang="zh-CN" altLang="en-US" sz="1800" dirty="0"/>
              <a:t>表示换行 </a:t>
            </a:r>
            <a:r>
              <a:rPr lang="en-US" altLang="zh-CN" sz="1800" dirty="0"/>
              <a:t>(</a:t>
            </a:r>
            <a:r>
              <a:rPr lang="zh-CN" altLang="en-US" sz="1800" dirty="0"/>
              <a:t>即下一行与本行为同一语句</a:t>
            </a:r>
            <a:r>
              <a:rPr lang="en-US" altLang="zh-CN" sz="1800" dirty="0"/>
              <a:t>)</a:t>
            </a:r>
            <a:r>
              <a:rPr lang="zh-CN" altLang="en-US" sz="1800" dirty="0"/>
              <a:t>，“</a:t>
            </a:r>
            <a:r>
              <a:rPr lang="en-US" altLang="zh-CN" sz="1800" dirty="0"/>
              <a:t>\”</a:t>
            </a:r>
            <a:r>
              <a:rPr lang="zh-CN" altLang="en-US" sz="1800" dirty="0"/>
              <a:t>后不能有任何字符，包含空格和制表符 </a:t>
            </a:r>
            <a:r>
              <a:rPr lang="en-US" altLang="zh-CN" sz="1800" dirty="0"/>
              <a:t>(Tab)</a:t>
            </a:r>
            <a:r>
              <a:rPr lang="zh-CN" altLang="en-US" sz="1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5507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ARM</a:t>
            </a:r>
            <a:r>
              <a:rPr lang="zh-CN" altLang="en-US" dirty="0">
                <a:sym typeface="+mn-lt"/>
              </a:rPr>
              <a:t>指令集</a:t>
            </a:r>
            <a:endParaRPr lang="en-US" altLang="zh-CN" dirty="0"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dirty="0"/>
              <a:t> </a:t>
            </a:r>
            <a:r>
              <a:rPr lang="en-US" altLang="zh-CN" dirty="0"/>
              <a:t>GNU ARM</a:t>
            </a:r>
            <a:r>
              <a:rPr lang="zh-CN" altLang="en-US" dirty="0"/>
              <a:t>汇编语言语法格式：</a:t>
            </a:r>
            <a:endParaRPr lang="en-US" altLang="zh-CN" dirty="0"/>
          </a:p>
          <a:p>
            <a:pPr lvl="1"/>
            <a:r>
              <a:rPr lang="zh-CN" altLang="en-US" dirty="0"/>
              <a:t>局部变量定义的语法格式：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N{routname}</a:t>
            </a:r>
          </a:p>
          <a:p>
            <a:pPr lvl="2">
              <a:lnSpc>
                <a:spcPts val="3000"/>
              </a:lnSpc>
              <a:spcBef>
                <a:spcPts val="0"/>
              </a:spcBef>
            </a:pPr>
            <a:r>
              <a:rPr lang="en-US" altLang="zh-CN" sz="1600" dirty="0"/>
              <a:t>N</a:t>
            </a:r>
            <a:r>
              <a:rPr lang="zh-CN" altLang="en-US" sz="1600" dirty="0"/>
              <a:t>：为</a:t>
            </a:r>
            <a:r>
              <a:rPr lang="en-US" altLang="zh-CN" sz="1600" dirty="0"/>
              <a:t>0~99</a:t>
            </a:r>
            <a:r>
              <a:rPr lang="zh-CN" altLang="en-US" sz="1600" dirty="0"/>
              <a:t>之间的数字。</a:t>
            </a:r>
          </a:p>
          <a:p>
            <a:pPr lvl="2">
              <a:lnSpc>
                <a:spcPts val="3000"/>
              </a:lnSpc>
              <a:spcBef>
                <a:spcPts val="0"/>
              </a:spcBef>
            </a:pPr>
            <a:r>
              <a:rPr lang="en-US" altLang="zh-CN" sz="1600" dirty="0"/>
              <a:t>routname</a:t>
            </a:r>
            <a:r>
              <a:rPr lang="zh-CN" altLang="en-US" sz="1600" dirty="0"/>
              <a:t>：当前局部范围的名称（为符号），通常为该变量作用范围的名称 </a:t>
            </a:r>
            <a:r>
              <a:rPr lang="en-US" altLang="zh-CN" sz="1600" dirty="0"/>
              <a:t>(</a:t>
            </a:r>
            <a:r>
              <a:rPr lang="zh-CN" altLang="en-US" sz="1600" dirty="0"/>
              <a:t>用</a:t>
            </a:r>
            <a:r>
              <a:rPr lang="en-US" altLang="zh-CN" sz="1600" dirty="0"/>
              <a:t>ROUT</a:t>
            </a:r>
            <a:r>
              <a:rPr lang="zh-CN" altLang="en-US" sz="1600" dirty="0"/>
              <a:t>伪操作定义的</a:t>
            </a:r>
            <a:r>
              <a:rPr lang="en-US" altLang="zh-CN" sz="1600" dirty="0"/>
              <a:t>)</a:t>
            </a:r>
          </a:p>
          <a:p>
            <a:pPr lvl="1"/>
            <a:r>
              <a:rPr lang="zh-CN" altLang="en-US" dirty="0"/>
              <a:t>局部变量引用的语法格式：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%{F|B}{A|T}N{routname}</a:t>
            </a:r>
          </a:p>
          <a:p>
            <a:pPr lvl="2">
              <a:lnSpc>
                <a:spcPts val="3000"/>
              </a:lnSpc>
              <a:spcBef>
                <a:spcPts val="0"/>
              </a:spcBef>
            </a:pPr>
            <a:r>
              <a:rPr lang="en-US" altLang="zh-CN" dirty="0"/>
              <a:t>%</a:t>
            </a:r>
            <a:r>
              <a:rPr lang="zh-CN" altLang="en-US" dirty="0"/>
              <a:t>：表示引用操作</a:t>
            </a:r>
          </a:p>
          <a:p>
            <a:pPr lvl="2">
              <a:lnSpc>
                <a:spcPts val="3000"/>
              </a:lnSpc>
              <a:spcBef>
                <a:spcPts val="0"/>
              </a:spcBef>
            </a:pPr>
            <a:r>
              <a:rPr lang="en-US" altLang="zh-CN" sz="1600" dirty="0"/>
              <a:t>N</a:t>
            </a:r>
            <a:r>
              <a:rPr lang="zh-CN" altLang="en-US" sz="1600" dirty="0"/>
              <a:t>：为局部变量的数字号</a:t>
            </a:r>
          </a:p>
          <a:p>
            <a:pPr lvl="2">
              <a:lnSpc>
                <a:spcPts val="3000"/>
              </a:lnSpc>
              <a:spcBef>
                <a:spcPts val="0"/>
              </a:spcBef>
            </a:pPr>
            <a:r>
              <a:rPr lang="en-US" altLang="zh-CN" sz="1600" dirty="0"/>
              <a:t>routname</a:t>
            </a:r>
            <a:r>
              <a:rPr lang="zh-CN" altLang="en-US" sz="1600" dirty="0"/>
              <a:t>：为当前作用范围的名称（用</a:t>
            </a:r>
            <a:r>
              <a:rPr lang="en-US" altLang="zh-CN" sz="1600" dirty="0"/>
              <a:t>ROUT</a:t>
            </a:r>
            <a:r>
              <a:rPr lang="zh-CN" altLang="en-US" sz="1600" dirty="0"/>
              <a:t>伪操作定义的）</a:t>
            </a:r>
          </a:p>
          <a:p>
            <a:pPr lvl="2">
              <a:lnSpc>
                <a:spcPts val="3000"/>
              </a:lnSpc>
              <a:spcBef>
                <a:spcPts val="0"/>
              </a:spcBef>
            </a:pPr>
            <a:r>
              <a:rPr lang="en-US" altLang="zh-CN" sz="1600" dirty="0"/>
              <a:t>F</a:t>
            </a:r>
            <a:r>
              <a:rPr lang="zh-CN" altLang="en-US" sz="1600" dirty="0"/>
              <a:t>：指示编译器只向前搜索</a:t>
            </a:r>
          </a:p>
          <a:p>
            <a:pPr lvl="2">
              <a:lnSpc>
                <a:spcPts val="3000"/>
              </a:lnSpc>
              <a:spcBef>
                <a:spcPts val="0"/>
              </a:spcBef>
            </a:pPr>
            <a:r>
              <a:rPr lang="en-US" altLang="zh-CN" sz="1600" dirty="0"/>
              <a:t>B</a:t>
            </a:r>
            <a:r>
              <a:rPr lang="zh-CN" altLang="en-US" sz="1600" dirty="0"/>
              <a:t>：指示编译器只向后搜索</a:t>
            </a:r>
          </a:p>
          <a:p>
            <a:pPr lvl="2">
              <a:lnSpc>
                <a:spcPts val="3000"/>
              </a:lnSpc>
              <a:spcBef>
                <a:spcPts val="0"/>
              </a:spcBef>
            </a:pPr>
            <a:r>
              <a:rPr lang="en-US" altLang="zh-CN" sz="1600" dirty="0"/>
              <a:t>A</a:t>
            </a:r>
            <a:r>
              <a:rPr lang="zh-CN" altLang="en-US" sz="1600" dirty="0"/>
              <a:t>：指示编译器搜索宏的所有嵌套层次</a:t>
            </a:r>
          </a:p>
          <a:p>
            <a:pPr lvl="2">
              <a:lnSpc>
                <a:spcPts val="3000"/>
              </a:lnSpc>
              <a:spcBef>
                <a:spcPts val="0"/>
              </a:spcBef>
            </a:pPr>
            <a:r>
              <a:rPr lang="en-US" altLang="zh-CN" sz="1600" dirty="0"/>
              <a:t>T</a:t>
            </a:r>
            <a:r>
              <a:rPr lang="zh-CN" altLang="en-US" sz="1600" dirty="0"/>
              <a:t>：指示编译器搜索宏的当前层次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62225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ARM</a:t>
            </a:r>
            <a:r>
              <a:rPr lang="zh-CN" altLang="en-US" dirty="0">
                <a:sym typeface="+mn-lt"/>
              </a:rPr>
              <a:t>指令集</a:t>
            </a:r>
            <a:endParaRPr lang="en-US" altLang="zh-CN" dirty="0"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dirty="0"/>
              <a:t> </a:t>
            </a:r>
            <a:r>
              <a:rPr lang="en-US" altLang="zh-CN" dirty="0"/>
              <a:t>GNU ARM</a:t>
            </a:r>
            <a:r>
              <a:rPr lang="zh-CN" altLang="en-US" dirty="0"/>
              <a:t>汇编语言语法格式：</a:t>
            </a:r>
            <a:endParaRPr lang="en-US" altLang="zh-CN" dirty="0"/>
          </a:p>
          <a:p>
            <a:pPr lvl="1"/>
            <a:r>
              <a:rPr lang="en-US" altLang="zh-CN" dirty="0"/>
              <a:t>GNU ARM</a:t>
            </a:r>
            <a:r>
              <a:rPr lang="zh-CN" altLang="en-US" dirty="0"/>
              <a:t>汇编特殊字符和语法</a:t>
            </a:r>
            <a:endParaRPr lang="en-US" altLang="zh-CN" dirty="0"/>
          </a:p>
          <a:p>
            <a:pPr lvl="2"/>
            <a:r>
              <a:rPr lang="zh-CN" altLang="en-US" dirty="0"/>
              <a:t>代码行中的注释符号</a:t>
            </a:r>
            <a:r>
              <a:rPr lang="en-US" altLang="zh-CN" dirty="0"/>
              <a:t>: ‘@’</a:t>
            </a:r>
          </a:p>
          <a:p>
            <a:pPr lvl="2"/>
            <a:r>
              <a:rPr lang="zh-CN" altLang="en-US" dirty="0"/>
              <a:t>整行注释符号</a:t>
            </a:r>
            <a:r>
              <a:rPr lang="en-US" altLang="zh-CN" dirty="0"/>
              <a:t>: ‘#’</a:t>
            </a:r>
          </a:p>
          <a:p>
            <a:pPr lvl="2"/>
            <a:r>
              <a:rPr lang="zh-CN" altLang="en-US" dirty="0"/>
              <a:t>语句分离符号</a:t>
            </a:r>
            <a:r>
              <a:rPr lang="en-US" altLang="zh-CN" dirty="0"/>
              <a:t>: ‘;’</a:t>
            </a:r>
          </a:p>
          <a:p>
            <a:pPr lvl="2"/>
            <a:r>
              <a:rPr lang="zh-CN" altLang="en-US" dirty="0"/>
              <a:t>立即数前缀</a:t>
            </a:r>
            <a:r>
              <a:rPr lang="en-US" altLang="zh-CN" dirty="0"/>
              <a:t>: ‘#’ </a:t>
            </a:r>
            <a:r>
              <a:rPr lang="zh-CN" altLang="en-US" dirty="0"/>
              <a:t>或 ‘</a:t>
            </a:r>
            <a:r>
              <a:rPr lang="en-US" altLang="zh-CN" dirty="0"/>
              <a:t>$’</a:t>
            </a:r>
          </a:p>
        </p:txBody>
      </p:sp>
    </p:spTree>
    <p:extLst>
      <p:ext uri="{BB962C8B-B14F-4D97-AF65-F5344CB8AC3E}">
        <p14:creationId xmlns:p14="http://schemas.microsoft.com/office/powerpoint/2010/main" val="213233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ARM</a:t>
            </a:r>
            <a:r>
              <a:rPr lang="zh-CN" altLang="en-US" dirty="0">
                <a:sym typeface="+mn-lt"/>
              </a:rPr>
              <a:t>指令集</a:t>
            </a:r>
            <a:endParaRPr lang="en-US" altLang="zh-CN" dirty="0"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dirty="0"/>
              <a:t> 指令分类：</a:t>
            </a:r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647319"/>
              </p:ext>
            </p:extLst>
          </p:nvPr>
        </p:nvGraphicFramePr>
        <p:xfrm>
          <a:off x="731839" y="1625940"/>
          <a:ext cx="10728325" cy="2726944"/>
        </p:xfrm>
        <a:graphic>
          <a:graphicData uri="http://schemas.openxmlformats.org/drawingml/2006/table">
            <a:tbl>
              <a:tblPr/>
              <a:tblGrid>
                <a:gridCol w="27336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946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</a:rPr>
                        <a:t>指令类型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</a:rPr>
                        <a:t>说明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跳转指令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条件跳转、无条件跳转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(#imm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、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register)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指令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异常产生指令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系统调用类指令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(SVC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、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HVC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、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SMC)</a:t>
                      </a:r>
                      <a:endParaRPr lang="zh-CN" alt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系统寄存器指令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读写系统寄存器，如 ：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MRS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、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MSR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指令 可操作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PSTATE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的位段寄存器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数据处理指令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包括各种算数运算、逻辑运算、位操作、移位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(shift) 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指令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load/store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内存访问指令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load/store {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批量寄存器、单个寄存器、一对寄存器、非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暂存、非特权、独占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}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以及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load-Acquire、store-Release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指令 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A64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没有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LDM/STM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指令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zh-CN" alt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协处理指令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A64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没有协处理器指令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524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ARM</a:t>
            </a:r>
            <a:r>
              <a:rPr lang="zh-CN" altLang="en-US" dirty="0">
                <a:sym typeface="+mn-lt"/>
              </a:rPr>
              <a:t>指令集</a:t>
            </a:r>
            <a:endParaRPr lang="en-US" altLang="zh-CN" dirty="0"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dirty="0"/>
              <a:t> </a:t>
            </a:r>
            <a:r>
              <a:rPr lang="en-US" altLang="zh-CN" dirty="0"/>
              <a:t>A64</a:t>
            </a:r>
            <a:r>
              <a:rPr lang="zh-CN" altLang="en-US" dirty="0"/>
              <a:t>指令特点：</a:t>
            </a:r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407030"/>
              </p:ext>
            </p:extLst>
          </p:nvPr>
        </p:nvGraphicFramePr>
        <p:xfrm>
          <a:off x="731838" y="1668970"/>
          <a:ext cx="10728326" cy="3503930"/>
        </p:xfrm>
        <a:graphic>
          <a:graphicData uri="http://schemas.openxmlformats.org/drawingml/2006/table">
            <a:tbl>
              <a:tblPr/>
              <a:tblGrid>
                <a:gridCol w="10728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A64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指令编码宽度固定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bit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个（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X0-X30）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个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64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bit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通用用途寄存器（用作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bit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时是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W0-W30），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寄存器名使用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bit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编码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PC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指针不能作为数据处理指或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load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指令的目的寄存器，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X30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通常用作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LR</a:t>
                      </a:r>
                      <a:endParaRPr lang="zh-CN" alt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移除了批量加载寄存器指令 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LDM/STM, PUSH/POP, 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使用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STP/LDP 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一对加载寄存器指令代替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增加支持未对齐的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load/store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指令立即数偏移寻址，提供非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暂存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LDNP/STNP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指令，不需要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hold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数据到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cache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中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没有提供访问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CPSR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的单一寄存器，但是提供访问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PSTATE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的状态域寄存器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相比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A32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少了很多条件执行指令，只有条件跳转和少数数据处理这类指令才有条件执行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zh-CN" alt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支持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48bit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虚拟寻址空间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大部分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A64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指令都有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32/64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位两种形式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A64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没有协处理器的概念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671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ARM</a:t>
            </a:r>
            <a:r>
              <a:rPr lang="zh-CN" altLang="en-US" dirty="0">
                <a:sym typeface="+mn-lt"/>
              </a:rPr>
              <a:t>指令集</a:t>
            </a:r>
            <a:endParaRPr lang="en-US" altLang="zh-CN" dirty="0"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dirty="0"/>
              <a:t> 跳转指令：</a:t>
            </a:r>
            <a:endParaRPr lang="en-US" altLang="zh-CN" dirty="0"/>
          </a:p>
          <a:p>
            <a:pPr lvl="1">
              <a:lnSpc>
                <a:spcPts val="3000"/>
              </a:lnSpc>
              <a:spcBef>
                <a:spcPts val="0"/>
              </a:spcBef>
            </a:pPr>
            <a:r>
              <a:rPr lang="zh-CN" altLang="en-US" dirty="0"/>
              <a:t>条件跳转</a:t>
            </a:r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220655"/>
              </p:ext>
            </p:extLst>
          </p:nvPr>
        </p:nvGraphicFramePr>
        <p:xfrm>
          <a:off x="731838" y="1980601"/>
          <a:ext cx="10728326" cy="2102358"/>
        </p:xfrm>
        <a:graphic>
          <a:graphicData uri="http://schemas.openxmlformats.org/drawingml/2006/table">
            <a:tbl>
              <a:tblPr/>
              <a:tblGrid>
                <a:gridCol w="27336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946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</a:rPr>
                        <a:t>指令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</a:rPr>
                        <a:t>说明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B.cond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cond</a:t>
                      </a:r>
                      <a:r>
                        <a:rPr lang="zh-CN" altLang="en-US">
                          <a:solidFill>
                            <a:srgbClr val="000000"/>
                          </a:solidFill>
                          <a:effectLst/>
                        </a:rPr>
                        <a:t>为真跳转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CBNZ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CBNZ X1，label     //</a:t>
                      </a:r>
                      <a:r>
                        <a:rPr lang="zh-CN" altLang="en-US">
                          <a:solidFill>
                            <a:srgbClr val="000000"/>
                          </a:solidFill>
                          <a:effectLst/>
                        </a:rPr>
                        <a:t>如果</a:t>
                      </a:r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X1!= 0</a:t>
                      </a:r>
                      <a:r>
                        <a:rPr lang="zh-CN" altLang="en-US">
                          <a:solidFill>
                            <a:srgbClr val="000000"/>
                          </a:solidFill>
                          <a:effectLst/>
                        </a:rPr>
                        <a:t>则跳转到</a:t>
                      </a:r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label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CBZ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CBZ X1，label      //</a:t>
                      </a:r>
                      <a:r>
                        <a:rPr lang="zh-CN" altLang="en-US">
                          <a:solidFill>
                            <a:srgbClr val="000000"/>
                          </a:solidFill>
                          <a:effectLst/>
                        </a:rPr>
                        <a:t>如果</a:t>
                      </a:r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X1== 0</a:t>
                      </a:r>
                      <a:r>
                        <a:rPr lang="zh-CN" altLang="en-US">
                          <a:solidFill>
                            <a:srgbClr val="000000"/>
                          </a:solidFill>
                          <a:effectLst/>
                        </a:rPr>
                        <a:t>则跳转到</a:t>
                      </a:r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label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TBNZ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TBNZ X1，#3 label  //</a:t>
                      </a:r>
                      <a:r>
                        <a:rPr lang="zh-CN" altLang="en-US">
                          <a:solidFill>
                            <a:srgbClr val="000000"/>
                          </a:solidFill>
                          <a:effectLst/>
                        </a:rPr>
                        <a:t>若</a:t>
                      </a:r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X1[3]!=0,</a:t>
                      </a:r>
                      <a:r>
                        <a:rPr lang="zh-CN" altLang="en-US">
                          <a:solidFill>
                            <a:srgbClr val="000000"/>
                          </a:solidFill>
                          <a:effectLst/>
                        </a:rPr>
                        <a:t>则跳转到</a:t>
                      </a:r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label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TBZ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TBZ X1，#3 label   //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若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X1[3]==0,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则跳转到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label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347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ARM</a:t>
            </a:r>
            <a:r>
              <a:rPr lang="zh-CN" altLang="en-US" dirty="0">
                <a:sym typeface="+mn-lt"/>
              </a:rPr>
              <a:t>指令集</a:t>
            </a:r>
            <a:endParaRPr lang="en-US" altLang="zh-CN" dirty="0"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dirty="0"/>
              <a:t> 跳转指令：</a:t>
            </a:r>
            <a:endParaRPr lang="en-US" altLang="zh-CN" dirty="0"/>
          </a:p>
          <a:p>
            <a:pPr lvl="1">
              <a:lnSpc>
                <a:spcPts val="3000"/>
              </a:lnSpc>
              <a:spcBef>
                <a:spcPts val="0"/>
              </a:spcBef>
            </a:pPr>
            <a:r>
              <a:rPr lang="zh-CN" altLang="en-US" dirty="0"/>
              <a:t>绝对跳转</a:t>
            </a:r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585517"/>
              </p:ext>
            </p:extLst>
          </p:nvPr>
        </p:nvGraphicFramePr>
        <p:xfrm>
          <a:off x="731839" y="1953707"/>
          <a:ext cx="10728325" cy="2102358"/>
        </p:xfrm>
        <a:graphic>
          <a:graphicData uri="http://schemas.openxmlformats.org/drawingml/2006/table">
            <a:tbl>
              <a:tblPr/>
              <a:tblGrid>
                <a:gridCol w="27336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946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</a:rPr>
                        <a:t>指令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</a:rPr>
                        <a:t>说明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000000"/>
                          </a:solidFill>
                          <a:effectLst/>
                        </a:rPr>
                        <a:t>绝对跳转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BL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000000"/>
                          </a:solidFill>
                          <a:effectLst/>
                        </a:rPr>
                        <a:t>绝对跳转 </a:t>
                      </a:r>
                      <a:r>
                        <a:rPr lang="en-US" altLang="zh-CN">
                          <a:solidFill>
                            <a:srgbClr val="000000"/>
                          </a:solidFill>
                          <a:effectLst/>
                        </a:rPr>
                        <a:t>#imm</a:t>
                      </a:r>
                      <a:r>
                        <a:rPr lang="zh-CN" altLang="en-US">
                          <a:solidFill>
                            <a:srgbClr val="000000"/>
                          </a:solidFill>
                          <a:effectLst/>
                        </a:rPr>
                        <a:t>，返回地址保存到</a:t>
                      </a:r>
                      <a:r>
                        <a:rPr lang="en-US" altLang="zh-CN">
                          <a:solidFill>
                            <a:srgbClr val="000000"/>
                          </a:solidFill>
                          <a:effectLst/>
                        </a:rPr>
                        <a:t>LR</a:t>
                      </a:r>
                      <a:r>
                        <a:rPr lang="zh-CN" altLang="en-US">
                          <a:solidFill>
                            <a:srgbClr val="000000"/>
                          </a:solidFill>
                          <a:effectLst/>
                        </a:rPr>
                        <a:t>（</a:t>
                      </a:r>
                      <a:r>
                        <a:rPr lang="en-US" altLang="zh-CN">
                          <a:solidFill>
                            <a:srgbClr val="000000"/>
                          </a:solidFill>
                          <a:effectLst/>
                        </a:rPr>
                        <a:t>X30</a:t>
                      </a:r>
                      <a:r>
                        <a:rPr lang="zh-CN" altLang="en-US">
                          <a:solidFill>
                            <a:srgbClr val="000000"/>
                          </a:solidFill>
                          <a:effectLst/>
                        </a:rPr>
                        <a:t>）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BLR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000000"/>
                          </a:solidFill>
                          <a:effectLst/>
                        </a:rPr>
                        <a:t>绝对跳转</a:t>
                      </a:r>
                      <a:r>
                        <a:rPr lang="en-US" altLang="zh-CN">
                          <a:solidFill>
                            <a:srgbClr val="000000"/>
                          </a:solidFill>
                          <a:effectLst/>
                        </a:rPr>
                        <a:t>reg</a:t>
                      </a:r>
                      <a:r>
                        <a:rPr lang="zh-CN" altLang="en-US">
                          <a:solidFill>
                            <a:srgbClr val="000000"/>
                          </a:solidFill>
                          <a:effectLst/>
                        </a:rPr>
                        <a:t>，返回地址保存到</a:t>
                      </a:r>
                      <a:r>
                        <a:rPr lang="en-US" altLang="zh-CN">
                          <a:solidFill>
                            <a:srgbClr val="000000"/>
                          </a:solidFill>
                          <a:effectLst/>
                        </a:rPr>
                        <a:t>LR</a:t>
                      </a:r>
                      <a:r>
                        <a:rPr lang="zh-CN" altLang="en-US">
                          <a:solidFill>
                            <a:srgbClr val="000000"/>
                          </a:solidFill>
                          <a:effectLst/>
                        </a:rPr>
                        <a:t>（</a:t>
                      </a:r>
                      <a:r>
                        <a:rPr lang="en-US" altLang="zh-CN">
                          <a:solidFill>
                            <a:srgbClr val="000000"/>
                          </a:solidFill>
                          <a:effectLst/>
                        </a:rPr>
                        <a:t>X30</a:t>
                      </a:r>
                      <a:r>
                        <a:rPr lang="zh-CN" altLang="en-US">
                          <a:solidFill>
                            <a:srgbClr val="000000"/>
                          </a:solidFill>
                          <a:effectLst/>
                        </a:rPr>
                        <a:t>）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BR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000000"/>
                          </a:solidFill>
                          <a:effectLst/>
                        </a:rPr>
                        <a:t>跳转到</a:t>
                      </a:r>
                      <a:r>
                        <a:rPr lang="en-US" altLang="zh-CN">
                          <a:solidFill>
                            <a:srgbClr val="000000"/>
                          </a:solidFill>
                          <a:effectLst/>
                        </a:rPr>
                        <a:t>reg</a:t>
                      </a:r>
                      <a:r>
                        <a:rPr lang="zh-CN" altLang="en-US">
                          <a:solidFill>
                            <a:srgbClr val="000000"/>
                          </a:solidFill>
                          <a:effectLst/>
                        </a:rPr>
                        <a:t>内容地址</a:t>
                      </a:r>
                      <a:r>
                        <a:rPr lang="en-US" altLang="zh-CN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endParaRPr lang="zh-CN" altLang="en-US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RET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子程序返回指令，返回地址默认保存在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LR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（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X30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）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731838" y="4208509"/>
            <a:ext cx="77129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例如：</a:t>
            </a:r>
            <a:endParaRPr lang="en-US" altLang="zh-CN" b="1" i="1" kern="0" dirty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cs typeface="SimSun" panose="02010600030101010101" pitchFamily="2" charset="-122"/>
            </a:endParaRPr>
          </a:p>
          <a:p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BL </a:t>
            </a:r>
            <a:r>
              <a:rPr lang="en-US" altLang="zh-CN" b="1" i="1" kern="0" dirty="0" err="1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func</a:t>
            </a:r>
            <a:r>
              <a:rPr lang="en-US" altLang="zh-CN" dirty="0"/>
              <a:t>			@</a:t>
            </a:r>
            <a:r>
              <a:rPr lang="zh-CN" altLang="zh-CN" dirty="0"/>
              <a:t>调用子程序</a:t>
            </a:r>
            <a:r>
              <a:rPr lang="en-US" altLang="zh-CN" dirty="0" err="1"/>
              <a:t>func</a:t>
            </a:r>
            <a:endParaRPr lang="zh-CN" altLang="zh-CN" dirty="0"/>
          </a:p>
          <a:p>
            <a:r>
              <a:rPr lang="en-US" altLang="zh-CN" dirty="0"/>
              <a:t>      </a:t>
            </a:r>
            <a:r>
              <a:rPr lang="zh-CN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…</a:t>
            </a: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 </a:t>
            </a:r>
            <a:endParaRPr lang="zh-CN" altLang="zh-CN" b="1" i="1" kern="0" dirty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cs typeface="SimSun" panose="02010600030101010101" pitchFamily="2" charset="-122"/>
            </a:endParaRPr>
          </a:p>
          <a:p>
            <a:r>
              <a:rPr lang="en-US" altLang="zh-CN" dirty="0"/>
              <a:t>      </a:t>
            </a:r>
            <a:r>
              <a:rPr lang="en-US" altLang="zh-CN" b="1" i="1" kern="0" dirty="0" err="1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func</a:t>
            </a:r>
            <a:endParaRPr lang="zh-CN" altLang="zh-CN" b="1" i="1" kern="0" dirty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cs typeface="SimSun" panose="02010600030101010101" pitchFamily="2" charset="-122"/>
            </a:endParaRPr>
          </a:p>
          <a:p>
            <a:r>
              <a:rPr lang="en-US" altLang="zh-CN" dirty="0"/>
              <a:t>      </a:t>
            </a:r>
            <a:r>
              <a:rPr lang="zh-CN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…</a:t>
            </a: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 </a:t>
            </a:r>
            <a:endParaRPr lang="zh-CN" altLang="zh-CN" b="1" i="1" kern="0" dirty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cs typeface="SimSun" panose="02010600030101010101" pitchFamily="2" charset="-122"/>
            </a:endParaRPr>
          </a:p>
          <a:p>
            <a:r>
              <a:rPr lang="en-US" altLang="zh-CN" dirty="0"/>
              <a:t>      </a:t>
            </a: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MOV R15,R14</a:t>
            </a:r>
            <a:r>
              <a:rPr lang="en-US" altLang="zh-CN" dirty="0"/>
              <a:t>	@</a:t>
            </a:r>
            <a:r>
              <a:rPr lang="zh-CN" altLang="zh-CN" dirty="0"/>
              <a:t>子程序返回</a:t>
            </a:r>
            <a:endParaRPr lang="en-US" altLang="zh-CN" b="1" i="1" dirty="0"/>
          </a:p>
        </p:txBody>
      </p:sp>
    </p:spTree>
    <p:extLst>
      <p:ext uri="{BB962C8B-B14F-4D97-AF65-F5344CB8AC3E}">
        <p14:creationId xmlns:p14="http://schemas.microsoft.com/office/powerpoint/2010/main" val="739485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19175" y="1511188"/>
            <a:ext cx="10153651" cy="4082668"/>
          </a:xfrm>
        </p:spPr>
        <p:txBody>
          <a:bodyPr/>
          <a:lstStyle/>
          <a:p>
            <a:r>
              <a:rPr lang="zh-CN" altLang="en-US" dirty="0"/>
              <a:t>使用汇编语言时，能够更深入地理解计算机的运行过程和原理，能够对计算机硬件和应用程序之间的联系和交互有非常清晰的认识。是最能够锻炼编程者编程思维逻辑的，学习汇编能帮助形成一个软、硬兼备的编程知识体系。</a:t>
            </a:r>
            <a:endParaRPr lang="en-US" altLang="zh-CN" dirty="0"/>
          </a:p>
          <a:p>
            <a:r>
              <a:rPr lang="zh-CN" altLang="en-US" dirty="0"/>
              <a:t>精通汇编的程序员，最终将脱离软件开发，成为电子工程师，负责开发设计电路及软件控制，在一些工业公司，核心电子工程师的待遇会是程序员的十倍以上。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7903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ARM</a:t>
            </a:r>
            <a:r>
              <a:rPr lang="zh-CN" altLang="en-US" dirty="0">
                <a:sym typeface="+mn-lt"/>
              </a:rPr>
              <a:t>指令集</a:t>
            </a:r>
            <a:endParaRPr lang="en-US" altLang="zh-CN" dirty="0"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dirty="0"/>
              <a:t> 异常产生和返回指令：</a:t>
            </a:r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012410"/>
              </p:ext>
            </p:extLst>
          </p:nvPr>
        </p:nvGraphicFramePr>
        <p:xfrm>
          <a:off x="731839" y="1671544"/>
          <a:ext cx="10728325" cy="1751965"/>
        </p:xfrm>
        <a:graphic>
          <a:graphicData uri="http://schemas.openxmlformats.org/drawingml/2006/table">
            <a:tbl>
              <a:tblPr/>
              <a:tblGrid>
                <a:gridCol w="27336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946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</a:rPr>
                        <a:t>指令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</a:rPr>
                        <a:t>说明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SVC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000000"/>
                          </a:solidFill>
                          <a:effectLst/>
                        </a:rPr>
                        <a:t>SVC</a:t>
                      </a:r>
                      <a:r>
                        <a:rPr lang="zh-CN" altLang="en-US">
                          <a:solidFill>
                            <a:srgbClr val="000000"/>
                          </a:solidFill>
                          <a:effectLst/>
                        </a:rPr>
                        <a:t>系统调用，目标异常等级为</a:t>
                      </a:r>
                      <a:r>
                        <a:rPr lang="en-US" altLang="zh-CN">
                          <a:solidFill>
                            <a:srgbClr val="000000"/>
                          </a:solidFill>
                          <a:effectLst/>
                        </a:rPr>
                        <a:t>EL1</a:t>
                      </a:r>
                      <a:endParaRPr lang="zh-CN" altLang="en-US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HVC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000000"/>
                          </a:solidFill>
                          <a:effectLst/>
                        </a:rPr>
                        <a:t>HVC</a:t>
                      </a:r>
                      <a:r>
                        <a:rPr lang="zh-CN" altLang="en-US">
                          <a:solidFill>
                            <a:srgbClr val="000000"/>
                          </a:solidFill>
                          <a:effectLst/>
                        </a:rPr>
                        <a:t>系统调用，目标异常等级为</a:t>
                      </a:r>
                      <a:r>
                        <a:rPr lang="en-US" altLang="zh-CN">
                          <a:solidFill>
                            <a:srgbClr val="000000"/>
                          </a:solidFill>
                          <a:effectLst/>
                        </a:rPr>
                        <a:t>EL2</a:t>
                      </a:r>
                      <a:endParaRPr lang="zh-CN" altLang="en-US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SMC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000000"/>
                          </a:solidFill>
                          <a:effectLst/>
                        </a:rPr>
                        <a:t>SMC</a:t>
                      </a:r>
                      <a:r>
                        <a:rPr lang="zh-CN" altLang="en-US">
                          <a:solidFill>
                            <a:srgbClr val="000000"/>
                          </a:solidFill>
                          <a:effectLst/>
                        </a:rPr>
                        <a:t>系统调用，目标异常等级为</a:t>
                      </a:r>
                      <a:r>
                        <a:rPr lang="en-US" altLang="zh-CN">
                          <a:solidFill>
                            <a:srgbClr val="000000"/>
                          </a:solidFill>
                          <a:effectLst/>
                        </a:rPr>
                        <a:t>EL3</a:t>
                      </a:r>
                      <a:endParaRPr lang="zh-CN" altLang="en-US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ERET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异常返回，使用当前的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SPSR_ELx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和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ELR_ELx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739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ARM</a:t>
            </a:r>
            <a:r>
              <a:rPr lang="zh-CN" altLang="en-US" dirty="0">
                <a:sym typeface="+mn-lt"/>
              </a:rPr>
              <a:t>指令集</a:t>
            </a:r>
            <a:endParaRPr lang="en-US" altLang="zh-CN" dirty="0"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dirty="0"/>
              <a:t> 系统寄存器指令：</a:t>
            </a:r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457933"/>
              </p:ext>
            </p:extLst>
          </p:nvPr>
        </p:nvGraphicFramePr>
        <p:xfrm>
          <a:off x="731839" y="1635050"/>
          <a:ext cx="10728326" cy="1051179"/>
        </p:xfrm>
        <a:graphic>
          <a:graphicData uri="http://schemas.openxmlformats.org/drawingml/2006/table">
            <a:tbl>
              <a:tblPr/>
              <a:tblGrid>
                <a:gridCol w="27336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946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</a:rPr>
                        <a:t>指令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</a:rPr>
                        <a:t>说明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MRS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R &lt;- S: </a:t>
                      </a:r>
                      <a:r>
                        <a:rPr lang="zh-CN" altLang="en-US">
                          <a:solidFill>
                            <a:srgbClr val="000000"/>
                          </a:solidFill>
                          <a:effectLst/>
                        </a:rPr>
                        <a:t>通用寄存器 </a:t>
                      </a:r>
                      <a:r>
                        <a:rPr lang="en-US" altLang="zh-CN">
                          <a:solidFill>
                            <a:srgbClr val="000000"/>
                          </a:solidFill>
                          <a:effectLst/>
                        </a:rPr>
                        <a:t>&lt;= </a:t>
                      </a:r>
                      <a:r>
                        <a:rPr lang="zh-CN" altLang="en-US">
                          <a:solidFill>
                            <a:srgbClr val="000000"/>
                          </a:solidFill>
                          <a:effectLst/>
                        </a:rPr>
                        <a:t>系统寄存器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MSR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S &lt;- R: 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系统寄存器 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&lt;= 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通用寄存器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670559" y="3202654"/>
            <a:ext cx="107896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例如：</a:t>
            </a:r>
            <a:endParaRPr lang="en-US" altLang="zh-CN" b="1" i="1" kern="0" dirty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cs typeface="SimSun" panose="02010600030101010101" pitchFamily="2" charset="-122"/>
            </a:endParaRPr>
          </a:p>
          <a:p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MRS R0,CPSR</a:t>
            </a:r>
            <a:r>
              <a:rPr lang="en-US" altLang="zh-CN" kern="0" dirty="0">
                <a:solidFill>
                  <a:srgbClr val="4D4D4D"/>
                </a:solidFill>
                <a:latin typeface="Microsoft YaHei" panose="020B0503020204020204" pitchFamily="34" charset="-122"/>
                <a:cs typeface="SimSun" panose="02010600030101010101" pitchFamily="2" charset="-122"/>
              </a:rPr>
              <a:t>				@</a:t>
            </a:r>
            <a:r>
              <a:rPr lang="zh-CN" altLang="zh-CN" kern="0" dirty="0">
                <a:solidFill>
                  <a:srgbClr val="4D4D4D"/>
                </a:solidFill>
                <a:ea typeface="Microsoft YaHei" panose="020B0503020204020204" pitchFamily="34" charset="-122"/>
                <a:cs typeface="SimSun" panose="02010600030101010101" pitchFamily="2" charset="-122"/>
              </a:rPr>
              <a:t>状态寄存器</a:t>
            </a:r>
            <a:r>
              <a:rPr lang="en-US" altLang="zh-CN" kern="0" dirty="0">
                <a:solidFill>
                  <a:srgbClr val="4D4D4D"/>
                </a:solidFill>
                <a:latin typeface="Microsoft YaHei" panose="020B0503020204020204" pitchFamily="34" charset="-122"/>
                <a:cs typeface="Times New Roman" panose="02020603050405020304" pitchFamily="18" charset="0"/>
              </a:rPr>
              <a:t>CPSR</a:t>
            </a:r>
            <a:r>
              <a:rPr lang="zh-CN" altLang="zh-CN" kern="0" dirty="0">
                <a:solidFill>
                  <a:srgbClr val="4D4D4D"/>
                </a:solidFill>
                <a:ea typeface="Microsoft YaHei" panose="020B0503020204020204" pitchFamily="34" charset="-122"/>
                <a:cs typeface="SimSun" panose="02010600030101010101" pitchFamily="2" charset="-122"/>
              </a:rPr>
              <a:t>的值存入寄存器</a:t>
            </a:r>
            <a:r>
              <a:rPr lang="en-US" altLang="zh-CN" kern="0" dirty="0">
                <a:solidFill>
                  <a:srgbClr val="4D4D4D"/>
                </a:solidFill>
                <a:latin typeface="Microsoft YaHei" panose="020B0503020204020204" pitchFamily="34" charset="-122"/>
                <a:cs typeface="Times New Roman" panose="02020603050405020304" pitchFamily="18" charset="0"/>
              </a:rPr>
              <a:t>R0</a:t>
            </a:r>
            <a:r>
              <a:rPr lang="zh-CN" altLang="zh-CN" kern="0" dirty="0">
                <a:solidFill>
                  <a:srgbClr val="4D4D4D"/>
                </a:solidFill>
                <a:ea typeface="Microsoft YaHei" panose="020B0503020204020204" pitchFamily="34" charset="-122"/>
                <a:cs typeface="SimSun" panose="02010600030101010101" pitchFamily="2" charset="-122"/>
              </a:rPr>
              <a:t>中</a:t>
            </a:r>
            <a:endParaRPr lang="en-US" altLang="zh-CN" kern="0" dirty="0">
              <a:solidFill>
                <a:srgbClr val="4D4D4D"/>
              </a:solidFill>
              <a:ea typeface="Microsoft YaHei" panose="020B0503020204020204" pitchFamily="34" charset="-122"/>
              <a:cs typeface="SimSun" panose="02010600030101010101" pitchFamily="2" charset="-122"/>
            </a:endParaRPr>
          </a:p>
          <a:p>
            <a:endParaRPr lang="en-US" altLang="zh-CN" kern="0" dirty="0">
              <a:solidFill>
                <a:srgbClr val="4D4D4D"/>
              </a:solidFill>
              <a:ea typeface="Microsoft YaHei" panose="020B0503020204020204" pitchFamily="34" charset="-122"/>
            </a:endParaRPr>
          </a:p>
          <a:p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MSR CPSR_f,R0</a:t>
            </a:r>
            <a:r>
              <a:rPr lang="en-US" altLang="zh-CN" dirty="0"/>
              <a:t>				@</a:t>
            </a:r>
            <a:r>
              <a:rPr lang="zh-CN" altLang="zh-CN" dirty="0"/>
              <a:t>用</a:t>
            </a:r>
            <a:r>
              <a:rPr lang="en-US" altLang="zh-CN" dirty="0"/>
              <a:t>R0</a:t>
            </a:r>
            <a:r>
              <a:rPr lang="zh-CN" altLang="zh-CN" dirty="0"/>
              <a:t>的值修改</a:t>
            </a:r>
            <a:r>
              <a:rPr lang="en-US" altLang="zh-CN" dirty="0"/>
              <a:t>CPSR</a:t>
            </a:r>
            <a:r>
              <a:rPr lang="zh-CN" altLang="zh-CN" dirty="0"/>
              <a:t>的条件标志域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MSR CPSR_fsxc,#5</a:t>
            </a:r>
            <a:r>
              <a:rPr lang="en-US" altLang="zh-CN" dirty="0"/>
              <a:t>			@CPSR</a:t>
            </a:r>
            <a:r>
              <a:rPr lang="zh-CN" altLang="zh-CN" dirty="0"/>
              <a:t>的值修改为</a:t>
            </a:r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896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ARM</a:t>
            </a:r>
            <a:r>
              <a:rPr lang="zh-CN" altLang="en-US" dirty="0">
                <a:sym typeface="+mn-lt"/>
              </a:rPr>
              <a:t>指令集</a:t>
            </a:r>
            <a:endParaRPr lang="en-US" altLang="zh-CN" dirty="0"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40" y="944563"/>
            <a:ext cx="10728326" cy="4879805"/>
          </a:xfrm>
        </p:spPr>
        <p:txBody>
          <a:bodyPr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dirty="0"/>
              <a:t> 数据处理指令：</a:t>
            </a:r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940474"/>
              </p:ext>
            </p:extLst>
          </p:nvPr>
        </p:nvGraphicFramePr>
        <p:xfrm>
          <a:off x="731840" y="1477732"/>
          <a:ext cx="10728324" cy="4722495"/>
        </p:xfrm>
        <a:graphic>
          <a:graphicData uri="http://schemas.openxmlformats.org/drawingml/2006/table">
            <a:tbl>
              <a:tblPr/>
              <a:tblGrid>
                <a:gridCol w="17880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80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880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880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880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805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</a:rPr>
                        <a:t>数据处理指令类型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2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</a:rPr>
                        <a:t>算数运算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</a:rPr>
                        <a:t>逻辑运算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</a:rPr>
                        <a:t>数据传输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</a:rPr>
                        <a:t>地址生成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</a:rPr>
                        <a:t>位段移动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</a:rPr>
                        <a:t>移位运算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293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ADDS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ANDS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MOV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ADRP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BFM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ASR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2293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SUBS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EOR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MOVZ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ADR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SBFM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LSL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2293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CMP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ORR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MOVK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UBFM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LSR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2293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SBC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MOVI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BFI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ROR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2293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RSB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TST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BFXIL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2293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RSC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SBFIZ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2293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CMN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SBFX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2293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MADD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UBFIZ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2293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MSUB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12293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MUL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12293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SMADDL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12293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SDIV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12293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UDIV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114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ARM</a:t>
            </a:r>
            <a:r>
              <a:rPr lang="zh-CN" altLang="en-US" dirty="0">
                <a:sym typeface="+mn-lt"/>
              </a:rPr>
              <a:t>指令集</a:t>
            </a:r>
            <a:endParaRPr lang="en-US" altLang="zh-CN" dirty="0"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dirty="0"/>
              <a:t> 算术运算指令：</a:t>
            </a:r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807128"/>
              </p:ext>
            </p:extLst>
          </p:nvPr>
        </p:nvGraphicFramePr>
        <p:xfrm>
          <a:off x="731839" y="1574842"/>
          <a:ext cx="10728325" cy="4465193"/>
        </p:xfrm>
        <a:graphic>
          <a:graphicData uri="http://schemas.openxmlformats.org/drawingml/2006/table">
            <a:tbl>
              <a:tblPr/>
              <a:tblGrid>
                <a:gridCol w="27336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946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</a:rPr>
                        <a:t>指令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</a:rPr>
                        <a:t>说明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ADDS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</a:rPr>
                        <a:t>加法指令，若</a:t>
                      </a:r>
                      <a:r>
                        <a:rPr lang="en-US" altLang="zh-CN" sz="1300" dirty="0">
                          <a:solidFill>
                            <a:srgbClr val="000000"/>
                          </a:solidFill>
                          <a:effectLst/>
                        </a:rPr>
                        <a:t>S</a:t>
                      </a:r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</a:rPr>
                        <a:t>存在，则更新条件位</a:t>
                      </a:r>
                      <a:r>
                        <a:rPr lang="en-US" altLang="zh-CN" sz="1300" dirty="0">
                          <a:solidFill>
                            <a:srgbClr val="000000"/>
                          </a:solidFill>
                          <a:effectLst/>
                        </a:rPr>
                        <a:t>flag</a:t>
                      </a:r>
                      <a:endParaRPr lang="zh-CN" altLang="en-US" sz="13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ADCS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</a:rPr>
                        <a:t>带进位的加法，若</a:t>
                      </a:r>
                      <a:r>
                        <a:rPr lang="en-US" altLang="zh-CN" sz="1300" dirty="0">
                          <a:solidFill>
                            <a:srgbClr val="000000"/>
                          </a:solidFill>
                          <a:effectLst/>
                        </a:rPr>
                        <a:t>S</a:t>
                      </a:r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</a:rPr>
                        <a:t>存在，则更新条件位</a:t>
                      </a:r>
                      <a:r>
                        <a:rPr lang="en-US" altLang="zh-CN" sz="1300" dirty="0">
                          <a:solidFill>
                            <a:srgbClr val="000000"/>
                          </a:solidFill>
                          <a:effectLst/>
                        </a:rPr>
                        <a:t>flag</a:t>
                      </a:r>
                      <a:endParaRPr lang="zh-CN" altLang="en-US" sz="13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SUBS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solidFill>
                            <a:srgbClr val="000000"/>
                          </a:solidFill>
                          <a:effectLst/>
                        </a:rPr>
                        <a:t>减法指令，若</a:t>
                      </a:r>
                      <a:r>
                        <a:rPr lang="en-US" altLang="zh-CN" sz="1300">
                          <a:solidFill>
                            <a:srgbClr val="000000"/>
                          </a:solidFill>
                          <a:effectLst/>
                        </a:rPr>
                        <a:t>S</a:t>
                      </a:r>
                      <a:r>
                        <a:rPr lang="zh-CN" altLang="en-US" sz="1300">
                          <a:solidFill>
                            <a:srgbClr val="000000"/>
                          </a:solidFill>
                          <a:effectLst/>
                        </a:rPr>
                        <a:t>存在，则更新条件位</a:t>
                      </a:r>
                      <a:r>
                        <a:rPr lang="en-US" altLang="zh-CN" sz="1300">
                          <a:solidFill>
                            <a:srgbClr val="000000"/>
                          </a:solidFill>
                          <a:effectLst/>
                        </a:rPr>
                        <a:t>flag</a:t>
                      </a:r>
                      <a:endParaRPr lang="zh-CN" altLang="en-US" sz="13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SBC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</a:rPr>
                        <a:t>将操作数 </a:t>
                      </a:r>
                      <a:r>
                        <a:rPr lang="en-US" altLang="zh-CN" sz="1300" dirty="0">
                          <a:solidFill>
                            <a:srgbClr val="000000"/>
                          </a:solidFill>
                          <a:effectLst/>
                        </a:rPr>
                        <a:t>1          </a:t>
                      </a:r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</a:rPr>
                        <a:t>减去操作数 </a:t>
                      </a:r>
                      <a:r>
                        <a:rPr lang="en-US" altLang="zh-CN" sz="13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</a:rPr>
                        <a:t>，再减去 标志位</a:t>
                      </a:r>
                      <a:r>
                        <a:rPr lang="en-US" altLang="zh-CN" sz="1300" dirty="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</a:rPr>
                        <a:t>的取反值 ，结果送到目的寄存器</a:t>
                      </a:r>
                      <a:r>
                        <a:rPr lang="en-US" altLang="zh-CN" sz="1300" dirty="0" err="1">
                          <a:solidFill>
                            <a:srgbClr val="000000"/>
                          </a:solidFill>
                          <a:effectLst/>
                        </a:rPr>
                        <a:t>Xt</a:t>
                      </a:r>
                      <a:r>
                        <a:rPr lang="en-US" altLang="zh-CN" sz="1300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en-US" altLang="zh-CN" sz="1300" dirty="0" err="1">
                          <a:solidFill>
                            <a:srgbClr val="000000"/>
                          </a:solidFill>
                          <a:effectLst/>
                        </a:rPr>
                        <a:t>Wt</a:t>
                      </a:r>
                      <a:endParaRPr lang="zh-CN" altLang="en-US" sz="13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RSB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solidFill>
                            <a:srgbClr val="000000"/>
                          </a:solidFill>
                          <a:effectLst/>
                        </a:rPr>
                        <a:t>逆向减法，操作数 </a:t>
                      </a:r>
                      <a:r>
                        <a:rPr lang="en-US" altLang="zh-CN" sz="1300">
                          <a:solidFill>
                            <a:srgbClr val="000000"/>
                          </a:solidFill>
                          <a:effectLst/>
                        </a:rPr>
                        <a:t>2 –</a:t>
                      </a:r>
                      <a:r>
                        <a:rPr lang="zh-CN" altLang="en-US" sz="1300">
                          <a:solidFill>
                            <a:srgbClr val="000000"/>
                          </a:solidFill>
                          <a:effectLst/>
                        </a:rPr>
                        <a:t>操作数 </a:t>
                      </a:r>
                      <a:r>
                        <a:rPr lang="en-US" altLang="zh-CN" sz="13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zh-CN" altLang="en-US" sz="1300">
                          <a:solidFill>
                            <a:srgbClr val="000000"/>
                          </a:solidFill>
                          <a:effectLst/>
                        </a:rPr>
                        <a:t>，结果 </a:t>
                      </a:r>
                      <a:r>
                        <a:rPr lang="en-US" altLang="zh-CN" sz="1300">
                          <a:solidFill>
                            <a:srgbClr val="000000"/>
                          </a:solidFill>
                          <a:effectLst/>
                        </a:rPr>
                        <a:t>Rd</a:t>
                      </a:r>
                      <a:endParaRPr lang="zh-CN" altLang="en-US" sz="13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RSC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</a:rPr>
                        <a:t>带借位的逆向减法指令，将操作数 </a:t>
                      </a:r>
                      <a:r>
                        <a:rPr lang="en-US" altLang="zh-CN" sz="1300" dirty="0">
                          <a:solidFill>
                            <a:srgbClr val="000000"/>
                          </a:solidFill>
                          <a:effectLst/>
                        </a:rPr>
                        <a:t>2 </a:t>
                      </a:r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</a:rPr>
                        <a:t>减去操作数 </a:t>
                      </a:r>
                      <a:r>
                        <a:rPr lang="en-US" altLang="zh-CN" sz="13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</a:rPr>
                        <a:t>，再减去 标志位</a:t>
                      </a:r>
                      <a:r>
                        <a:rPr lang="en-US" altLang="zh-CN" sz="1300" dirty="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</a:rPr>
                        <a:t>的取反值 ，结果送目标寄存器</a:t>
                      </a:r>
                      <a:r>
                        <a:rPr lang="en-US" altLang="zh-CN" sz="1300" dirty="0" err="1">
                          <a:solidFill>
                            <a:srgbClr val="000000"/>
                          </a:solidFill>
                          <a:effectLst/>
                        </a:rPr>
                        <a:t>Xt</a:t>
                      </a:r>
                      <a:r>
                        <a:rPr lang="en-US" altLang="zh-CN" sz="1300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en-US" altLang="zh-CN" sz="1300" dirty="0" err="1">
                          <a:solidFill>
                            <a:srgbClr val="000000"/>
                          </a:solidFill>
                          <a:effectLst/>
                        </a:rPr>
                        <a:t>Wt</a:t>
                      </a:r>
                      <a:endParaRPr lang="zh-CN" altLang="en-US" sz="13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CMP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solidFill>
                            <a:srgbClr val="000000"/>
                          </a:solidFill>
                          <a:effectLst/>
                        </a:rPr>
                        <a:t>比较相等指令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CMN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</a:rPr>
                        <a:t>比较不等指令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NEG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solidFill>
                            <a:srgbClr val="000000"/>
                          </a:solidFill>
                          <a:effectLst/>
                        </a:rPr>
                        <a:t>取负数运算，</a:t>
                      </a:r>
                      <a:r>
                        <a:rPr lang="en-US" altLang="zh-CN" sz="1300">
                          <a:solidFill>
                            <a:srgbClr val="000000"/>
                          </a:solidFill>
                          <a:effectLst/>
                        </a:rPr>
                        <a:t>NEG X1</a:t>
                      </a:r>
                      <a:r>
                        <a:rPr lang="zh-CN" altLang="en-US" sz="1300">
                          <a:solidFill>
                            <a:srgbClr val="000000"/>
                          </a:solidFill>
                          <a:effectLst/>
                        </a:rPr>
                        <a:t>，</a:t>
                      </a:r>
                      <a:r>
                        <a:rPr lang="en-US" altLang="zh-CN" sz="1300">
                          <a:solidFill>
                            <a:srgbClr val="000000"/>
                          </a:solidFill>
                          <a:effectLst/>
                        </a:rPr>
                        <a:t>X2 // X1 = X2</a:t>
                      </a:r>
                      <a:r>
                        <a:rPr lang="zh-CN" altLang="en-US" sz="1300">
                          <a:solidFill>
                            <a:srgbClr val="000000"/>
                          </a:solidFill>
                          <a:effectLst/>
                        </a:rPr>
                        <a:t>按位取反</a:t>
                      </a:r>
                      <a:r>
                        <a:rPr lang="en-US" altLang="zh-CN" sz="1300">
                          <a:solidFill>
                            <a:srgbClr val="000000"/>
                          </a:solidFill>
                          <a:effectLst/>
                        </a:rPr>
                        <a:t>+1</a:t>
                      </a:r>
                      <a:r>
                        <a:rPr lang="zh-CN" altLang="en-US" sz="1300">
                          <a:solidFill>
                            <a:srgbClr val="000000"/>
                          </a:solidFill>
                          <a:effectLst/>
                        </a:rPr>
                        <a:t>（负数</a:t>
                      </a:r>
                      <a:r>
                        <a:rPr lang="en-US" altLang="zh-CN" sz="1300">
                          <a:solidFill>
                            <a:srgbClr val="000000"/>
                          </a:solidFill>
                          <a:effectLst/>
                        </a:rPr>
                        <a:t>=</a:t>
                      </a:r>
                      <a:r>
                        <a:rPr lang="zh-CN" altLang="en-US" sz="1300">
                          <a:solidFill>
                            <a:srgbClr val="000000"/>
                          </a:solidFill>
                          <a:effectLst/>
                        </a:rPr>
                        <a:t>正数补码</a:t>
                      </a:r>
                      <a:r>
                        <a:rPr lang="en-US" altLang="zh-CN" sz="1300">
                          <a:solidFill>
                            <a:srgbClr val="000000"/>
                          </a:solidFill>
                          <a:effectLst/>
                        </a:rPr>
                        <a:t>+1</a:t>
                      </a:r>
                      <a:r>
                        <a:rPr lang="zh-CN" altLang="en-US" sz="1300">
                          <a:solidFill>
                            <a:srgbClr val="000000"/>
                          </a:solidFill>
                          <a:effectLst/>
                        </a:rPr>
                        <a:t>）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MADD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</a:rPr>
                        <a:t>乘加运算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MSUB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solidFill>
                            <a:srgbClr val="000000"/>
                          </a:solidFill>
                          <a:effectLst/>
                        </a:rPr>
                        <a:t>乘减运算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MUL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</a:rPr>
                        <a:t>乘法运算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SMADDL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solidFill>
                            <a:srgbClr val="000000"/>
                          </a:solidFill>
                          <a:effectLst/>
                        </a:rPr>
                        <a:t>有符号乘加运算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SDIV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</a:rPr>
                        <a:t>有符号除法运算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UDIV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</a:rPr>
                        <a:t>无符号除法运算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0956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ARM</a:t>
            </a:r>
            <a:r>
              <a:rPr lang="zh-CN" altLang="en-US" dirty="0">
                <a:sym typeface="+mn-lt"/>
              </a:rPr>
              <a:t>指令集</a:t>
            </a:r>
            <a:endParaRPr lang="en-US" altLang="zh-CN" dirty="0"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10728326" cy="5153025"/>
          </a:xfrm>
        </p:spPr>
        <p:txBody>
          <a:bodyPr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dirty="0"/>
              <a:t> 算术运算指令：</a:t>
            </a:r>
            <a:endParaRPr lang="en-US" altLang="zh-CN" dirty="0"/>
          </a:p>
          <a:p>
            <a:pPr indent="0">
              <a:spcAft>
                <a:spcPts val="0"/>
              </a:spcAft>
              <a:buNone/>
            </a:pPr>
            <a:r>
              <a:rPr lang="zh-CN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例如：</a:t>
            </a:r>
            <a:endParaRPr lang="en-US" altLang="zh-CN" b="1" i="1" kern="0" dirty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cs typeface="SimSun" panose="02010600030101010101" pitchFamily="2" charset="-122"/>
            </a:endParaRPr>
          </a:p>
          <a:p>
            <a:pPr indent="0">
              <a:spcAft>
                <a:spcPts val="0"/>
              </a:spcAft>
              <a:buNone/>
            </a:pPr>
            <a:r>
              <a:rPr lang="en-US" altLang="zh-CN" dirty="0"/>
              <a:t>ADD </a:t>
            </a:r>
            <a:r>
              <a:rPr lang="zh-CN" altLang="zh-CN" dirty="0"/>
              <a:t>加法指令</a:t>
            </a:r>
            <a:endParaRPr lang="en-US" altLang="zh-CN" dirty="0"/>
          </a:p>
          <a:p>
            <a:pPr indent="0">
              <a:spcAft>
                <a:spcPts val="0"/>
              </a:spcAft>
              <a:buNone/>
            </a:pP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ADD R0,R1,</a:t>
            </a:r>
            <a:r>
              <a:rPr lang="zh-CN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＃</a:t>
            </a: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5</a:t>
            </a:r>
            <a:r>
              <a:rPr lang="en-US" altLang="zh-CN" dirty="0"/>
              <a:t>			@R0=R1+5</a:t>
            </a:r>
          </a:p>
          <a:p>
            <a:pPr indent="0">
              <a:spcAft>
                <a:spcPts val="0"/>
              </a:spcAft>
              <a:buNone/>
            </a:pP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ADD R0,R1,R2	</a:t>
            </a:r>
            <a:r>
              <a:rPr lang="en-US" altLang="zh-CN" dirty="0"/>
              <a:t>		@R0=R1+R2</a:t>
            </a:r>
          </a:p>
          <a:p>
            <a:pPr indent="0">
              <a:spcAft>
                <a:spcPts val="0"/>
              </a:spcAft>
              <a:buNone/>
            </a:pP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ADD R0,R1,R2,LSL</a:t>
            </a:r>
            <a:r>
              <a:rPr lang="zh-CN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＃</a:t>
            </a: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5</a:t>
            </a:r>
            <a:r>
              <a:rPr lang="en-US" altLang="zh-CN" dirty="0"/>
              <a:t>		@R0=R1+R2</a:t>
            </a:r>
            <a:r>
              <a:rPr lang="zh-CN" altLang="zh-CN" dirty="0"/>
              <a:t>左移</a:t>
            </a:r>
            <a:r>
              <a:rPr lang="en-US" altLang="zh-CN" dirty="0"/>
              <a:t>5</a:t>
            </a:r>
            <a:r>
              <a:rPr lang="zh-CN" altLang="zh-CN" dirty="0"/>
              <a:t>位</a:t>
            </a:r>
            <a:endParaRPr lang="en-US" altLang="zh-CN" dirty="0"/>
          </a:p>
          <a:p>
            <a:pPr indent="0">
              <a:spcAft>
                <a:spcPts val="0"/>
              </a:spcAft>
              <a:buNone/>
            </a:pPr>
            <a:r>
              <a:rPr lang="en-US" altLang="zh-CN" dirty="0"/>
              <a:t>SUB </a:t>
            </a:r>
            <a:r>
              <a:rPr lang="zh-CN" altLang="zh-CN" dirty="0"/>
              <a:t>减法指令</a:t>
            </a:r>
            <a:endParaRPr lang="en-US" altLang="zh-CN" dirty="0"/>
          </a:p>
          <a:p>
            <a:pPr indent="0">
              <a:spcAft>
                <a:spcPts val="0"/>
              </a:spcAft>
              <a:buNone/>
            </a:pP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SUB R0,R1,R2</a:t>
            </a:r>
            <a:r>
              <a:rPr lang="en-US" altLang="zh-CN" dirty="0"/>
              <a:t>			@R0=R1-R2 </a:t>
            </a:r>
          </a:p>
          <a:p>
            <a:pPr indent="0">
              <a:spcAft>
                <a:spcPts val="0"/>
              </a:spcAft>
              <a:buNone/>
            </a:pP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SUB R0,R1,R2,LSL</a:t>
            </a:r>
            <a:r>
              <a:rPr lang="zh-CN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＃</a:t>
            </a: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5</a:t>
            </a:r>
            <a:r>
              <a:rPr lang="en-US" altLang="zh-CN" dirty="0"/>
              <a:t>		@R0=R1-R2</a:t>
            </a:r>
            <a:r>
              <a:rPr lang="zh-CN" altLang="zh-CN" dirty="0"/>
              <a:t>左移</a:t>
            </a:r>
            <a:r>
              <a:rPr lang="en-US" altLang="zh-CN" dirty="0"/>
              <a:t>5</a:t>
            </a:r>
            <a:r>
              <a:rPr lang="zh-CN" altLang="zh-CN" dirty="0"/>
              <a:t>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6675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ARM</a:t>
            </a:r>
            <a:r>
              <a:rPr lang="zh-CN" altLang="en-US" dirty="0">
                <a:sym typeface="+mn-lt"/>
              </a:rPr>
              <a:t>指令集</a:t>
            </a:r>
            <a:endParaRPr lang="en-US" altLang="zh-CN" dirty="0"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dirty="0"/>
              <a:t> 逻辑运算指令：</a:t>
            </a:r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933326"/>
              </p:ext>
            </p:extLst>
          </p:nvPr>
        </p:nvGraphicFramePr>
        <p:xfrm>
          <a:off x="731839" y="1618913"/>
          <a:ext cx="10728326" cy="1751965"/>
        </p:xfrm>
        <a:graphic>
          <a:graphicData uri="http://schemas.openxmlformats.org/drawingml/2006/table">
            <a:tbl>
              <a:tblPr/>
              <a:tblGrid>
                <a:gridCol w="18793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490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</a:rPr>
                        <a:t>指令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</a:rPr>
                        <a:t>说明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ANDS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000000"/>
                          </a:solidFill>
                          <a:effectLst/>
                        </a:rPr>
                        <a:t>按位与运算，如果</a:t>
                      </a:r>
                      <a:r>
                        <a:rPr lang="en-US" altLang="zh-CN">
                          <a:solidFill>
                            <a:srgbClr val="000000"/>
                          </a:solidFill>
                          <a:effectLst/>
                        </a:rPr>
                        <a:t>S</a:t>
                      </a:r>
                      <a:r>
                        <a:rPr lang="zh-CN" altLang="en-US">
                          <a:solidFill>
                            <a:srgbClr val="000000"/>
                          </a:solidFill>
                          <a:effectLst/>
                        </a:rPr>
                        <a:t>存在，则更新条件位标记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EOR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按位异或运算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ORR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按位或运算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TST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例如：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TST  W0,  #0X40 //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指令用来</a:t>
                      </a:r>
                      <a:r>
                        <a:rPr lang="zh-CN" altLang="en-US" sz="1799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W0[3]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是否为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1,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相当于：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ANDS WZR,W0，#0X40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8934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ARM</a:t>
            </a:r>
            <a:r>
              <a:rPr lang="zh-CN" altLang="en-US" dirty="0">
                <a:sym typeface="+mn-lt"/>
              </a:rPr>
              <a:t>指令集</a:t>
            </a:r>
            <a:endParaRPr lang="en-US" altLang="zh-CN" dirty="0"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dirty="0"/>
              <a:t> 逻辑运算指令：</a:t>
            </a:r>
            <a:endParaRPr lang="en-US" altLang="zh-CN" dirty="0"/>
          </a:p>
          <a:p>
            <a:pPr indent="0">
              <a:spcAft>
                <a:spcPts val="0"/>
              </a:spcAft>
              <a:buNone/>
            </a:pPr>
            <a:r>
              <a:rPr lang="zh-CN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例如：</a:t>
            </a:r>
            <a:endParaRPr lang="en-US" altLang="zh-CN" b="1" i="1" kern="0" dirty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cs typeface="SimSun" panose="02010600030101010101" pitchFamily="2" charset="-122"/>
            </a:endParaRPr>
          </a:p>
          <a:p>
            <a:pPr indent="0">
              <a:spcAft>
                <a:spcPts val="0"/>
              </a:spcAft>
              <a:buNone/>
            </a:pPr>
            <a:r>
              <a:rPr lang="en-US" altLang="zh-CN" dirty="0"/>
              <a:t>AND</a:t>
            </a:r>
            <a:r>
              <a:rPr lang="zh-CN" altLang="zh-CN" dirty="0"/>
              <a:t>逻辑与指令</a:t>
            </a:r>
            <a:endParaRPr lang="en-US" altLang="zh-CN" dirty="0"/>
          </a:p>
          <a:p>
            <a:pPr indent="0">
              <a:spcAft>
                <a:spcPts val="0"/>
              </a:spcAft>
              <a:buNone/>
            </a:pP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AND R0,R0,</a:t>
            </a:r>
            <a:r>
              <a:rPr lang="zh-CN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＃</a:t>
            </a: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5	</a:t>
            </a:r>
            <a:r>
              <a:rPr lang="en-US" altLang="zh-CN" dirty="0"/>
              <a:t>		@</a:t>
            </a:r>
            <a:r>
              <a:rPr lang="zh-CN" altLang="zh-CN" dirty="0"/>
              <a:t>保持</a:t>
            </a:r>
            <a:r>
              <a:rPr lang="en-US" altLang="zh-CN" dirty="0"/>
              <a:t>R0</a:t>
            </a:r>
            <a:r>
              <a:rPr lang="zh-CN" altLang="zh-CN" dirty="0"/>
              <a:t>的第</a:t>
            </a:r>
            <a:r>
              <a:rPr lang="en-US" altLang="zh-CN" dirty="0"/>
              <a:t>0</a:t>
            </a:r>
            <a:r>
              <a:rPr lang="zh-CN" altLang="zh-CN" dirty="0"/>
              <a:t>位和第</a:t>
            </a:r>
            <a:r>
              <a:rPr lang="en-US" altLang="zh-CN" dirty="0"/>
              <a:t>2</a:t>
            </a:r>
            <a:r>
              <a:rPr lang="zh-CN" altLang="zh-CN" dirty="0"/>
              <a:t>位，其余位清</a:t>
            </a:r>
            <a:r>
              <a:rPr lang="en-US" altLang="zh-CN" dirty="0"/>
              <a:t>0</a:t>
            </a:r>
          </a:p>
          <a:p>
            <a:pPr indent="0">
              <a:spcAft>
                <a:spcPts val="0"/>
              </a:spcAft>
              <a:buNone/>
            </a:pPr>
            <a:r>
              <a:rPr lang="en-US" altLang="zh-CN" dirty="0"/>
              <a:t>ORR</a:t>
            </a:r>
            <a:r>
              <a:rPr lang="zh-CN" altLang="zh-CN" dirty="0"/>
              <a:t>逻辑或指令</a:t>
            </a:r>
            <a:endParaRPr lang="en-US" altLang="zh-CN" dirty="0"/>
          </a:p>
          <a:p>
            <a:pPr indent="0">
              <a:spcAft>
                <a:spcPts val="0"/>
              </a:spcAft>
              <a:buNone/>
            </a:pP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ORR R0,R0,</a:t>
            </a:r>
            <a:r>
              <a:rPr lang="zh-CN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＃</a:t>
            </a: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5</a:t>
            </a:r>
            <a:r>
              <a:rPr lang="en-US" altLang="zh-CN" dirty="0"/>
              <a:t>			@R0</a:t>
            </a:r>
            <a:r>
              <a:rPr lang="zh-CN" altLang="zh-CN" dirty="0"/>
              <a:t>的第</a:t>
            </a:r>
            <a:r>
              <a:rPr lang="en-US" altLang="zh-CN" dirty="0"/>
              <a:t>0</a:t>
            </a:r>
            <a:r>
              <a:rPr lang="zh-CN" altLang="zh-CN" dirty="0"/>
              <a:t>位和第</a:t>
            </a:r>
            <a:r>
              <a:rPr lang="en-US" altLang="zh-CN" dirty="0"/>
              <a:t>2</a:t>
            </a:r>
            <a:r>
              <a:rPr lang="zh-CN" altLang="zh-CN" dirty="0"/>
              <a:t>位设置为</a:t>
            </a:r>
            <a:r>
              <a:rPr lang="en-US" altLang="zh-CN" dirty="0"/>
              <a:t>1</a:t>
            </a:r>
            <a:r>
              <a:rPr lang="zh-CN" altLang="zh-CN" dirty="0"/>
              <a:t>，其余位不变</a:t>
            </a:r>
            <a:endParaRPr lang="en-US" altLang="zh-CN" dirty="0"/>
          </a:p>
          <a:p>
            <a:pPr indent="0">
              <a:spcAft>
                <a:spcPts val="0"/>
              </a:spcAft>
              <a:buNone/>
            </a:pPr>
            <a:r>
              <a:rPr lang="en-US" altLang="zh-CN" dirty="0"/>
              <a:t>EOR</a:t>
            </a:r>
            <a:r>
              <a:rPr lang="zh-CN" altLang="zh-CN" dirty="0"/>
              <a:t>逻辑异或指令</a:t>
            </a:r>
            <a:endParaRPr lang="en-US" altLang="zh-CN" dirty="0"/>
          </a:p>
          <a:p>
            <a:pPr indent="0">
              <a:spcAft>
                <a:spcPts val="0"/>
              </a:spcAft>
              <a:buNone/>
            </a:pP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EOR R0,R0,</a:t>
            </a:r>
            <a:r>
              <a:rPr lang="zh-CN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＃</a:t>
            </a: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5</a:t>
            </a:r>
            <a:r>
              <a:rPr lang="en-US" altLang="zh-CN" dirty="0"/>
              <a:t>			@R0</a:t>
            </a:r>
            <a:r>
              <a:rPr lang="zh-CN" altLang="zh-CN" dirty="0"/>
              <a:t>的第</a:t>
            </a:r>
            <a:r>
              <a:rPr lang="en-US" altLang="zh-CN" dirty="0"/>
              <a:t>0</a:t>
            </a:r>
            <a:r>
              <a:rPr lang="zh-CN" altLang="zh-CN" dirty="0"/>
              <a:t>位和第</a:t>
            </a:r>
            <a:r>
              <a:rPr lang="en-US" altLang="zh-CN" dirty="0"/>
              <a:t>2</a:t>
            </a:r>
            <a:r>
              <a:rPr lang="zh-CN" altLang="zh-CN" dirty="0"/>
              <a:t>位取反，其余位不变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9637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ARM</a:t>
            </a:r>
            <a:r>
              <a:rPr lang="zh-CN" altLang="en-US" dirty="0">
                <a:sym typeface="+mn-lt"/>
              </a:rPr>
              <a:t>指令集</a:t>
            </a:r>
            <a:endParaRPr lang="en-US" altLang="zh-CN" dirty="0"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dirty="0"/>
              <a:t> 数据传输指令：</a:t>
            </a:r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008073"/>
              </p:ext>
            </p:extLst>
          </p:nvPr>
        </p:nvGraphicFramePr>
        <p:xfrm>
          <a:off x="731837" y="1602777"/>
          <a:ext cx="10728325" cy="1751965"/>
        </p:xfrm>
        <a:graphic>
          <a:graphicData uri="http://schemas.openxmlformats.org/drawingml/2006/table">
            <a:tbl>
              <a:tblPr/>
              <a:tblGrid>
                <a:gridCol w="18793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490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</a:rPr>
                        <a:t>指令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</a:rPr>
                        <a:t>说明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MOV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000000"/>
                          </a:solidFill>
                          <a:effectLst/>
                        </a:rPr>
                        <a:t>赋值运算指令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MOVZ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000000"/>
                          </a:solidFill>
                          <a:effectLst/>
                        </a:rPr>
                        <a:t>赋值</a:t>
                      </a:r>
                      <a:r>
                        <a:rPr lang="en-US" altLang="zh-CN">
                          <a:solidFill>
                            <a:srgbClr val="000000"/>
                          </a:solidFill>
                          <a:effectLst/>
                        </a:rPr>
                        <a:t>#uimm16</a:t>
                      </a:r>
                      <a:r>
                        <a:rPr lang="zh-CN" altLang="en-US">
                          <a:solidFill>
                            <a:srgbClr val="000000"/>
                          </a:solidFill>
                          <a:effectLst/>
                        </a:rPr>
                        <a:t>到目标寄存器</a:t>
                      </a:r>
                      <a:r>
                        <a:rPr lang="en-US" altLang="zh-CN">
                          <a:solidFill>
                            <a:srgbClr val="000000"/>
                          </a:solidFill>
                          <a:effectLst/>
                        </a:rPr>
                        <a:t>Xd</a:t>
                      </a:r>
                      <a:endParaRPr lang="zh-CN" altLang="en-US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MOVN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000000"/>
                          </a:solidFill>
                          <a:effectLst/>
                        </a:rPr>
                        <a:t>赋值</a:t>
                      </a:r>
                      <a:r>
                        <a:rPr lang="en-US" altLang="zh-CN">
                          <a:solidFill>
                            <a:srgbClr val="000000"/>
                          </a:solidFill>
                          <a:effectLst/>
                        </a:rPr>
                        <a:t>#uimm16</a:t>
                      </a:r>
                      <a:r>
                        <a:rPr lang="zh-CN" altLang="en-US">
                          <a:solidFill>
                            <a:srgbClr val="000000"/>
                          </a:solidFill>
                          <a:effectLst/>
                        </a:rPr>
                        <a:t>到目标寄存器</a:t>
                      </a:r>
                      <a:r>
                        <a:rPr lang="en-US" altLang="zh-CN">
                          <a:solidFill>
                            <a:srgbClr val="000000"/>
                          </a:solidFill>
                          <a:effectLst/>
                        </a:rPr>
                        <a:t>Xd</a:t>
                      </a:r>
                      <a:r>
                        <a:rPr lang="zh-CN" altLang="en-US">
                          <a:solidFill>
                            <a:srgbClr val="000000"/>
                          </a:solidFill>
                          <a:effectLst/>
                        </a:rPr>
                        <a:t>，再取反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MOVK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赋值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#uimm16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到目标寄存器</a:t>
                      </a:r>
                      <a:r>
                        <a:rPr lang="en-US" altLang="zh-CN" dirty="0" err="1">
                          <a:solidFill>
                            <a:srgbClr val="000000"/>
                          </a:solidFill>
                          <a:effectLst/>
                        </a:rPr>
                        <a:t>Xd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，保存其它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bit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不变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053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ARM</a:t>
            </a:r>
            <a:r>
              <a:rPr lang="zh-CN" altLang="en-US" dirty="0">
                <a:sym typeface="+mn-lt"/>
              </a:rPr>
              <a:t>指令集</a:t>
            </a:r>
            <a:endParaRPr lang="en-US" altLang="zh-CN" dirty="0"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7" y="1052513"/>
            <a:ext cx="10977862" cy="4879805"/>
          </a:xfrm>
        </p:spPr>
        <p:txBody>
          <a:bodyPr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dirty="0"/>
              <a:t> 数据传输指令：</a:t>
            </a:r>
            <a:endParaRPr lang="en-US" altLang="zh-CN" dirty="0"/>
          </a:p>
          <a:p>
            <a:pPr indent="0">
              <a:spcAft>
                <a:spcPts val="0"/>
              </a:spcAft>
              <a:buNone/>
            </a:pPr>
            <a:r>
              <a:rPr lang="zh-CN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例如：</a:t>
            </a:r>
            <a:endParaRPr lang="en-US" altLang="zh-CN" b="1" i="1" kern="0" dirty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cs typeface="SimSun" panose="02010600030101010101" pitchFamily="2" charset="-122"/>
            </a:endParaRPr>
          </a:p>
          <a:p>
            <a:pPr indent="0">
              <a:spcAft>
                <a:spcPts val="0"/>
              </a:spcAft>
              <a:buNone/>
            </a:pPr>
            <a:r>
              <a:rPr lang="en-US" altLang="zh-CN" dirty="0"/>
              <a:t>MOV </a:t>
            </a:r>
            <a:r>
              <a:rPr lang="zh-CN" altLang="zh-CN" dirty="0"/>
              <a:t>数据传送指令</a:t>
            </a:r>
            <a:endParaRPr lang="en-US" altLang="zh-CN" b="1" i="1" kern="0" dirty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</a:endParaRPr>
          </a:p>
          <a:p>
            <a:pPr indent="0">
              <a:spcAft>
                <a:spcPts val="0"/>
              </a:spcAft>
              <a:buNone/>
            </a:pP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MOV  R0,#0xFF000</a:t>
            </a:r>
            <a:r>
              <a:rPr lang="en-US" altLang="zh-CN" kern="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imSun" panose="02010600030101010101" pitchFamily="2" charset="-122"/>
              </a:rPr>
              <a:t>	@</a:t>
            </a:r>
            <a:r>
              <a:rPr lang="zh-CN" altLang="zh-CN" kern="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imSun" panose="02010600030101010101" pitchFamily="2" charset="-122"/>
              </a:rPr>
              <a:t>立即寻址，将立即数</a:t>
            </a:r>
            <a:r>
              <a:rPr lang="en-US" altLang="zh-CN" kern="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0xFF000(</a:t>
            </a:r>
            <a:r>
              <a:rPr lang="zh-CN" altLang="zh-CN" kern="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imSun" panose="02010600030101010101" pitchFamily="2" charset="-122"/>
              </a:rPr>
              <a:t>第</a:t>
            </a:r>
            <a:r>
              <a:rPr lang="en-US" altLang="zh-CN" kern="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kern="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imSun" panose="02010600030101010101" pitchFamily="2" charset="-122"/>
              </a:rPr>
              <a:t>操作数</a:t>
            </a:r>
            <a:r>
              <a:rPr lang="en-US" altLang="zh-CN" kern="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kern="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imSun" panose="02010600030101010101" pitchFamily="2" charset="-122"/>
              </a:rPr>
              <a:t>装入</a:t>
            </a:r>
            <a:r>
              <a:rPr lang="en-US" altLang="zh-CN" kern="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R0</a:t>
            </a:r>
            <a:r>
              <a:rPr lang="zh-CN" altLang="zh-CN" kern="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imSun" panose="02010600030101010101" pitchFamily="2" charset="-122"/>
              </a:rPr>
              <a:t>寄存器</a:t>
            </a:r>
            <a:endParaRPr lang="en-US" altLang="zh-CN" sz="3200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indent="0">
              <a:spcAft>
                <a:spcPts val="0"/>
              </a:spcAft>
              <a:buNone/>
            </a:pP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MOV R1,R2 	</a:t>
            </a:r>
            <a:r>
              <a:rPr lang="en-US" altLang="zh-CN" kern="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imSun" panose="02010600030101010101" pitchFamily="2" charset="-122"/>
              </a:rPr>
              <a:t>	@</a:t>
            </a:r>
            <a:r>
              <a:rPr lang="zh-CN" altLang="zh-CN" kern="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imSun" panose="02010600030101010101" pitchFamily="2" charset="-122"/>
              </a:rPr>
              <a:t>寄存器寻址，将</a:t>
            </a:r>
            <a:r>
              <a:rPr lang="en-US" altLang="zh-CN" kern="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R2</a:t>
            </a:r>
            <a:r>
              <a:rPr lang="zh-CN" altLang="zh-CN" kern="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imSun" panose="02010600030101010101" pitchFamily="2" charset="-122"/>
              </a:rPr>
              <a:t>的值存入</a:t>
            </a:r>
            <a:r>
              <a:rPr lang="en-US" altLang="zh-CN" kern="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R1</a:t>
            </a:r>
            <a:endParaRPr lang="en-US" altLang="zh-CN" sz="3200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indent="0">
              <a:spcAft>
                <a:spcPts val="0"/>
              </a:spcAft>
              <a:buNone/>
            </a:pP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MOV R0,R2,LSL #3</a:t>
            </a:r>
            <a:r>
              <a:rPr lang="en-US" altLang="zh-CN" kern="0" dirty="0">
                <a:solidFill>
                  <a:srgbClr val="4D4D4D"/>
                </a:solidFill>
                <a:latin typeface="Microsoft YaHei" panose="020B0503020204020204" pitchFamily="34" charset="-122"/>
                <a:cs typeface="SimSun" panose="02010600030101010101" pitchFamily="2" charset="-122"/>
              </a:rPr>
              <a:t>	@</a:t>
            </a:r>
            <a:r>
              <a:rPr lang="zh-CN" altLang="zh-CN" kern="0" dirty="0">
                <a:solidFill>
                  <a:srgbClr val="4D4D4D"/>
                </a:solidFill>
                <a:ea typeface="Microsoft YaHei" panose="020B0503020204020204" pitchFamily="34" charset="-122"/>
                <a:cs typeface="SimSun" panose="02010600030101010101" pitchFamily="2" charset="-122"/>
              </a:rPr>
              <a:t>移位寻址，</a:t>
            </a:r>
            <a:r>
              <a:rPr lang="en-US" altLang="zh-CN" kern="0" dirty="0">
                <a:solidFill>
                  <a:srgbClr val="4D4D4D"/>
                </a:solidFill>
                <a:latin typeface="Microsoft YaHei" panose="020B0503020204020204" pitchFamily="34" charset="-122"/>
                <a:cs typeface="Times New Roman" panose="02020603050405020304" pitchFamily="18" charset="0"/>
              </a:rPr>
              <a:t>R2</a:t>
            </a:r>
            <a:r>
              <a:rPr lang="zh-CN" altLang="zh-CN" kern="0" dirty="0">
                <a:solidFill>
                  <a:srgbClr val="4D4D4D"/>
                </a:solidFill>
                <a:ea typeface="Microsoft YaHei" panose="020B0503020204020204" pitchFamily="34" charset="-122"/>
                <a:cs typeface="SimSun" panose="02010600030101010101" pitchFamily="2" charset="-122"/>
              </a:rPr>
              <a:t>的值左移</a:t>
            </a:r>
            <a:r>
              <a:rPr lang="en-US" altLang="zh-CN" kern="0" dirty="0">
                <a:solidFill>
                  <a:srgbClr val="4D4D4D"/>
                </a:solidFill>
                <a:latin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kern="0" dirty="0">
                <a:solidFill>
                  <a:srgbClr val="4D4D4D"/>
                </a:solidFill>
                <a:ea typeface="Microsoft YaHei" panose="020B0503020204020204" pitchFamily="34" charset="-122"/>
                <a:cs typeface="SimSun" panose="02010600030101010101" pitchFamily="2" charset="-122"/>
              </a:rPr>
              <a:t>位，结果放入</a:t>
            </a:r>
            <a:r>
              <a:rPr lang="en-US" altLang="zh-CN" kern="0" dirty="0">
                <a:solidFill>
                  <a:srgbClr val="4D4D4D"/>
                </a:solidFill>
                <a:latin typeface="Microsoft YaHei" panose="020B0503020204020204" pitchFamily="34" charset="-122"/>
                <a:cs typeface="Times New Roman" panose="02020603050405020304" pitchFamily="18" charset="0"/>
              </a:rPr>
              <a:t>R0</a:t>
            </a:r>
          </a:p>
          <a:p>
            <a:pPr indent="0">
              <a:spcAft>
                <a:spcPts val="0"/>
              </a:spcAft>
              <a:buNone/>
            </a:pPr>
            <a:r>
              <a:rPr lang="en-US" altLang="zh-CN" dirty="0"/>
              <a:t>MVN </a:t>
            </a:r>
            <a:r>
              <a:rPr lang="zh-CN" altLang="zh-CN" dirty="0"/>
              <a:t>数据取反传送指令</a:t>
            </a:r>
            <a:endParaRPr lang="en-US" altLang="zh-CN" dirty="0"/>
          </a:p>
          <a:p>
            <a:pPr indent="0">
              <a:spcAft>
                <a:spcPts val="0"/>
              </a:spcAft>
              <a:buNone/>
            </a:pP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MVN R0,</a:t>
            </a:r>
            <a:r>
              <a:rPr lang="zh-CN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＃</a:t>
            </a: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0 ;R0=-1</a:t>
            </a:r>
            <a:endParaRPr lang="zh-CN" altLang="en-US" b="1" i="1" kern="0" dirty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cs typeface="SimSun" panose="02010600030101010101" pitchFamily="2" charset="-122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83679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ARM</a:t>
            </a:r>
            <a:r>
              <a:rPr lang="zh-CN" altLang="en-US" dirty="0">
                <a:sym typeface="+mn-lt"/>
              </a:rPr>
              <a:t>指令集</a:t>
            </a:r>
            <a:endParaRPr lang="en-US" altLang="zh-CN" dirty="0"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dirty="0"/>
              <a:t> 地址生成指令：</a:t>
            </a:r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853935"/>
              </p:ext>
            </p:extLst>
          </p:nvPr>
        </p:nvGraphicFramePr>
        <p:xfrm>
          <a:off x="731839" y="1635050"/>
          <a:ext cx="10728325" cy="1051179"/>
        </p:xfrm>
        <a:graphic>
          <a:graphicData uri="http://schemas.openxmlformats.org/drawingml/2006/table">
            <a:tbl>
              <a:tblPr/>
              <a:tblGrid>
                <a:gridCol w="18793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490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</a:rPr>
                        <a:t>指令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</a:rPr>
                        <a:t>说明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ADRP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base = PC[11:0]=ZERO(12); Xd = base + label;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ADR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Xd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= PC + label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98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19176" y="1376363"/>
            <a:ext cx="10153650" cy="4824412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zh-CN" altLang="en-US" dirty="0"/>
              <a:t>学完本课程后，您将能够：</a:t>
            </a:r>
            <a:endParaRPr lang="en-US" altLang="zh-CN" dirty="0"/>
          </a:p>
          <a:p>
            <a:pPr lvl="1">
              <a:lnSpc>
                <a:spcPts val="3000"/>
              </a:lnSpc>
            </a:pPr>
            <a:r>
              <a:rPr lang="zh-CN" altLang="en-US" dirty="0"/>
              <a:t>了解基于</a:t>
            </a:r>
            <a:r>
              <a:rPr lang="en-US" altLang="zh-CN" dirty="0"/>
              <a:t>ARMv8</a:t>
            </a:r>
            <a:r>
              <a:rPr lang="zh-CN" altLang="en-US" dirty="0"/>
              <a:t>架构的处理器</a:t>
            </a:r>
            <a:r>
              <a:rPr lang="en-US" altLang="zh-CN" dirty="0"/>
              <a:t>/</a:t>
            </a:r>
            <a:r>
              <a:rPr lang="zh-CN" altLang="en-US" dirty="0"/>
              <a:t>鲲鹏</a:t>
            </a:r>
            <a:r>
              <a:rPr lang="en-US" altLang="zh-CN" dirty="0"/>
              <a:t>920</a:t>
            </a:r>
            <a:r>
              <a:rPr lang="zh-CN" altLang="en-US" dirty="0"/>
              <a:t>的体系结构；</a:t>
            </a:r>
            <a:endParaRPr lang="en-US" altLang="zh-CN" dirty="0"/>
          </a:p>
          <a:p>
            <a:pPr lvl="2">
              <a:lnSpc>
                <a:spcPts val="3000"/>
              </a:lnSpc>
            </a:pPr>
            <a:r>
              <a:rPr lang="zh-CN" altLang="en-US" dirty="0"/>
              <a:t>了解</a:t>
            </a:r>
            <a:r>
              <a:rPr lang="en-US" altLang="zh-CN" dirty="0"/>
              <a:t>ARM</a:t>
            </a:r>
            <a:r>
              <a:rPr lang="zh-CN" altLang="en-US" dirty="0"/>
              <a:t>寄存器</a:t>
            </a:r>
            <a:endParaRPr lang="en-US" altLang="zh-CN" dirty="0"/>
          </a:p>
          <a:p>
            <a:pPr lvl="2">
              <a:lnSpc>
                <a:spcPts val="3000"/>
              </a:lnSpc>
            </a:pPr>
            <a:r>
              <a:rPr lang="en-US" altLang="zh-CN" dirty="0"/>
              <a:t>ARM</a:t>
            </a:r>
            <a:r>
              <a:rPr lang="zh-CN" altLang="en-US" dirty="0"/>
              <a:t>汇编寻址方式</a:t>
            </a:r>
            <a:endParaRPr lang="en-US" altLang="zh-CN" dirty="0"/>
          </a:p>
          <a:p>
            <a:pPr lvl="2">
              <a:lnSpc>
                <a:spcPts val="3000"/>
              </a:lnSpc>
            </a:pPr>
            <a:r>
              <a:rPr lang="en-US" altLang="zh-CN" dirty="0"/>
              <a:t>ARM</a:t>
            </a:r>
            <a:r>
              <a:rPr lang="zh-CN" altLang="en-US" dirty="0"/>
              <a:t>汇编指令集特色</a:t>
            </a:r>
            <a:endParaRPr lang="en-US" altLang="zh-CN" dirty="0"/>
          </a:p>
          <a:p>
            <a:pPr lvl="2">
              <a:lnSpc>
                <a:spcPts val="3000"/>
              </a:lnSpc>
            </a:pPr>
            <a:r>
              <a:rPr lang="zh-CN" altLang="en-US" dirty="0"/>
              <a:t>鲲鹏流水线技术</a:t>
            </a:r>
            <a:endParaRPr lang="en-US" altLang="zh-CN" dirty="0"/>
          </a:p>
          <a:p>
            <a:pPr lvl="1">
              <a:lnSpc>
                <a:spcPts val="3000"/>
              </a:lnSpc>
            </a:pPr>
            <a:r>
              <a:rPr lang="zh-CN" altLang="en-US" dirty="0"/>
              <a:t>掌握</a:t>
            </a:r>
            <a:r>
              <a:rPr lang="en-US" altLang="zh-CN" dirty="0"/>
              <a:t>GNU ARM</a:t>
            </a:r>
            <a:r>
              <a:rPr lang="zh-CN" altLang="en-US" dirty="0"/>
              <a:t>汇编语法；</a:t>
            </a:r>
          </a:p>
          <a:p>
            <a:pPr lvl="1">
              <a:lnSpc>
                <a:spcPts val="3000"/>
              </a:lnSpc>
            </a:pPr>
            <a:r>
              <a:rPr lang="zh-CN" altLang="en-US" dirty="0"/>
              <a:t>编写基本的</a:t>
            </a:r>
            <a:r>
              <a:rPr lang="en-US" altLang="zh-CN" dirty="0"/>
              <a:t>ARMv8</a:t>
            </a:r>
            <a:r>
              <a:rPr lang="zh-CN" altLang="en-US" dirty="0"/>
              <a:t>汇编代码并加以调试；</a:t>
            </a:r>
          </a:p>
          <a:p>
            <a:pPr lvl="1">
              <a:lnSpc>
                <a:spcPts val="3000"/>
              </a:lnSpc>
            </a:pPr>
            <a:r>
              <a:rPr lang="zh-CN" altLang="en-US" dirty="0"/>
              <a:t>了解</a:t>
            </a:r>
            <a:r>
              <a:rPr lang="en-US" altLang="zh-CN" dirty="0"/>
              <a:t>ARM</a:t>
            </a:r>
            <a:r>
              <a:rPr lang="zh-CN" altLang="en-US" dirty="0"/>
              <a:t>的伪指令；</a:t>
            </a:r>
            <a:endParaRPr lang="en-US" altLang="zh-CN" dirty="0"/>
          </a:p>
          <a:p>
            <a:pPr lvl="1">
              <a:lnSpc>
                <a:spcPts val="3000"/>
              </a:lnSpc>
            </a:pPr>
            <a:r>
              <a:rPr lang="zh-CN" altLang="en-US" dirty="0"/>
              <a:t>了解</a:t>
            </a:r>
            <a:r>
              <a:rPr lang="en-US" altLang="zh-CN" dirty="0"/>
              <a:t>ARM</a:t>
            </a:r>
            <a:r>
              <a:rPr lang="zh-CN" altLang="en-US" dirty="0"/>
              <a:t>汇编语言的程序结构；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52970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ARM</a:t>
            </a:r>
            <a:r>
              <a:rPr lang="zh-CN" altLang="en-US" dirty="0">
                <a:sym typeface="+mn-lt"/>
              </a:rPr>
              <a:t>指令集</a:t>
            </a:r>
            <a:endParaRPr lang="en-US" altLang="zh-CN" dirty="0"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dirty="0"/>
              <a:t> 位段移动指令：</a:t>
            </a:r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020224"/>
              </p:ext>
            </p:extLst>
          </p:nvPr>
        </p:nvGraphicFramePr>
        <p:xfrm>
          <a:off x="731839" y="1592019"/>
          <a:ext cx="10728325" cy="3503930"/>
        </p:xfrm>
        <a:graphic>
          <a:graphicData uri="http://schemas.openxmlformats.org/drawingml/2006/table">
            <a:tbl>
              <a:tblPr/>
              <a:tblGrid>
                <a:gridCol w="18793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490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</a:rPr>
                        <a:t>指令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</a:rPr>
                        <a:t>说明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BFM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BFM Wd, Wn, #r, #s</a:t>
                      </a:r>
                    </a:p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if s&gt;=r then Wd&lt;s-r:0&gt; = Wn&lt;s:r&gt;, else  Wd&lt;32+s-r,32-r&gt; = Wn&lt;s:0&gt;.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SBFM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UBFM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BFI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BFXIL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SBFIZ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SBFX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UBFX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UBFZ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6539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ARM</a:t>
            </a:r>
            <a:r>
              <a:rPr lang="zh-CN" altLang="en-US" dirty="0">
                <a:sym typeface="+mn-lt"/>
              </a:rPr>
              <a:t>指令集</a:t>
            </a:r>
            <a:endParaRPr lang="en-US" altLang="zh-CN" dirty="0"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dirty="0"/>
              <a:t> 移位运算指令：</a:t>
            </a:r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895850"/>
              </p:ext>
            </p:extLst>
          </p:nvPr>
        </p:nvGraphicFramePr>
        <p:xfrm>
          <a:off x="731838" y="1592020"/>
          <a:ext cx="10728325" cy="3503930"/>
        </p:xfrm>
        <a:graphic>
          <a:graphicData uri="http://schemas.openxmlformats.org/drawingml/2006/table">
            <a:tbl>
              <a:tblPr/>
              <a:tblGrid>
                <a:gridCol w="18793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490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</a:rPr>
                        <a:t>指令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</a:rPr>
                        <a:t>说明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ASR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算术右移 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&gt;&gt; 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（结果带符号）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LSL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逻辑左移 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&lt;&lt;</a:t>
                      </a:r>
                      <a:endParaRPr lang="zh-CN" alt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LSR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000000"/>
                          </a:solidFill>
                          <a:effectLst/>
                        </a:rPr>
                        <a:t>逻辑右移 </a:t>
                      </a:r>
                      <a:r>
                        <a:rPr lang="en-US" altLang="zh-CN">
                          <a:solidFill>
                            <a:srgbClr val="000000"/>
                          </a:solidFill>
                          <a:effectLst/>
                        </a:rPr>
                        <a:t>&gt;&gt;</a:t>
                      </a:r>
                      <a:endParaRPr lang="zh-CN" altLang="en-US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ROR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循环右移：头尾相连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SXTB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字节、半字、字符号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/0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扩展移位运算</a:t>
                      </a:r>
                    </a:p>
                    <a:p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关于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SXTB #imm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和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</a:rPr>
                        <a:t>UXTB #imm 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  <a:effectLst/>
                        </a:rPr>
                        <a:t>的用法可以使用以下图解描述：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SXTH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SXTW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UXTB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UXTH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5062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ARM</a:t>
            </a:r>
            <a:r>
              <a:rPr lang="zh-CN" altLang="en-US" dirty="0">
                <a:sym typeface="+mn-lt"/>
              </a:rPr>
              <a:t>指令集</a:t>
            </a:r>
            <a:endParaRPr lang="en-US" altLang="zh-CN" dirty="0"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944563"/>
            <a:ext cx="10728326" cy="4879805"/>
          </a:xfrm>
        </p:spPr>
        <p:txBody>
          <a:bodyPr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dirty="0"/>
              <a:t> </a:t>
            </a:r>
            <a:r>
              <a:rPr lang="en-US" altLang="zh-CN" dirty="0"/>
              <a:t>Load/Store</a:t>
            </a:r>
            <a:r>
              <a:rPr lang="zh-CN" altLang="en-US" dirty="0"/>
              <a:t>指令：</a:t>
            </a:r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457444"/>
              </p:ext>
            </p:extLst>
          </p:nvPr>
        </p:nvGraphicFramePr>
        <p:xfrm>
          <a:off x="731838" y="1516298"/>
          <a:ext cx="9757084" cy="4694686"/>
        </p:xfrm>
        <a:graphic>
          <a:graphicData uri="http://schemas.openxmlformats.org/drawingml/2006/table">
            <a:tbl>
              <a:tblPr/>
              <a:tblGrid>
                <a:gridCol w="11026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26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26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026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026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026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026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0387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14389"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effectLst/>
                        </a:rPr>
                        <a:t>Load/Store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</a:rPr>
                        <a:t>指令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2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</a:rPr>
                        <a:t>对齐偏移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</a:rPr>
                        <a:t>非对齐偏移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PC-</a:t>
                      </a:r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</a:rPr>
                        <a:t>相对寻址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</a:rPr>
                        <a:t>访问一对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</a:rPr>
                        <a:t>非暂存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</a:rPr>
                        <a:t>非特权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solidFill>
                            <a:srgbClr val="000000"/>
                          </a:solidFill>
                          <a:effectLst/>
                        </a:rPr>
                        <a:t>独占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Acquire Release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LDR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LDUR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LDR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LDP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LDNP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LDTR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LDXR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LDAR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LDRB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LDURB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LDRSW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LDRSW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STNP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LDTRB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LDXRB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LDARB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LDRSB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LDURSB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STP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LDTRSB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LDXRH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LDARH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LDRH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LDURH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LDTRH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LDXP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STLR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LDRSH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LDURSH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LDTRSH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STXR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STLRB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LDRSW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LDURSW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LDTRSW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STXRB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STLRH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STR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STUR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STTR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STXRH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LDAXR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STRB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STURB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STTRB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STXP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LDAXRB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STRH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STURH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000000"/>
                          </a:solidFill>
                          <a:effectLst/>
                        </a:rPr>
                        <a:t>STTRH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LDAXRH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LDAXP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STLXR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STLXRB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STLXRH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 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0000"/>
                          </a:solidFill>
                          <a:effectLst/>
                        </a:rPr>
                        <a:t>STLXP</a:t>
                      </a:r>
                    </a:p>
                  </a:txBody>
                  <a:tcPr marL="66675" marR="66675" marT="38100" marB="38100" anchor="ctr">
                    <a:lnL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0350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指令集</a:t>
            </a:r>
            <a:r>
              <a:rPr lang="en-US" altLang="zh-CN" dirty="0"/>
              <a:t> – SIMD</a:t>
            </a:r>
            <a:r>
              <a:rPr lang="zh-CN" altLang="en-US" dirty="0"/>
              <a:t>指令简介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SIMD</a:t>
            </a:r>
            <a:r>
              <a:rPr lang="zh-CN" altLang="en-US" dirty="0"/>
              <a:t> </a:t>
            </a:r>
            <a:r>
              <a:rPr lang="en-US" altLang="zh-CN" dirty="0"/>
              <a:t>(Single Instruction Multiple Data)</a:t>
            </a:r>
            <a:r>
              <a:rPr lang="zh-CN" altLang="en-US" dirty="0"/>
              <a:t>，单指令多数据流，能够复制多个操作数，并把它们打包在大型寄存器的一组指令集</a:t>
            </a:r>
            <a:endParaRPr lang="en-US" altLang="zh-CN" dirty="0"/>
          </a:p>
          <a:p>
            <a:r>
              <a:rPr lang="en-US" altLang="zh-CN" dirty="0"/>
              <a:t>SIMD</a:t>
            </a:r>
            <a:r>
              <a:rPr lang="zh-CN" altLang="en-US" dirty="0"/>
              <a:t>可以以同步的方式，在同一时间内执行同一条指令</a:t>
            </a:r>
            <a:endParaRPr lang="en-US" altLang="zh-CN" dirty="0"/>
          </a:p>
          <a:p>
            <a:r>
              <a:rPr lang="zh-CN" altLang="en-US" dirty="0"/>
              <a:t>以加法指令为例：</a:t>
            </a:r>
            <a:r>
              <a:rPr lang="en-US" altLang="zh-CN" dirty="0"/>
              <a:t>SIMD</a:t>
            </a:r>
            <a:r>
              <a:rPr lang="zh-CN" altLang="en-US" dirty="0"/>
              <a:t>型的</a:t>
            </a:r>
            <a:r>
              <a:rPr lang="en-US" altLang="zh-CN" dirty="0"/>
              <a:t>CPU</a:t>
            </a:r>
            <a:r>
              <a:rPr lang="zh-CN" altLang="en-US" dirty="0"/>
              <a:t>中，指令译码后几个执行部件同时访问内存，一次性获得所有操作数进行运算</a:t>
            </a:r>
            <a:endParaRPr lang="en-US" altLang="zh-CN" dirty="0"/>
          </a:p>
          <a:p>
            <a:r>
              <a:rPr lang="zh-CN" altLang="en-US" dirty="0"/>
              <a:t>这个特点使</a:t>
            </a:r>
            <a:r>
              <a:rPr lang="en-US" altLang="zh-CN" dirty="0"/>
              <a:t>SIMD</a:t>
            </a:r>
            <a:r>
              <a:rPr lang="zh-CN" altLang="en-US" dirty="0"/>
              <a:t>非常适合于多媒体应用等数据密集型运算</a:t>
            </a:r>
          </a:p>
        </p:txBody>
      </p:sp>
    </p:spTree>
    <p:extLst>
      <p:ext uri="{BB962C8B-B14F-4D97-AF65-F5344CB8AC3E}">
        <p14:creationId xmlns:p14="http://schemas.microsoft.com/office/powerpoint/2010/main" val="649251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019175" y="1570355"/>
            <a:ext cx="10153650" cy="4068811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基于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ARMv8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架构的处理器体系结构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sym typeface="+mn-lt"/>
              </a:rPr>
              <a:t>基于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sym typeface="+mn-lt"/>
              </a:rPr>
              <a:t>ARMv8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sym typeface="+mn-lt"/>
              </a:rPr>
              <a:t>架构的鲲鹏处理器</a:t>
            </a:r>
            <a:endParaRPr lang="en-US" altLang="zh-CN" dirty="0">
              <a:solidFill>
                <a:schemeClr val="bg1">
                  <a:lumMod val="65000"/>
                </a:schemeClr>
              </a:solidFill>
              <a:sym typeface="+mn-lt"/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ARM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寻址方式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sym typeface="+mn-lt"/>
              </a:rPr>
              <a:t>ARM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sym typeface="+mn-lt"/>
              </a:rPr>
              <a:t>指令集</a:t>
            </a:r>
            <a:endParaRPr lang="en-US" altLang="zh-CN" dirty="0">
              <a:solidFill>
                <a:schemeClr val="bg1">
                  <a:lumMod val="65000"/>
                </a:schemeClr>
              </a:solidFill>
              <a:sym typeface="+mn-lt"/>
            </a:endParaRPr>
          </a:p>
          <a:p>
            <a:r>
              <a:rPr lang="en-US" altLang="zh-CN" b="1" dirty="0">
                <a:sym typeface="+mn-lt"/>
              </a:rPr>
              <a:t>ARM</a:t>
            </a:r>
            <a:r>
              <a:rPr lang="zh-CN" altLang="en-US" b="1" dirty="0">
                <a:sym typeface="+mn-lt"/>
              </a:rPr>
              <a:t>伪指令</a:t>
            </a:r>
            <a:endParaRPr lang="en-US" altLang="zh-CN" b="1" dirty="0">
              <a:sym typeface="+mn-lt"/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sym typeface="+mn-lt"/>
              </a:rPr>
              <a:t>ARM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sym typeface="+mn-lt"/>
              </a:rPr>
              <a:t>汇编语言程序结构</a:t>
            </a:r>
            <a:endParaRPr lang="en-US" altLang="zh-CN" dirty="0">
              <a:solidFill>
                <a:schemeClr val="bg1">
                  <a:lumMod val="65000"/>
                </a:schemeClr>
              </a:solidFill>
              <a:sym typeface="+mn-lt"/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sym typeface="+mn-lt"/>
              </a:rPr>
              <a:t>ARM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sym typeface="+mn-lt"/>
              </a:rPr>
              <a:t>编译与调试工具</a:t>
            </a:r>
            <a:endParaRPr lang="en-US" altLang="zh-CN" dirty="0">
              <a:solidFill>
                <a:schemeClr val="bg1">
                  <a:lumMod val="65000"/>
                </a:scheme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5611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伪指令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ts val="3000"/>
              </a:lnSpc>
            </a:pPr>
            <a:r>
              <a:rPr lang="zh-CN" altLang="en-US" dirty="0"/>
              <a:t> 伪指令是编译器支持的指令，不是硬件芯片支持的指令。</a:t>
            </a:r>
            <a:endParaRPr lang="en-US" altLang="zh-CN" dirty="0"/>
          </a:p>
          <a:p>
            <a:pPr marL="403039" lvl="1" indent="0">
              <a:lnSpc>
                <a:spcPts val="3000"/>
              </a:lnSpc>
              <a:buNone/>
            </a:pPr>
            <a:r>
              <a:rPr lang="zh-CN" altLang="en-US" dirty="0"/>
              <a:t>编译器在编译时，会把伪指令转化对应的芯片支持的指令。伪指令集包括：伪操作和伪指令</a:t>
            </a:r>
            <a:endParaRPr lang="en-US" altLang="zh-CN" dirty="0"/>
          </a:p>
          <a:p>
            <a:pPr marL="302279" lvl="1" indent="-302279">
              <a:lnSpc>
                <a:spcPts val="3000"/>
              </a:lnSpc>
              <a:spcBef>
                <a:spcPts val="792"/>
              </a:spcBef>
              <a:buFont typeface="Wingdings" panose="05000000000000000000" pitchFamily="2" charset="2"/>
              <a:buChar char="l"/>
            </a:pPr>
            <a:r>
              <a:rPr lang="zh-CN" altLang="en-US" sz="2199" dirty="0">
                <a:cs typeface="Huawei Sans" panose="020C0503030203020204" pitchFamily="34" charset="0"/>
              </a:rPr>
              <a:t>伪操作：</a:t>
            </a:r>
            <a:endParaRPr lang="en-US" altLang="zh-CN" sz="2199" dirty="0">
              <a:cs typeface="Huawei Sans" panose="020C0503030203020204" pitchFamily="34" charset="0"/>
            </a:endParaRPr>
          </a:p>
          <a:p>
            <a:pPr marL="651339" lvl="2" indent="-302279">
              <a:lnSpc>
                <a:spcPts val="3000"/>
              </a:lnSpc>
              <a:spcBef>
                <a:spcPts val="792"/>
              </a:spcBef>
              <a:buFont typeface="Wingdings" panose="05000000000000000000" pitchFamily="2" charset="2"/>
              <a:buChar char="p"/>
            </a:pPr>
            <a:r>
              <a:rPr lang="zh-CN" altLang="en-US" dirty="0"/>
              <a:t>数据定义（</a:t>
            </a:r>
            <a:r>
              <a:rPr lang="en-US" altLang="zh-CN" dirty="0"/>
              <a:t>Data Definition</a:t>
            </a:r>
            <a:r>
              <a:rPr lang="zh-CN" altLang="en-US" dirty="0"/>
              <a:t>）伪操作</a:t>
            </a:r>
            <a:endParaRPr lang="en-US" altLang="zh-CN" dirty="0"/>
          </a:p>
          <a:p>
            <a:pPr marL="651339" lvl="2" indent="-302279">
              <a:lnSpc>
                <a:spcPts val="3000"/>
              </a:lnSpc>
              <a:spcBef>
                <a:spcPts val="792"/>
              </a:spcBef>
              <a:buFont typeface="Wingdings" panose="05000000000000000000" pitchFamily="2" charset="2"/>
              <a:buChar char="p"/>
            </a:pPr>
            <a:r>
              <a:rPr lang="zh-CN" altLang="en-US" dirty="0"/>
              <a:t>汇编控制伪操作</a:t>
            </a:r>
          </a:p>
          <a:p>
            <a:pPr marL="651339" lvl="2" indent="-302279">
              <a:lnSpc>
                <a:spcPts val="3000"/>
              </a:lnSpc>
              <a:spcBef>
                <a:spcPts val="792"/>
              </a:spcBef>
              <a:buFont typeface="Wingdings" panose="05000000000000000000" pitchFamily="2" charset="2"/>
              <a:buChar char="p"/>
            </a:pPr>
            <a:r>
              <a:rPr lang="zh-CN" altLang="en-US" dirty="0"/>
              <a:t>杂项伪操作</a:t>
            </a:r>
          </a:p>
          <a:p>
            <a:pPr marL="302279" lvl="1" indent="-302279">
              <a:lnSpc>
                <a:spcPts val="3000"/>
              </a:lnSpc>
              <a:spcBef>
                <a:spcPts val="792"/>
              </a:spcBef>
              <a:buFont typeface="Wingdings" panose="05000000000000000000" pitchFamily="2" charset="2"/>
              <a:buChar char="l"/>
            </a:pPr>
            <a:r>
              <a:rPr lang="zh-CN" altLang="en-US" sz="2199" dirty="0">
                <a:cs typeface="Huawei Sans" panose="020C0503030203020204" pitchFamily="34" charset="0"/>
              </a:rPr>
              <a:t>伪指令</a:t>
            </a:r>
            <a:endParaRPr lang="en-US" altLang="zh-CN" sz="2199" dirty="0">
              <a:cs typeface="Huawei Sans" panose="020C0503030203020204" pitchFamily="34" charset="0"/>
            </a:endParaRPr>
          </a:p>
          <a:p>
            <a:pPr marL="651339" lvl="2" indent="-302279">
              <a:lnSpc>
                <a:spcPts val="3000"/>
              </a:lnSpc>
              <a:spcBef>
                <a:spcPts val="792"/>
              </a:spcBef>
              <a:buFont typeface="Wingdings" panose="05000000000000000000" pitchFamily="2" charset="2"/>
              <a:buChar char="p"/>
            </a:pPr>
            <a:r>
              <a:rPr lang="en-US" altLang="zh-CN" dirty="0"/>
              <a:t>ADR</a:t>
            </a:r>
            <a:r>
              <a:rPr lang="zh-CN" altLang="en-US" dirty="0"/>
              <a:t>伪指令 </a:t>
            </a:r>
            <a:endParaRPr lang="en-US" altLang="zh-CN" dirty="0"/>
          </a:p>
          <a:p>
            <a:pPr marL="651339" lvl="2" indent="-302279">
              <a:lnSpc>
                <a:spcPts val="3000"/>
              </a:lnSpc>
              <a:spcBef>
                <a:spcPts val="792"/>
              </a:spcBef>
              <a:buFont typeface="Wingdings" panose="05000000000000000000" pitchFamily="2" charset="2"/>
              <a:buChar char="p"/>
            </a:pPr>
            <a:r>
              <a:rPr lang="en-US" altLang="zh-CN" dirty="0"/>
              <a:t>ADRL</a:t>
            </a:r>
            <a:r>
              <a:rPr lang="zh-CN" altLang="en-US" dirty="0"/>
              <a:t>伪指令</a:t>
            </a:r>
          </a:p>
          <a:p>
            <a:pPr marL="651339" lvl="2" indent="-302279">
              <a:lnSpc>
                <a:spcPts val="3000"/>
              </a:lnSpc>
              <a:spcBef>
                <a:spcPts val="792"/>
              </a:spcBef>
              <a:buFont typeface="Wingdings" panose="05000000000000000000" pitchFamily="2" charset="2"/>
              <a:buChar char="p"/>
            </a:pPr>
            <a:r>
              <a:rPr lang="en-US" altLang="zh-CN" dirty="0"/>
              <a:t>LDR</a:t>
            </a:r>
            <a:r>
              <a:rPr lang="zh-CN" altLang="en-US" dirty="0"/>
              <a:t>伪指令</a:t>
            </a:r>
          </a:p>
          <a:p>
            <a:pPr marL="651339" lvl="2" indent="-302279">
              <a:lnSpc>
                <a:spcPts val="3000"/>
              </a:lnSpc>
              <a:spcBef>
                <a:spcPts val="792"/>
              </a:spcBef>
              <a:buFont typeface="Wingdings" panose="05000000000000000000" pitchFamily="2" charset="2"/>
              <a:buChar char="l"/>
            </a:pPr>
            <a:endParaRPr lang="zh-CN" altLang="en-US" dirty="0">
              <a:cs typeface="Huawei Sans" panose="020C0503030203020204" pitchFamily="34" charset="0"/>
            </a:endParaRPr>
          </a:p>
          <a:p>
            <a:pPr marL="349060" lvl="2" indent="0">
              <a:lnSpc>
                <a:spcPts val="3000"/>
              </a:lnSpc>
              <a:spcBef>
                <a:spcPts val="792"/>
              </a:spcBef>
              <a:buNone/>
            </a:pPr>
            <a:endParaRPr lang="zh-CN" altLang="en-US" dirty="0"/>
          </a:p>
          <a:p>
            <a:pPr marL="403039" lvl="1" indent="0">
              <a:lnSpc>
                <a:spcPts val="3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6276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伪指令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ts val="3000"/>
              </a:lnSpc>
            </a:pPr>
            <a:r>
              <a:rPr lang="zh-CN" altLang="en-US" dirty="0"/>
              <a:t> 数据定义（</a:t>
            </a:r>
            <a:r>
              <a:rPr lang="en-US" altLang="zh-CN" dirty="0"/>
              <a:t>Data Definition</a:t>
            </a:r>
            <a:r>
              <a:rPr lang="zh-CN" altLang="en-US" dirty="0"/>
              <a:t>）伪操作</a:t>
            </a:r>
            <a:endParaRPr lang="en-US" altLang="zh-CN" dirty="0"/>
          </a:p>
          <a:p>
            <a:pPr lvl="1"/>
            <a:r>
              <a:rPr lang="en-US" altLang="zh-CN" dirty="0"/>
              <a:t> .byte 		</a:t>
            </a:r>
            <a:r>
              <a:rPr lang="zh-CN" altLang="en-US" dirty="0"/>
              <a:t>单字节定义</a:t>
            </a:r>
            <a:r>
              <a:rPr lang="en-US" altLang="zh-CN" dirty="0"/>
              <a:t>		.byte	0x12,’a’,23</a:t>
            </a:r>
          </a:p>
          <a:p>
            <a:pPr lvl="1"/>
            <a:r>
              <a:rPr lang="en-US" altLang="zh-CN" dirty="0"/>
              <a:t> .short		</a:t>
            </a:r>
            <a:r>
              <a:rPr lang="zh-CN" altLang="en-US" dirty="0"/>
              <a:t>定义</a:t>
            </a:r>
            <a:r>
              <a:rPr lang="en-US" altLang="zh-CN" dirty="0"/>
              <a:t>2</a:t>
            </a:r>
            <a:r>
              <a:rPr lang="zh-CN" altLang="en-US" dirty="0"/>
              <a:t>字节数据</a:t>
            </a:r>
            <a:r>
              <a:rPr lang="en-US" altLang="zh-CN" dirty="0"/>
              <a:t>		.short	0x1234,65535</a:t>
            </a:r>
          </a:p>
          <a:p>
            <a:pPr lvl="1"/>
            <a:r>
              <a:rPr lang="en-US" altLang="zh-CN" dirty="0"/>
              <a:t>.long /.word	</a:t>
            </a:r>
            <a:r>
              <a:rPr lang="zh-CN" altLang="en-US" dirty="0"/>
              <a:t>定义</a:t>
            </a:r>
            <a:r>
              <a:rPr lang="en-US" altLang="zh-CN" dirty="0"/>
              <a:t>4</a:t>
            </a:r>
            <a:r>
              <a:rPr lang="zh-CN" altLang="en-US" dirty="0"/>
              <a:t>字节数据</a:t>
            </a:r>
            <a:r>
              <a:rPr lang="en-US" altLang="zh-CN" dirty="0"/>
              <a:t>	</a:t>
            </a:r>
            <a:r>
              <a:rPr lang="zh-CN" altLang="en-US" dirty="0"/>
              <a:t> </a:t>
            </a:r>
            <a:r>
              <a:rPr lang="en-US" altLang="zh-CN" dirty="0"/>
              <a:t>	.word	0x12345678</a:t>
            </a:r>
          </a:p>
          <a:p>
            <a:pPr lvl="1"/>
            <a:r>
              <a:rPr lang="en-US" altLang="zh-CN" dirty="0"/>
              <a:t>.quad		</a:t>
            </a:r>
            <a:r>
              <a:rPr lang="zh-CN" altLang="en-US" dirty="0"/>
              <a:t>定义</a:t>
            </a:r>
            <a:r>
              <a:rPr lang="en-US" altLang="zh-CN" dirty="0"/>
              <a:t>8</a:t>
            </a:r>
            <a:r>
              <a:rPr lang="zh-CN" altLang="en-US" dirty="0"/>
              <a:t>字节</a:t>
            </a:r>
            <a:r>
              <a:rPr lang="en-US" altLang="zh-CN" dirty="0"/>
              <a:t>	</a:t>
            </a:r>
            <a:r>
              <a:rPr lang="zh-CN" altLang="en-US" dirty="0"/>
              <a:t> </a:t>
            </a:r>
            <a:r>
              <a:rPr lang="en-US" altLang="zh-CN" dirty="0"/>
              <a:t>	.quad	0x1234567812345678</a:t>
            </a:r>
          </a:p>
          <a:p>
            <a:pPr lvl="1"/>
            <a:r>
              <a:rPr lang="en-US" altLang="zh-CN" dirty="0"/>
              <a:t>.float 		</a:t>
            </a:r>
            <a:r>
              <a:rPr lang="zh-CN" altLang="en-US" dirty="0"/>
              <a:t>定义浮点数</a:t>
            </a:r>
            <a:r>
              <a:rPr lang="en-US" altLang="zh-CN" dirty="0"/>
              <a:t>		</a:t>
            </a:r>
            <a:r>
              <a:rPr lang="zh-CN" altLang="en-US" dirty="0"/>
              <a:t> </a:t>
            </a:r>
            <a:r>
              <a:rPr lang="en-US" altLang="zh-CN" dirty="0"/>
              <a:t>.float	0f3.2</a:t>
            </a:r>
          </a:p>
          <a:p>
            <a:pPr lvl="1"/>
            <a:r>
              <a:rPr lang="en-US" altLang="zh-CN" dirty="0"/>
              <a:t>.string/.asciz/.ascii	</a:t>
            </a:r>
            <a:r>
              <a:rPr lang="zh-CN" altLang="en-US" dirty="0"/>
              <a:t>定义字符串</a:t>
            </a:r>
            <a:r>
              <a:rPr lang="en-US" altLang="zh-CN" dirty="0"/>
              <a:t>	.ascii	 “abcd\0”,</a:t>
            </a:r>
          </a:p>
          <a:p>
            <a:pPr lvl="1">
              <a:lnSpc>
                <a:spcPts val="3000"/>
              </a:lnSpc>
            </a:pPr>
            <a:endParaRPr lang="zh-CN" altLang="en-US" dirty="0">
              <a:cs typeface="Huawei Sans" panose="020C0503030203020204" pitchFamily="34" charset="0"/>
            </a:endParaRPr>
          </a:p>
          <a:p>
            <a:pPr marL="349060" lvl="2" indent="0">
              <a:lnSpc>
                <a:spcPts val="3000"/>
              </a:lnSpc>
              <a:spcBef>
                <a:spcPts val="792"/>
              </a:spcBef>
              <a:buNone/>
            </a:pPr>
            <a:endParaRPr lang="zh-CN" altLang="en-US" dirty="0"/>
          </a:p>
          <a:p>
            <a:pPr marL="403039" lvl="1" indent="0">
              <a:lnSpc>
                <a:spcPts val="3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75732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伪指令</a:t>
            </a:r>
            <a:r>
              <a:rPr lang="en-US" altLang="zh-CN" dirty="0"/>
              <a:t>(3)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ts val="3000"/>
              </a:lnSpc>
            </a:pPr>
            <a:r>
              <a:rPr lang="zh-CN" altLang="en-US" dirty="0"/>
              <a:t> 汇编控制伪操作</a:t>
            </a:r>
            <a:endParaRPr lang="en-US" altLang="zh-CN" dirty="0"/>
          </a:p>
          <a:p>
            <a:pPr lvl="1">
              <a:lnSpc>
                <a:spcPts val="3000"/>
              </a:lnSpc>
            </a:pPr>
            <a:r>
              <a:rPr lang="en-US" altLang="zh-CN" dirty="0"/>
              <a:t>.if .else .endif    ---- </a:t>
            </a:r>
            <a:r>
              <a:rPr lang="zh-CN" altLang="en-US" dirty="0"/>
              <a:t>类似</a:t>
            </a:r>
            <a:r>
              <a:rPr lang="en-US" altLang="zh-CN" dirty="0"/>
              <a:t>c</a:t>
            </a:r>
            <a:r>
              <a:rPr lang="zh-CN" altLang="en-US" dirty="0"/>
              <a:t>语言里的条件编译，汇编控制伪操作用于控制汇编程序的执行流程 </a:t>
            </a:r>
            <a:r>
              <a:rPr lang="en-US" altLang="zh-CN" dirty="0"/>
              <a:t>.if</a:t>
            </a:r>
            <a:r>
              <a:rPr lang="zh-CN" altLang="en-US" dirty="0"/>
              <a:t>、</a:t>
            </a:r>
            <a:r>
              <a:rPr lang="en-US" altLang="zh-CN" dirty="0"/>
              <a:t>.else</a:t>
            </a:r>
            <a:r>
              <a:rPr lang="zh-CN" altLang="en-US" dirty="0"/>
              <a:t>、</a:t>
            </a:r>
            <a:r>
              <a:rPr lang="en-US" altLang="zh-CN" dirty="0"/>
              <a:t>.endif</a:t>
            </a:r>
            <a:r>
              <a:rPr lang="zh-CN" altLang="en-US" dirty="0"/>
              <a:t>伪操作能根据条件的成立与否决定是否执行某个指令序列。当</a:t>
            </a:r>
            <a:r>
              <a:rPr lang="en-US" altLang="zh-CN" dirty="0"/>
              <a:t>.if</a:t>
            </a:r>
            <a:r>
              <a:rPr lang="zh-CN" altLang="en-US" dirty="0"/>
              <a:t>后面的逻辑表达式为真，则执行</a:t>
            </a:r>
            <a:r>
              <a:rPr lang="en-US" altLang="zh-CN" dirty="0"/>
              <a:t>.if</a:t>
            </a:r>
            <a:r>
              <a:rPr lang="zh-CN" altLang="en-US" dirty="0"/>
              <a:t>后的指令序列，否则执行</a:t>
            </a:r>
            <a:r>
              <a:rPr lang="en-US" altLang="zh-CN" dirty="0"/>
              <a:t>.else</a:t>
            </a:r>
            <a:r>
              <a:rPr lang="zh-CN" altLang="en-US" dirty="0"/>
              <a:t>后的指令序列；</a:t>
            </a:r>
            <a:r>
              <a:rPr lang="en-US" altLang="zh-CN" dirty="0"/>
              <a:t>.if</a:t>
            </a:r>
            <a:r>
              <a:rPr lang="zh-CN" altLang="en-US" dirty="0"/>
              <a:t>、</a:t>
            </a:r>
            <a:r>
              <a:rPr lang="en-US" altLang="zh-CN" dirty="0"/>
              <a:t>.else</a:t>
            </a:r>
            <a:r>
              <a:rPr lang="zh-CN" altLang="en-US" dirty="0"/>
              <a:t>、</a:t>
            </a:r>
            <a:r>
              <a:rPr lang="en-US" altLang="zh-CN" dirty="0"/>
              <a:t>.endif</a:t>
            </a:r>
            <a:r>
              <a:rPr lang="zh-CN" altLang="en-US" dirty="0"/>
              <a:t>伪指令可以嵌套使用。</a:t>
            </a:r>
            <a:endParaRPr lang="en-US" altLang="zh-CN" dirty="0"/>
          </a:p>
          <a:p>
            <a:pPr lvl="1"/>
            <a:r>
              <a:rPr lang="en-US" altLang="zh-CN" dirty="0">
                <a:cs typeface="Huawei Sans" panose="020C0503030203020204" pitchFamily="34" charset="0"/>
              </a:rPr>
              <a:t>.macro</a:t>
            </a:r>
            <a:r>
              <a:rPr lang="zh-CN" altLang="en-US" dirty="0">
                <a:cs typeface="Huawei Sans" panose="020C0503030203020204" pitchFamily="34" charset="0"/>
              </a:rPr>
              <a:t>，</a:t>
            </a:r>
            <a:r>
              <a:rPr lang="en-US" altLang="zh-CN" dirty="0">
                <a:cs typeface="Huawei Sans" panose="020C0503030203020204" pitchFamily="34" charset="0"/>
              </a:rPr>
              <a:t>.endm   --- </a:t>
            </a:r>
            <a:r>
              <a:rPr lang="zh-CN" altLang="en-US" dirty="0">
                <a:cs typeface="Huawei Sans" panose="020C0503030203020204" pitchFamily="34" charset="0"/>
              </a:rPr>
              <a:t>类似</a:t>
            </a:r>
            <a:r>
              <a:rPr lang="en-US" altLang="zh-CN" dirty="0">
                <a:cs typeface="Huawei Sans" panose="020C0503030203020204" pitchFamily="34" charset="0"/>
              </a:rPr>
              <a:t>c</a:t>
            </a:r>
            <a:r>
              <a:rPr lang="zh-CN" altLang="en-US" dirty="0">
                <a:cs typeface="Huawei Sans" panose="020C0503030203020204" pitchFamily="34" charset="0"/>
              </a:rPr>
              <a:t>语言里的宏函数 </a:t>
            </a:r>
            <a:r>
              <a:rPr lang="en-US" altLang="zh-CN" dirty="0">
                <a:cs typeface="Huawei Sans" panose="020C0503030203020204" pitchFamily="34" charset="0"/>
              </a:rPr>
              <a:t>.macro</a:t>
            </a:r>
            <a:r>
              <a:rPr lang="zh-CN" altLang="en-US" dirty="0">
                <a:cs typeface="Huawei Sans" panose="020C0503030203020204" pitchFamily="34" charset="0"/>
              </a:rPr>
              <a:t>伪操作可以将一段代码定义为一个整体，称为宏指令。然后就可以在程序中通过宏指令多次调用该段代码。其中，</a:t>
            </a:r>
            <a:r>
              <a:rPr lang="en-US" altLang="zh-CN" dirty="0">
                <a:cs typeface="Huawei Sans" panose="020C0503030203020204" pitchFamily="34" charset="0"/>
              </a:rPr>
              <a:t>$</a:t>
            </a:r>
            <a:r>
              <a:rPr lang="zh-CN" altLang="en-US" dirty="0">
                <a:cs typeface="Huawei Sans" panose="020C0503030203020204" pitchFamily="34" charset="0"/>
              </a:rPr>
              <a:t>标号在宏指令被展开时，标号会被替换为用户定义的符号。宏操作可以使用一个或多个参数，当宏操作被展开时，这些参数被相应的值替换。</a:t>
            </a:r>
          </a:p>
          <a:p>
            <a:pPr marL="349060" lvl="2" indent="0">
              <a:lnSpc>
                <a:spcPts val="3000"/>
              </a:lnSpc>
              <a:spcBef>
                <a:spcPts val="792"/>
              </a:spcBef>
              <a:buNone/>
            </a:pPr>
            <a:endParaRPr lang="zh-CN" altLang="en-US" dirty="0"/>
          </a:p>
          <a:p>
            <a:pPr marL="403039" lvl="1" indent="0">
              <a:lnSpc>
                <a:spcPts val="3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33272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伪指令</a:t>
            </a:r>
            <a:r>
              <a:rPr lang="en-US" altLang="zh-CN" dirty="0"/>
              <a:t>(4)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ts val="3000"/>
              </a:lnSpc>
            </a:pPr>
            <a:r>
              <a:rPr lang="en-US" altLang="zh-CN" dirty="0"/>
              <a:t>MACRO </a:t>
            </a:r>
            <a:r>
              <a:rPr lang="zh-CN" altLang="en-US" dirty="0"/>
              <a:t>、 </a:t>
            </a:r>
            <a:r>
              <a:rPr lang="en-US" altLang="zh-CN" dirty="0"/>
              <a:t>MEND </a:t>
            </a:r>
            <a:r>
              <a:rPr lang="zh-CN" altLang="en-US" dirty="0"/>
              <a:t>示例</a:t>
            </a:r>
            <a:endParaRPr lang="en-US" altLang="zh-CN" dirty="0"/>
          </a:p>
          <a:p>
            <a:pPr marL="0" indent="0">
              <a:lnSpc>
                <a:spcPts val="3000"/>
              </a:lnSpc>
              <a:buNone/>
            </a:pPr>
            <a:r>
              <a:rPr lang="zh-CN" altLang="en-US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例如：</a:t>
            </a:r>
            <a:endParaRPr lang="en-US" altLang="zh-CN" b="1" i="1" kern="0" dirty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cs typeface="SimSun" panose="02010600030101010101" pitchFamily="2" charset="-122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MACRO					</a:t>
            </a:r>
            <a:r>
              <a:rPr lang="en-US" altLang="zh-CN" kern="0" dirty="0">
                <a:solidFill>
                  <a:srgbClr val="4D4D4D"/>
                </a:solidFill>
                <a:latin typeface="Microsoft YaHei" panose="020B0503020204020204" pitchFamily="34" charset="-122"/>
                <a:cs typeface="SimSun" panose="02010600030101010101" pitchFamily="2" charset="-122"/>
              </a:rPr>
              <a:t>@</a:t>
            </a:r>
            <a:r>
              <a:rPr lang="zh-CN" altLang="en-US" kern="0" dirty="0">
                <a:solidFill>
                  <a:srgbClr val="4D4D4D"/>
                </a:solidFill>
                <a:latin typeface="Microsoft YaHei" panose="020B0503020204020204" pitchFamily="34" charset="-122"/>
                <a:cs typeface="SimSun" panose="02010600030101010101" pitchFamily="2" charset="-122"/>
              </a:rPr>
              <a:t>宏定义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CALL $Function,$dat1,$dat2		</a:t>
            </a:r>
            <a:r>
              <a:rPr lang="en-US" altLang="zh-CN" kern="0" dirty="0">
                <a:solidFill>
                  <a:srgbClr val="4D4D4D"/>
                </a:solidFill>
                <a:latin typeface="Microsoft YaHei" panose="020B0503020204020204" pitchFamily="34" charset="-122"/>
                <a:cs typeface="SimSun" panose="02010600030101010101" pitchFamily="2" charset="-122"/>
              </a:rPr>
              <a:t>@</a:t>
            </a:r>
            <a:r>
              <a:rPr lang="zh-CN" altLang="en-US" kern="0" dirty="0">
                <a:solidFill>
                  <a:srgbClr val="4D4D4D"/>
                </a:solidFill>
                <a:latin typeface="Microsoft YaHei" panose="020B0503020204020204" pitchFamily="34" charset="-122"/>
                <a:cs typeface="SimSun" panose="02010600030101010101" pitchFamily="2" charset="-122"/>
              </a:rPr>
              <a:t>宏名称为</a:t>
            </a:r>
            <a:r>
              <a:rPr lang="en-US" altLang="zh-CN" kern="0" dirty="0">
                <a:solidFill>
                  <a:srgbClr val="4D4D4D"/>
                </a:solidFill>
                <a:latin typeface="Microsoft YaHei" panose="020B0503020204020204" pitchFamily="34" charset="-122"/>
                <a:cs typeface="SimSun" panose="02010600030101010101" pitchFamily="2" charset="-122"/>
              </a:rPr>
              <a:t>CALL,</a:t>
            </a:r>
            <a:r>
              <a:rPr lang="zh-CN" altLang="en-US" kern="0" dirty="0">
                <a:solidFill>
                  <a:srgbClr val="4D4D4D"/>
                </a:solidFill>
                <a:latin typeface="Microsoft YaHei" panose="020B0503020204020204" pitchFamily="34" charset="-122"/>
                <a:cs typeface="SimSun" panose="02010600030101010101" pitchFamily="2" charset="-122"/>
              </a:rPr>
              <a:t>带</a:t>
            </a:r>
            <a:r>
              <a:rPr lang="en-US" altLang="zh-CN" kern="0" dirty="0">
                <a:solidFill>
                  <a:srgbClr val="4D4D4D"/>
                </a:solidFill>
                <a:latin typeface="Microsoft YaHei" panose="020B0503020204020204" pitchFamily="34" charset="-122"/>
                <a:cs typeface="SimSun" panose="02010600030101010101" pitchFamily="2" charset="-122"/>
              </a:rPr>
              <a:t>3 </a:t>
            </a:r>
            <a:r>
              <a:rPr lang="zh-CN" altLang="en-US" kern="0" dirty="0">
                <a:solidFill>
                  <a:srgbClr val="4D4D4D"/>
                </a:solidFill>
                <a:latin typeface="Microsoft YaHei" panose="020B0503020204020204" pitchFamily="34" charset="-122"/>
                <a:cs typeface="SimSun" panose="02010600030101010101" pitchFamily="2" charset="-122"/>
              </a:rPr>
              <a:t>个参数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IMPORT $Function				</a:t>
            </a:r>
            <a:r>
              <a:rPr lang="en-US" altLang="zh-CN" kern="0" dirty="0">
                <a:solidFill>
                  <a:srgbClr val="4D4D4D"/>
                </a:solidFill>
                <a:latin typeface="Microsoft YaHei" panose="020B0503020204020204" pitchFamily="34" charset="-122"/>
                <a:cs typeface="SimSun" panose="02010600030101010101" pitchFamily="2" charset="-122"/>
              </a:rPr>
              <a:t>@</a:t>
            </a:r>
            <a:r>
              <a:rPr lang="zh-CN" altLang="en-US" kern="0" dirty="0">
                <a:solidFill>
                  <a:srgbClr val="4D4D4D"/>
                </a:solidFill>
                <a:latin typeface="Microsoft YaHei" panose="020B0503020204020204" pitchFamily="34" charset="-122"/>
                <a:cs typeface="SimSun" panose="02010600030101010101" pitchFamily="2" charset="-122"/>
              </a:rPr>
              <a:t>声明外部子程序 宏开始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MOV R0,$dat1				</a:t>
            </a:r>
            <a:r>
              <a:rPr lang="en-US" altLang="zh-CN" kern="0" dirty="0">
                <a:solidFill>
                  <a:srgbClr val="4D4D4D"/>
                </a:solidFill>
                <a:latin typeface="Microsoft YaHei" panose="020B0503020204020204" pitchFamily="34" charset="-122"/>
                <a:cs typeface="SimSun" panose="02010600030101010101" pitchFamily="2" charset="-122"/>
              </a:rPr>
              <a:t>@</a:t>
            </a:r>
            <a:r>
              <a:rPr lang="zh-CN" altLang="en-US" kern="0" dirty="0">
                <a:solidFill>
                  <a:srgbClr val="4D4D4D"/>
                </a:solidFill>
                <a:latin typeface="Microsoft YaHei" panose="020B0503020204020204" pitchFamily="34" charset="-122"/>
                <a:cs typeface="SimSun" panose="02010600030101010101" pitchFamily="2" charset="-122"/>
              </a:rPr>
              <a:t>设置子程序参数</a:t>
            </a:r>
            <a:r>
              <a:rPr lang="en-US" altLang="zh-CN" kern="0" dirty="0">
                <a:solidFill>
                  <a:srgbClr val="4D4D4D"/>
                </a:solidFill>
                <a:latin typeface="Microsoft YaHei" panose="020B0503020204020204" pitchFamily="34" charset="-122"/>
                <a:cs typeface="SimSun" panose="02010600030101010101" pitchFamily="2" charset="-122"/>
              </a:rPr>
              <a:t>,R0=$dat1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MOV R1,$dat2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BL $Function					</a:t>
            </a:r>
            <a:r>
              <a:rPr lang="en-US" altLang="zh-CN" kern="0" dirty="0">
                <a:solidFill>
                  <a:srgbClr val="4D4D4D"/>
                </a:solidFill>
                <a:latin typeface="Microsoft YaHei" panose="020B0503020204020204" pitchFamily="34" charset="-122"/>
                <a:cs typeface="SimSun" panose="02010600030101010101" pitchFamily="2" charset="-122"/>
              </a:rPr>
              <a:t>@</a:t>
            </a:r>
            <a:r>
              <a:rPr lang="zh-CN" altLang="en-US" kern="0" dirty="0">
                <a:solidFill>
                  <a:srgbClr val="4D4D4D"/>
                </a:solidFill>
                <a:latin typeface="Microsoft YaHei" panose="020B0503020204020204" pitchFamily="34" charset="-122"/>
                <a:cs typeface="SimSun" panose="02010600030101010101" pitchFamily="2" charset="-122"/>
              </a:rPr>
              <a:t>调用子程序 宏最后一句</a:t>
            </a:r>
            <a:endParaRPr lang="en-US" altLang="zh-CN" kern="0" dirty="0">
              <a:solidFill>
                <a:srgbClr val="4D4D4D"/>
              </a:solidFill>
              <a:latin typeface="Microsoft YaHei" panose="020B0503020204020204" pitchFamily="34" charset="-122"/>
              <a:cs typeface="SimSun" panose="02010600030101010101" pitchFamily="2" charset="-122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MEND						</a:t>
            </a:r>
            <a:r>
              <a:rPr lang="en-US" altLang="zh-CN" kern="0" dirty="0">
                <a:solidFill>
                  <a:srgbClr val="4D4D4D"/>
                </a:solidFill>
                <a:latin typeface="Microsoft YaHei" panose="020B0503020204020204" pitchFamily="34" charset="-122"/>
                <a:cs typeface="SimSun" panose="02010600030101010101" pitchFamily="2" charset="-122"/>
              </a:rPr>
              <a:t>@</a:t>
            </a:r>
            <a:r>
              <a:rPr lang="zh-CN" altLang="en-US" kern="0" dirty="0">
                <a:solidFill>
                  <a:srgbClr val="4D4D4D"/>
                </a:solidFill>
                <a:latin typeface="Microsoft YaHei" panose="020B0503020204020204" pitchFamily="34" charset="-122"/>
                <a:cs typeface="SimSun" panose="02010600030101010101" pitchFamily="2" charset="-122"/>
              </a:rPr>
              <a:t>宏定义结束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CALL FADD1,#3,#2				</a:t>
            </a:r>
            <a:r>
              <a:rPr lang="en-US" altLang="zh-CN" kern="0" dirty="0">
                <a:solidFill>
                  <a:srgbClr val="4D4D4D"/>
                </a:solidFill>
                <a:latin typeface="Microsoft YaHei" panose="020B0503020204020204" pitchFamily="34" charset="-122"/>
                <a:cs typeface="SimSun" panose="02010600030101010101" pitchFamily="2" charset="-122"/>
              </a:rPr>
              <a:t>@</a:t>
            </a:r>
            <a:r>
              <a:rPr lang="zh-CN" altLang="en-US" kern="0" dirty="0">
                <a:solidFill>
                  <a:srgbClr val="4D4D4D"/>
                </a:solidFill>
                <a:latin typeface="Microsoft YaHei" panose="020B0503020204020204" pitchFamily="34" charset="-122"/>
                <a:cs typeface="SimSun" panose="02010600030101010101" pitchFamily="2" charset="-122"/>
              </a:rPr>
              <a:t>宏调用，后面是三个参数</a:t>
            </a:r>
          </a:p>
          <a:p>
            <a:pPr marL="0" indent="0">
              <a:lnSpc>
                <a:spcPts val="3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8768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伪指令</a:t>
            </a:r>
            <a:r>
              <a:rPr lang="en-US" altLang="zh-CN" dirty="0"/>
              <a:t>(5)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ts val="3000"/>
              </a:lnSpc>
            </a:pPr>
            <a:r>
              <a:rPr lang="zh-CN" altLang="en-US" dirty="0"/>
              <a:t> 杂项伪操作</a:t>
            </a:r>
            <a:endParaRPr lang="en-US" altLang="zh-CN" dirty="0"/>
          </a:p>
          <a:p>
            <a:pPr lvl="1"/>
            <a:r>
              <a:rPr lang="en-US" altLang="zh-CN" dirty="0"/>
              <a:t>.arm		.arm			</a:t>
            </a:r>
            <a:r>
              <a:rPr lang="zh-CN" altLang="en-US" dirty="0"/>
              <a:t>定义一下代码使用</a:t>
            </a:r>
            <a:r>
              <a:rPr lang="en-US" altLang="zh-CN" dirty="0"/>
              <a:t>ARM</a:t>
            </a:r>
            <a:r>
              <a:rPr lang="zh-CN" altLang="en-US" dirty="0"/>
              <a:t>指令集编译</a:t>
            </a:r>
          </a:p>
          <a:p>
            <a:pPr lvl="1"/>
            <a:r>
              <a:rPr lang="en-US" altLang="zh-CN" dirty="0"/>
              <a:t>.thumb		.thumb			</a:t>
            </a:r>
            <a:r>
              <a:rPr lang="zh-CN" altLang="en-US" dirty="0"/>
              <a:t>定义一下代码使用</a:t>
            </a:r>
            <a:r>
              <a:rPr lang="en-US" altLang="zh-CN" dirty="0"/>
              <a:t>Thumb</a:t>
            </a:r>
            <a:r>
              <a:rPr lang="zh-CN" altLang="en-US" dirty="0"/>
              <a:t>指令集编译</a:t>
            </a:r>
          </a:p>
          <a:p>
            <a:pPr lvl="1"/>
            <a:r>
              <a:rPr lang="en-US" altLang="zh-CN" dirty="0"/>
              <a:t>.section		.section expr		</a:t>
            </a:r>
            <a:r>
              <a:rPr lang="zh-CN" altLang="en-US" dirty="0"/>
              <a:t>定义一个段。</a:t>
            </a:r>
            <a:r>
              <a:rPr lang="en-US" altLang="zh-CN" dirty="0"/>
              <a:t>expr</a:t>
            </a:r>
            <a:r>
              <a:rPr lang="zh-CN" altLang="en-US" dirty="0"/>
              <a:t>可以使</a:t>
            </a:r>
            <a:r>
              <a:rPr lang="en-US" altLang="zh-CN" dirty="0"/>
              <a:t>.text   .data.   .bss</a:t>
            </a:r>
          </a:p>
          <a:p>
            <a:pPr lvl="1"/>
            <a:r>
              <a:rPr lang="en-US" altLang="zh-CN" dirty="0"/>
              <a:t>.text		.text {subsection}	</a:t>
            </a:r>
            <a:r>
              <a:rPr lang="zh-CN" altLang="en-US" dirty="0"/>
              <a:t>将定义符开始的代码编译到代码段</a:t>
            </a:r>
          </a:p>
          <a:p>
            <a:pPr lvl="1"/>
            <a:r>
              <a:rPr lang="en-US" altLang="zh-CN" dirty="0"/>
              <a:t>.data		.data {subsection}	</a:t>
            </a:r>
            <a:r>
              <a:rPr lang="zh-CN" altLang="en-US" dirty="0"/>
              <a:t>将定义符开始的代码编译到数据段</a:t>
            </a:r>
            <a:r>
              <a:rPr lang="en-US" altLang="zh-CN" dirty="0"/>
              <a:t>,</a:t>
            </a:r>
            <a:r>
              <a:rPr lang="zh-CN" altLang="en-US" dirty="0"/>
              <a:t>初始化数据段</a:t>
            </a:r>
          </a:p>
          <a:p>
            <a:pPr lvl="1"/>
            <a:r>
              <a:rPr lang="en-US" altLang="zh-CN" dirty="0"/>
              <a:t>.bss		.bss {subsection}	</a:t>
            </a:r>
            <a:r>
              <a:rPr lang="zh-CN" altLang="en-US" dirty="0"/>
              <a:t>将变量存放到</a:t>
            </a:r>
            <a:r>
              <a:rPr lang="en-US" altLang="zh-CN" dirty="0"/>
              <a:t>.bss</a:t>
            </a:r>
            <a:r>
              <a:rPr lang="zh-CN" altLang="en-US" dirty="0"/>
              <a:t>段</a:t>
            </a:r>
            <a:r>
              <a:rPr lang="en-US" altLang="zh-CN" dirty="0"/>
              <a:t>,</a:t>
            </a:r>
            <a:r>
              <a:rPr lang="zh-CN" altLang="en-US" dirty="0"/>
              <a:t>未初始化数据段</a:t>
            </a:r>
          </a:p>
          <a:p>
            <a:pPr marL="349060" lvl="2" indent="0">
              <a:lnSpc>
                <a:spcPts val="3000"/>
              </a:lnSpc>
              <a:spcBef>
                <a:spcPts val="792"/>
              </a:spcBef>
              <a:buNone/>
            </a:pPr>
            <a:endParaRPr lang="zh-CN" altLang="en-US" dirty="0"/>
          </a:p>
          <a:p>
            <a:pPr marL="403039" lvl="1" indent="0">
              <a:lnSpc>
                <a:spcPts val="3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581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019175" y="1570355"/>
            <a:ext cx="10153650" cy="4068811"/>
          </a:xfrm>
        </p:spPr>
        <p:txBody>
          <a:bodyPr/>
          <a:lstStyle/>
          <a:p>
            <a:r>
              <a:rPr lang="zh-CN" altLang="en-US" b="1" dirty="0"/>
              <a:t>基于</a:t>
            </a:r>
            <a:r>
              <a:rPr lang="en-US" altLang="zh-CN" b="1" dirty="0"/>
              <a:t>ARMv8</a:t>
            </a:r>
            <a:r>
              <a:rPr lang="zh-CN" altLang="en-US" b="1" dirty="0"/>
              <a:t>架构的处理器体系结构</a:t>
            </a:r>
            <a:endParaRPr lang="en-US" altLang="zh-CN" b="1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sym typeface="+mn-lt"/>
              </a:rPr>
              <a:t>基于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sym typeface="+mn-lt"/>
              </a:rPr>
              <a:t>ARMv8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sym typeface="+mn-lt"/>
              </a:rPr>
              <a:t>架构的鲲鹏处理器</a:t>
            </a:r>
            <a:endParaRPr lang="en-US" altLang="zh-CN" dirty="0">
              <a:solidFill>
                <a:schemeClr val="bg1">
                  <a:lumMod val="65000"/>
                </a:schemeClr>
              </a:solidFill>
              <a:sym typeface="+mn-lt"/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ARM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寻址方式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sym typeface="+mn-lt"/>
              </a:rPr>
              <a:t>ARM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sym typeface="+mn-lt"/>
              </a:rPr>
              <a:t>指令集</a:t>
            </a:r>
            <a:endParaRPr lang="en-US" altLang="zh-CN" dirty="0">
              <a:solidFill>
                <a:schemeClr val="bg1">
                  <a:lumMod val="65000"/>
                </a:schemeClr>
              </a:solidFill>
              <a:sym typeface="+mn-lt"/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sym typeface="+mn-lt"/>
              </a:rPr>
              <a:t>ARM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sym typeface="+mn-lt"/>
              </a:rPr>
              <a:t>伪指令</a:t>
            </a:r>
            <a:endParaRPr lang="en-US" altLang="zh-CN" dirty="0">
              <a:solidFill>
                <a:schemeClr val="bg1">
                  <a:lumMod val="65000"/>
                </a:schemeClr>
              </a:solidFill>
              <a:sym typeface="+mn-lt"/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sym typeface="+mn-lt"/>
              </a:rPr>
              <a:t>ARM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sym typeface="+mn-lt"/>
              </a:rPr>
              <a:t>汇编语言程序结构</a:t>
            </a:r>
            <a:endParaRPr lang="en-US" altLang="zh-CN" dirty="0">
              <a:solidFill>
                <a:schemeClr val="bg1">
                  <a:lumMod val="65000"/>
                </a:schemeClr>
              </a:solidFill>
              <a:sym typeface="+mn-lt"/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sym typeface="+mn-lt"/>
              </a:rPr>
              <a:t>ARM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sym typeface="+mn-lt"/>
              </a:rPr>
              <a:t>编译与调试工具</a:t>
            </a:r>
            <a:endParaRPr lang="en-US" altLang="zh-CN" dirty="0">
              <a:solidFill>
                <a:schemeClr val="bg1">
                  <a:lumMod val="65000"/>
                </a:scheme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93608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伪指令</a:t>
            </a:r>
            <a:r>
              <a:rPr lang="en-US" altLang="zh-CN" dirty="0"/>
              <a:t>(6)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ADR</a:t>
            </a:r>
            <a:r>
              <a:rPr lang="zh-CN" altLang="en-US" dirty="0"/>
              <a:t>伪指令</a:t>
            </a:r>
          </a:p>
          <a:p>
            <a:pPr lvl="1"/>
            <a:r>
              <a:rPr lang="en-US" altLang="zh-CN" dirty="0"/>
              <a:t>ADR</a:t>
            </a:r>
            <a:r>
              <a:rPr lang="zh-CN" altLang="en-US" dirty="0"/>
              <a:t>伪指令为小范围地址读取伪指令，使用的相对偏移</a:t>
            </a:r>
          </a:p>
          <a:p>
            <a:pPr marL="403039" lvl="1" indent="0">
              <a:buNone/>
            </a:pPr>
            <a:r>
              <a:rPr lang="zh-CN" altLang="en-US" dirty="0"/>
              <a:t>范围：当地址值是字节对齐 </a:t>
            </a:r>
            <a:r>
              <a:rPr lang="en-US" altLang="zh-CN" dirty="0"/>
              <a:t>(8</a:t>
            </a:r>
            <a:r>
              <a:rPr lang="zh-CN" altLang="en-US" dirty="0"/>
              <a:t>位</a:t>
            </a:r>
            <a:r>
              <a:rPr lang="en-US" altLang="zh-CN" dirty="0"/>
              <a:t>) </a:t>
            </a:r>
            <a:r>
              <a:rPr lang="zh-CN" altLang="en-US" dirty="0"/>
              <a:t>时，取值范围为</a:t>
            </a:r>
            <a:r>
              <a:rPr lang="en-US" altLang="zh-CN" dirty="0"/>
              <a:t>-255</a:t>
            </a:r>
            <a:r>
              <a:rPr lang="zh-CN" altLang="en-US" dirty="0"/>
              <a:t>～</a:t>
            </a:r>
            <a:r>
              <a:rPr lang="en-US" altLang="zh-CN" dirty="0"/>
              <a:t>255</a:t>
            </a:r>
            <a:r>
              <a:rPr lang="zh-CN" altLang="en-US" dirty="0"/>
              <a:t>，当地址值是字对齐 </a:t>
            </a:r>
            <a:r>
              <a:rPr lang="en-US" altLang="zh-CN" dirty="0"/>
              <a:t>(32</a:t>
            </a:r>
            <a:r>
              <a:rPr lang="zh-CN" altLang="en-US" dirty="0"/>
              <a:t>位</a:t>
            </a:r>
            <a:r>
              <a:rPr lang="en-US" altLang="zh-CN" dirty="0"/>
              <a:t>) </a:t>
            </a:r>
            <a:r>
              <a:rPr lang="zh-CN" altLang="en-US" dirty="0"/>
              <a:t>时，取值范围为</a:t>
            </a:r>
            <a:r>
              <a:rPr lang="en-US" altLang="zh-CN" dirty="0"/>
              <a:t>-1020</a:t>
            </a:r>
            <a:r>
              <a:rPr lang="zh-CN" altLang="en-US" dirty="0"/>
              <a:t>～</a:t>
            </a:r>
            <a:r>
              <a:rPr lang="en-US" altLang="zh-CN" dirty="0"/>
              <a:t>1020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语法格式</a:t>
            </a:r>
            <a:r>
              <a:rPr lang="en-US" altLang="zh-CN" dirty="0"/>
              <a:t>:</a:t>
            </a:r>
          </a:p>
          <a:p>
            <a:pPr marL="403039" lvl="1" indent="0">
              <a:buNone/>
            </a:pPr>
            <a:r>
              <a:rPr lang="en-US" altLang="zh-CN" sz="2199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ADR{cond}   register,label</a:t>
            </a:r>
          </a:p>
          <a:p>
            <a:pPr marL="403039" lvl="1" indent="0">
              <a:buNone/>
            </a:pPr>
            <a:r>
              <a:rPr lang="en-US" altLang="zh-CN" sz="2199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ADR      R0,  lable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87082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伪指令</a:t>
            </a:r>
            <a:r>
              <a:rPr lang="en-US" altLang="zh-CN" dirty="0"/>
              <a:t>(7)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ADRL</a:t>
            </a:r>
            <a:r>
              <a:rPr lang="zh-CN" altLang="en-US" dirty="0"/>
              <a:t>伪指令</a:t>
            </a:r>
          </a:p>
          <a:p>
            <a:pPr lvl="1"/>
            <a:r>
              <a:rPr lang="en-US" altLang="zh-CN" dirty="0"/>
              <a:t>ADRL</a:t>
            </a:r>
            <a:r>
              <a:rPr lang="zh-CN" altLang="en-US" dirty="0"/>
              <a:t>伪指令为中等范围地址读取伪指令。使用相对偏移</a:t>
            </a:r>
          </a:p>
          <a:p>
            <a:pPr marL="403039" lvl="1" indent="0">
              <a:buNone/>
            </a:pPr>
            <a:r>
              <a:rPr lang="zh-CN" altLang="en-US" dirty="0"/>
              <a:t>范围：当地址值是字节对齐时，取值范围为</a:t>
            </a:r>
            <a:r>
              <a:rPr lang="en-US" altLang="zh-CN" dirty="0"/>
              <a:t>-64</a:t>
            </a:r>
            <a:r>
              <a:rPr lang="zh-CN" altLang="en-US" dirty="0"/>
              <a:t>～</a:t>
            </a:r>
            <a:r>
              <a:rPr lang="en-US" altLang="zh-CN" dirty="0"/>
              <a:t>64KB</a:t>
            </a:r>
            <a:r>
              <a:rPr lang="zh-CN" altLang="en-US" dirty="0"/>
              <a:t>；当地址值是字对齐时，取值范围为</a:t>
            </a:r>
            <a:r>
              <a:rPr lang="en-US" altLang="zh-CN" dirty="0"/>
              <a:t>-256</a:t>
            </a:r>
            <a:r>
              <a:rPr lang="zh-CN" altLang="en-US" dirty="0"/>
              <a:t>～</a:t>
            </a:r>
            <a:r>
              <a:rPr lang="en-US" altLang="zh-CN" dirty="0"/>
              <a:t>256KB</a:t>
            </a:r>
          </a:p>
          <a:p>
            <a:pPr lvl="1"/>
            <a:r>
              <a:rPr lang="zh-CN" altLang="en-US" dirty="0"/>
              <a:t>语法格式： </a:t>
            </a:r>
          </a:p>
          <a:p>
            <a:pPr marL="403039" lvl="1" indent="0">
              <a:buNone/>
            </a:pPr>
            <a:r>
              <a:rPr lang="en-US" altLang="zh-CN" sz="2199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ADRL{cond}  register,label</a:t>
            </a:r>
          </a:p>
          <a:p>
            <a:pPr marL="403039" lvl="1" indent="0">
              <a:buNone/>
            </a:pPr>
            <a:r>
              <a:rPr lang="en-US" altLang="zh-CN" sz="2199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ADRL        R0</a:t>
            </a:r>
            <a:r>
              <a:rPr lang="zh-CN" altLang="en-US" sz="2199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，</a:t>
            </a:r>
            <a:r>
              <a:rPr lang="en-US" altLang="zh-CN" sz="2199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lable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7245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伪指令</a:t>
            </a:r>
            <a:r>
              <a:rPr lang="en-US" altLang="zh-CN" dirty="0"/>
              <a:t>(8)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LDR</a:t>
            </a:r>
            <a:r>
              <a:rPr lang="zh-CN" altLang="en-US" dirty="0"/>
              <a:t>伪指令</a:t>
            </a:r>
            <a:endParaRPr lang="en-US" altLang="zh-CN" dirty="0"/>
          </a:p>
          <a:p>
            <a:pPr lvl="1"/>
            <a:r>
              <a:rPr lang="en-US" altLang="zh-CN" dirty="0"/>
              <a:t>LDR</a:t>
            </a:r>
            <a:r>
              <a:rPr lang="zh-CN" altLang="en-US" dirty="0"/>
              <a:t>伪指令装载一个</a:t>
            </a:r>
            <a:r>
              <a:rPr lang="en-US" altLang="zh-CN" dirty="0"/>
              <a:t>32</a:t>
            </a:r>
            <a:r>
              <a:rPr lang="zh-CN" altLang="en-US" dirty="0"/>
              <a:t>位的常数和一个地址到寄存器</a:t>
            </a:r>
          </a:p>
          <a:p>
            <a:pPr lvl="1"/>
            <a:r>
              <a:rPr lang="zh-CN" altLang="en-US" dirty="0"/>
              <a:t>语法格式： </a:t>
            </a:r>
          </a:p>
          <a:p>
            <a:pPr marL="403039" lvl="1" indent="0">
              <a:buNone/>
            </a:pPr>
            <a:r>
              <a:rPr lang="en-US" altLang="zh-CN" sz="2199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LDR{cond}  register,=[</a:t>
            </a:r>
            <a:r>
              <a:rPr lang="en-US" altLang="zh-CN" sz="2199" b="1" i="1" kern="0" dirty="0" err="1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expr|label-expr</a:t>
            </a:r>
            <a:r>
              <a:rPr lang="en-US" altLang="zh-CN" sz="2199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]</a:t>
            </a:r>
          </a:p>
          <a:p>
            <a:pPr marL="403039" lvl="1" indent="0">
              <a:buNone/>
            </a:pPr>
            <a:r>
              <a:rPr lang="en-US" altLang="zh-CN" sz="2199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LDR    R0</a:t>
            </a:r>
            <a:r>
              <a:rPr lang="zh-CN" altLang="en-US" sz="2199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，</a:t>
            </a:r>
            <a:r>
              <a:rPr lang="en-US" altLang="zh-CN" sz="2199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=0XFFFF0000</a:t>
            </a:r>
            <a:endParaRPr lang="zh-CN" altLang="en-US" sz="2199" b="1" i="1" kern="0" dirty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52871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019175" y="1570355"/>
            <a:ext cx="10153650" cy="4068811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基于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ARMv8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架构的处理器体系结构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sym typeface="+mn-lt"/>
              </a:rPr>
              <a:t>基于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sym typeface="+mn-lt"/>
              </a:rPr>
              <a:t>ARMv8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sym typeface="+mn-lt"/>
              </a:rPr>
              <a:t>架构的鲲鹏处理器</a:t>
            </a:r>
            <a:endParaRPr lang="en-US" altLang="zh-CN" dirty="0">
              <a:solidFill>
                <a:schemeClr val="bg1">
                  <a:lumMod val="65000"/>
                </a:schemeClr>
              </a:solidFill>
              <a:sym typeface="+mn-lt"/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ARM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寻址方式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sym typeface="+mn-lt"/>
              </a:rPr>
              <a:t>ARM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sym typeface="+mn-lt"/>
              </a:rPr>
              <a:t>指令集</a:t>
            </a:r>
            <a:endParaRPr lang="en-US" altLang="zh-CN" dirty="0">
              <a:solidFill>
                <a:schemeClr val="bg1">
                  <a:lumMod val="65000"/>
                </a:schemeClr>
              </a:solidFill>
              <a:sym typeface="+mn-lt"/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sym typeface="+mn-lt"/>
              </a:rPr>
              <a:t>ARM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sym typeface="+mn-lt"/>
              </a:rPr>
              <a:t>伪指令</a:t>
            </a:r>
            <a:endParaRPr lang="en-US" altLang="zh-CN" dirty="0">
              <a:solidFill>
                <a:schemeClr val="bg1">
                  <a:lumMod val="65000"/>
                </a:schemeClr>
              </a:solidFill>
              <a:sym typeface="+mn-lt"/>
            </a:endParaRPr>
          </a:p>
          <a:p>
            <a:r>
              <a:rPr lang="en-US" altLang="zh-CN" b="1" dirty="0">
                <a:sym typeface="+mn-lt"/>
              </a:rPr>
              <a:t>ARM</a:t>
            </a:r>
            <a:r>
              <a:rPr lang="zh-CN" altLang="en-US" b="1" dirty="0">
                <a:sym typeface="+mn-lt"/>
              </a:rPr>
              <a:t>汇编语言程序结构</a:t>
            </a:r>
            <a:endParaRPr lang="en-US" altLang="zh-CN" b="1" dirty="0">
              <a:sym typeface="+mn-lt"/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sym typeface="+mn-lt"/>
              </a:rPr>
              <a:t>ARM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sym typeface="+mn-lt"/>
              </a:rPr>
              <a:t>编译与调试工具</a:t>
            </a:r>
            <a:endParaRPr lang="en-US" altLang="zh-CN" dirty="0">
              <a:solidFill>
                <a:schemeClr val="bg1">
                  <a:lumMod val="65000"/>
                </a:scheme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21656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汇编语言程序结构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顺序结构</a:t>
            </a:r>
            <a:endParaRPr lang="en-US" altLang="zh-CN" dirty="0"/>
          </a:p>
          <a:p>
            <a:r>
              <a:rPr lang="zh-CN" altLang="en-US" dirty="0"/>
              <a:t>分支结构</a:t>
            </a:r>
            <a:endParaRPr lang="en-US" altLang="zh-CN" dirty="0"/>
          </a:p>
          <a:p>
            <a:pPr lvl="1"/>
            <a:r>
              <a:rPr lang="zh-CN" altLang="en-US" dirty="0"/>
              <a:t>双分支结构</a:t>
            </a:r>
            <a:endParaRPr lang="en-US" altLang="zh-CN" dirty="0"/>
          </a:p>
          <a:p>
            <a:pPr lvl="1"/>
            <a:r>
              <a:rPr lang="zh-CN" altLang="en-US" dirty="0"/>
              <a:t>多分支结构</a:t>
            </a:r>
            <a:endParaRPr lang="en-US" altLang="zh-CN" dirty="0"/>
          </a:p>
          <a:p>
            <a:r>
              <a:rPr lang="zh-CN" altLang="en-US" dirty="0"/>
              <a:t>循环结构</a:t>
            </a:r>
            <a:endParaRPr lang="en-US" altLang="zh-CN" dirty="0"/>
          </a:p>
          <a:p>
            <a:r>
              <a:rPr lang="zh-CN" altLang="en-US" dirty="0"/>
              <a:t>子程序</a:t>
            </a:r>
          </a:p>
        </p:txBody>
      </p:sp>
    </p:spTree>
    <p:extLst>
      <p:ext uri="{BB962C8B-B14F-4D97-AF65-F5344CB8AC3E}">
        <p14:creationId xmlns:p14="http://schemas.microsoft.com/office/powerpoint/2010/main" val="1576746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汇编语言程序结构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顺序结构</a:t>
            </a:r>
            <a:endParaRPr lang="en-US" altLang="zh-CN" dirty="0"/>
          </a:p>
          <a:p>
            <a:pPr marL="401637" lvl="1" indent="0">
              <a:buNone/>
            </a:pPr>
            <a:r>
              <a:rPr lang="zh-CN" altLang="zh-CN" dirty="0"/>
              <a:t>顺序结构程序是最简单的也是最基本的一种程序结构形式。这种结构的程序有程序的开头顺序的执行直到程序结束为止，执行过程中没有任何分支。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4184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汇编语言程序结构</a:t>
            </a:r>
            <a:r>
              <a:rPr lang="en-US" altLang="zh-CN" dirty="0"/>
              <a:t>(3)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分支结构</a:t>
            </a:r>
            <a:endParaRPr lang="en-US" altLang="zh-CN" dirty="0"/>
          </a:p>
          <a:p>
            <a:pPr marL="401637" lvl="1" indent="0">
              <a:buNone/>
            </a:pPr>
            <a:r>
              <a:rPr lang="zh-CN" altLang="en-US" dirty="0"/>
              <a:t>可以事先把各种可能出现的情况和处理的方法写在程序里，然后由计算机自动做出判断，并跳转或调用相应的程序处理。特点是：其运行方向是向前的，再确定的条件下，只能执行多个分支中的一个分支。</a:t>
            </a:r>
          </a:p>
          <a:p>
            <a:pPr marL="401637" lvl="1" indent="0">
              <a:buNone/>
            </a:pPr>
            <a:r>
              <a:rPr lang="zh-CN" altLang="en-US" dirty="0"/>
              <a:t>分支结构的分类：</a:t>
            </a:r>
          </a:p>
          <a:p>
            <a:pPr lvl="1"/>
            <a:r>
              <a:rPr lang="zh-CN" altLang="en-US" dirty="0"/>
              <a:t>双分支结构</a:t>
            </a:r>
            <a:endParaRPr lang="en-US" altLang="zh-CN" dirty="0"/>
          </a:p>
          <a:p>
            <a:pPr lvl="1"/>
            <a:r>
              <a:rPr lang="zh-CN" altLang="en-US" dirty="0"/>
              <a:t>多分支结构</a:t>
            </a:r>
            <a:endParaRPr lang="en-US" altLang="zh-CN" dirty="0"/>
          </a:p>
        </p:txBody>
      </p:sp>
      <p:pic>
        <p:nvPicPr>
          <p:cNvPr id="4" name="图片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23"/>
          <a:stretch/>
        </p:blipFill>
        <p:spPr>
          <a:xfrm>
            <a:off x="4691844" y="2960948"/>
            <a:ext cx="4824536" cy="280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600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汇编语言程序结构</a:t>
            </a:r>
            <a:r>
              <a:rPr lang="en-US" altLang="zh-CN" dirty="0"/>
              <a:t>(6)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ts val="2200"/>
              </a:lnSpc>
              <a:spcBef>
                <a:spcPts val="0"/>
              </a:spcBef>
            </a:pPr>
            <a:r>
              <a:rPr lang="zh-CN" altLang="zh-CN" sz="2000" dirty="0"/>
              <a:t>条件跳转</a:t>
            </a:r>
            <a:r>
              <a:rPr lang="zh-CN" altLang="en-US" sz="2000" dirty="0"/>
              <a:t>示例</a:t>
            </a:r>
            <a:endParaRPr lang="en-US" altLang="zh-CN" sz="2000" dirty="0"/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AREA Example,CODE,READONLY</a:t>
            </a:r>
            <a:r>
              <a:rPr lang="en-US" altLang="zh-CN" sz="2000" dirty="0"/>
              <a:t>	@</a:t>
            </a:r>
            <a:r>
              <a:rPr lang="zh-CN" altLang="zh-CN" sz="2000" dirty="0"/>
              <a:t>声明代码段</a:t>
            </a:r>
            <a:r>
              <a:rPr lang="en-US" altLang="zh-CN" sz="2000" dirty="0"/>
              <a:t>Example</a:t>
            </a:r>
            <a:endParaRPr lang="zh-CN" altLang="zh-CN" sz="2000" dirty="0"/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ENTRY	</a:t>
            </a:r>
            <a:r>
              <a:rPr lang="en-US" altLang="zh-CN" sz="2000" dirty="0"/>
              <a:t>				@</a:t>
            </a:r>
            <a:r>
              <a:rPr lang="zh-CN" altLang="zh-CN" sz="2000" dirty="0"/>
              <a:t>程序入口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Start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MOV  R0,#2	</a:t>
            </a:r>
            <a:r>
              <a:rPr lang="en-US" altLang="zh-CN" sz="2000" dirty="0"/>
              <a:t>				@</a:t>
            </a:r>
            <a:r>
              <a:rPr lang="zh-CN" altLang="zh-CN" sz="2000" dirty="0"/>
              <a:t>将</a:t>
            </a:r>
            <a:r>
              <a:rPr lang="en-US" altLang="zh-CN" sz="2000" dirty="0"/>
              <a:t>R0</a:t>
            </a:r>
            <a:r>
              <a:rPr lang="zh-CN" altLang="zh-CN" sz="2000" dirty="0"/>
              <a:t>赋初值</a:t>
            </a:r>
            <a:r>
              <a:rPr lang="en-US" altLang="zh-CN" sz="2000" dirty="0"/>
              <a:t>2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MOV  R1,#5	</a:t>
            </a:r>
            <a:r>
              <a:rPr lang="en-US" altLang="zh-CN" sz="2000" dirty="0"/>
              <a:t>				@</a:t>
            </a:r>
            <a:r>
              <a:rPr lang="zh-CN" altLang="zh-CN" sz="2000" dirty="0"/>
              <a:t>将</a:t>
            </a:r>
            <a:r>
              <a:rPr lang="en-US" altLang="zh-CN" sz="2000" dirty="0"/>
              <a:t>R1</a:t>
            </a:r>
            <a:r>
              <a:rPr lang="zh-CN" altLang="zh-CN" sz="2000" dirty="0"/>
              <a:t>赋初值</a:t>
            </a:r>
            <a:r>
              <a:rPr lang="en-US" altLang="zh-CN" sz="2000" dirty="0"/>
              <a:t>5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ADD  R5,R0,R1	</a:t>
            </a:r>
            <a:r>
              <a:rPr lang="en-US" altLang="zh-CN" sz="2000" dirty="0"/>
              <a:t>			@</a:t>
            </a:r>
            <a:r>
              <a:rPr lang="zh-CN" altLang="zh-CN" sz="2000" dirty="0"/>
              <a:t>将</a:t>
            </a:r>
            <a:r>
              <a:rPr lang="en-US" altLang="zh-CN" sz="2000" dirty="0"/>
              <a:t>R0</a:t>
            </a:r>
            <a:r>
              <a:rPr lang="zh-CN" altLang="zh-CN" sz="2000" dirty="0"/>
              <a:t>和</a:t>
            </a:r>
            <a:r>
              <a:rPr lang="en-US" altLang="zh-CN" sz="2000" dirty="0"/>
              <a:t>R1</a:t>
            </a:r>
            <a:r>
              <a:rPr lang="zh-CN" altLang="zh-CN" sz="2000" dirty="0"/>
              <a:t>内的值相加并存入</a:t>
            </a:r>
            <a:r>
              <a:rPr lang="en-US" altLang="zh-CN" sz="2000" dirty="0"/>
              <a:t>R5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CMP  R5,#10 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BEQ  DOEQUAL</a:t>
            </a:r>
            <a:r>
              <a:rPr lang="en-US" altLang="zh-CN" sz="2000" dirty="0"/>
              <a:t>				@</a:t>
            </a:r>
            <a:r>
              <a:rPr lang="zh-CN" altLang="zh-CN" sz="2000" dirty="0"/>
              <a:t>若</a:t>
            </a:r>
            <a:r>
              <a:rPr lang="en-US" altLang="zh-CN" sz="2000" dirty="0"/>
              <a:t>R5</a:t>
            </a:r>
            <a:r>
              <a:rPr lang="zh-CN" altLang="zh-CN" sz="2000" dirty="0"/>
              <a:t>为</a:t>
            </a:r>
            <a:r>
              <a:rPr lang="en-US" altLang="zh-CN" sz="2000" dirty="0"/>
              <a:t>10</a:t>
            </a:r>
            <a:r>
              <a:rPr lang="zh-CN" altLang="zh-CN" sz="2000" dirty="0"/>
              <a:t>，则跳转到</a:t>
            </a:r>
            <a:r>
              <a:rPr lang="en-US" altLang="zh-CN" sz="2000" dirty="0"/>
              <a:t>DOEQUAL</a:t>
            </a:r>
            <a:r>
              <a:rPr lang="zh-CN" altLang="zh-CN" sz="2000" dirty="0"/>
              <a:t>标签处</a:t>
            </a:r>
            <a:endParaRPr lang="en-US" altLang="zh-CN" sz="2000" dirty="0"/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WAIT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CMP  R0,R1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ADDHI R2,R0,#10</a:t>
            </a:r>
            <a:r>
              <a:rPr lang="en-US" altLang="zh-CN" sz="2000" dirty="0"/>
              <a:t>				@</a:t>
            </a:r>
            <a:r>
              <a:rPr lang="zh-CN" altLang="zh-CN" sz="2000" dirty="0"/>
              <a:t>若</a:t>
            </a:r>
            <a:r>
              <a:rPr lang="en-US" altLang="zh-CN" sz="2000" dirty="0"/>
              <a:t>R0 &gt;R1 </a:t>
            </a:r>
            <a:r>
              <a:rPr lang="zh-CN" altLang="zh-CN" sz="2000" dirty="0"/>
              <a:t>则</a:t>
            </a:r>
            <a:r>
              <a:rPr lang="en-US" altLang="zh-CN" sz="2000" dirty="0"/>
              <a:t>R2=R0+10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ADDLS R2,R1,#5</a:t>
            </a:r>
            <a:r>
              <a:rPr lang="en-US" altLang="zh-CN" sz="2000" dirty="0"/>
              <a:t>				@</a:t>
            </a:r>
            <a:r>
              <a:rPr lang="zh-CN" altLang="zh-CN" sz="2000" dirty="0"/>
              <a:t>若</a:t>
            </a:r>
            <a:r>
              <a:rPr lang="en-US" altLang="zh-CN" sz="2000" dirty="0"/>
              <a:t>R1&lt;=R2 </a:t>
            </a:r>
            <a:r>
              <a:rPr lang="zh-CN" altLang="zh-CN" sz="2000" dirty="0"/>
              <a:t>则</a:t>
            </a:r>
            <a:r>
              <a:rPr lang="en-US" altLang="zh-CN" sz="2000" dirty="0"/>
              <a:t>R2=R1+5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DOEQUAL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ANDS R1,R1,#0x80	</a:t>
            </a:r>
            <a:r>
              <a:rPr lang="en-US" altLang="zh-CN" sz="2000" dirty="0"/>
              <a:t>			@R1=R1&amp; 0x80,</a:t>
            </a:r>
            <a:r>
              <a:rPr lang="zh-CN" altLang="zh-CN" sz="2000" dirty="0"/>
              <a:t>并设置相应标志位</a:t>
            </a:r>
            <a:endParaRPr lang="en-US" altLang="zh-CN" sz="2000" dirty="0"/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BNE  WAIT	</a:t>
            </a:r>
            <a:r>
              <a:rPr lang="en-US" altLang="zh-CN" sz="2000" dirty="0"/>
              <a:t>				@</a:t>
            </a:r>
            <a:r>
              <a:rPr lang="zh-CN" altLang="zh-CN" sz="2000" dirty="0"/>
              <a:t>若</a:t>
            </a:r>
            <a:r>
              <a:rPr lang="en-US" altLang="zh-CN" sz="2000" dirty="0"/>
              <a:t>R1 </a:t>
            </a:r>
            <a:r>
              <a:rPr lang="zh-CN" altLang="zh-CN" sz="2000" dirty="0"/>
              <a:t>的</a:t>
            </a:r>
            <a:r>
              <a:rPr lang="en-US" altLang="zh-CN" sz="2000" dirty="0"/>
              <a:t>d7</a:t>
            </a:r>
            <a:r>
              <a:rPr lang="zh-CN" altLang="zh-CN" sz="2000" dirty="0"/>
              <a:t>位为</a:t>
            </a:r>
            <a:r>
              <a:rPr lang="en-US" altLang="zh-CN" sz="2000" dirty="0"/>
              <a:t>1</a:t>
            </a:r>
            <a:r>
              <a:rPr lang="zh-CN" altLang="zh-CN" sz="2000" dirty="0"/>
              <a:t>则跳转到</a:t>
            </a:r>
            <a:r>
              <a:rPr lang="en-US" altLang="zh-CN" sz="2000" dirty="0"/>
              <a:t>WAIT</a:t>
            </a:r>
            <a:r>
              <a:rPr lang="zh-CN" altLang="zh-CN" sz="2000" dirty="0"/>
              <a:t>标签</a:t>
            </a:r>
            <a:endParaRPr lang="en-US" altLang="zh-CN" sz="2000" dirty="0"/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OVER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END</a:t>
            </a:r>
            <a:endParaRPr lang="zh-CN" altLang="zh-CN" b="1" i="1" kern="0" dirty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72124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汇编语言程序结构</a:t>
            </a:r>
            <a:r>
              <a:rPr lang="en-US" altLang="zh-CN" dirty="0"/>
              <a:t>(4)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996596"/>
            <a:ext cx="10728326" cy="520244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循环结构</a:t>
            </a:r>
            <a:endParaRPr lang="en-US" altLang="zh-CN" dirty="0"/>
          </a:p>
          <a:p>
            <a:pPr marL="401637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zh-CN" dirty="0"/>
              <a:t>需要多次重复执行相同的或相似的功能</a:t>
            </a:r>
            <a:r>
              <a:rPr lang="zh-CN" altLang="en-US" dirty="0"/>
              <a:t>时可以使用循环结构。</a:t>
            </a:r>
            <a:endParaRPr lang="en-US" altLang="zh-CN" dirty="0"/>
          </a:p>
          <a:p>
            <a:pPr marL="301625" lvl="1" indent="-301625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zh-CN" sz="2200" dirty="0">
                <a:cs typeface="Arial" panose="020B0604020202020204" pitchFamily="34" charset="0"/>
              </a:rPr>
              <a:t>循环程序结构</a:t>
            </a:r>
            <a:r>
              <a:rPr lang="zh-CN" altLang="en-US" sz="2200" dirty="0">
                <a:cs typeface="Arial" panose="020B0604020202020204" pitchFamily="34" charset="0"/>
              </a:rPr>
              <a:t>：</a:t>
            </a:r>
            <a:endParaRPr lang="en-US" altLang="zh-CN" sz="2200" dirty="0"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初始化部分：设置循环执行的初始化状态。</a:t>
            </a:r>
            <a:endParaRPr lang="en-US" altLang="zh-CN" sz="20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循环体部分：需要多次重复执行的部分。</a:t>
            </a:r>
            <a:endParaRPr lang="en-US" altLang="zh-CN" sz="20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循环控制部分：用于控制循环体的执行的次数。循环体每次执行后，应该修改循环条件，是循环能够在适当的时候终止执行。</a:t>
            </a:r>
          </a:p>
          <a:p>
            <a:pPr marL="301625" lvl="1" indent="-301625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zh-CN" sz="2200" dirty="0">
                <a:cs typeface="Arial" panose="020B0604020202020204" pitchFamily="34" charset="0"/>
              </a:rPr>
              <a:t>循环控制方法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计数控制法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条件控制法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混合控制法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06650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汇编语言程序结构</a:t>
            </a:r>
            <a:r>
              <a:rPr lang="en-US" altLang="zh-CN" dirty="0"/>
              <a:t>(4)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996596"/>
            <a:ext cx="10728326" cy="5202443"/>
          </a:xfrm>
        </p:spPr>
        <p:txBody>
          <a:bodyPr/>
          <a:lstStyle/>
          <a:p>
            <a:pPr>
              <a:lnSpc>
                <a:spcPts val="2200"/>
              </a:lnSpc>
              <a:spcBef>
                <a:spcPts val="0"/>
              </a:spcBef>
            </a:pPr>
            <a:r>
              <a:rPr lang="zh-CN" altLang="en-US" sz="2400" dirty="0"/>
              <a:t>循环结构示例</a:t>
            </a:r>
            <a:endParaRPr lang="en-US" altLang="zh-CN" sz="2400" dirty="0"/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AREA Example,CODE,READONLY</a:t>
            </a:r>
            <a:r>
              <a:rPr lang="pt-BR" altLang="zh-CN" sz="2000" dirty="0"/>
              <a:t>	@</a:t>
            </a:r>
            <a:r>
              <a:rPr lang="zh-CN" altLang="pt-BR" sz="2000" dirty="0"/>
              <a:t>声明代码段</a:t>
            </a:r>
            <a:r>
              <a:rPr lang="pt-BR" altLang="zh-CN" sz="2000" dirty="0"/>
              <a:t>Example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ENTRY		</a:t>
            </a:r>
            <a:r>
              <a:rPr lang="pt-BR" altLang="zh-CN" sz="2000" dirty="0"/>
              <a:t>			@</a:t>
            </a:r>
            <a:r>
              <a:rPr lang="zh-CN" altLang="pt-BR" sz="2000" dirty="0"/>
              <a:t>程序入口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Start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MOV  R1,#0	</a:t>
            </a:r>
            <a:r>
              <a:rPr lang="pt-BR" altLang="zh-CN" sz="2000" dirty="0"/>
              <a:t>				@</a:t>
            </a:r>
            <a:r>
              <a:rPr lang="zh-CN" altLang="pt-BR" sz="2000" dirty="0"/>
              <a:t>将</a:t>
            </a:r>
            <a:r>
              <a:rPr lang="pt-BR" altLang="zh-CN" sz="2000" dirty="0"/>
              <a:t>R1</a:t>
            </a:r>
            <a:r>
              <a:rPr lang="zh-CN" altLang="pt-BR" sz="2000" dirty="0"/>
              <a:t>赋初值</a:t>
            </a:r>
            <a:r>
              <a:rPr lang="pt-BR" altLang="zh-CN" sz="2000" dirty="0"/>
              <a:t>0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LOOP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ADD  R1,R1,#1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CMP  R1,#10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BCC  LOOP	</a:t>
            </a:r>
            <a:r>
              <a:rPr lang="pt-BR" altLang="zh-CN" sz="2000" dirty="0"/>
              <a:t>@R1</a:t>
            </a:r>
            <a:r>
              <a:rPr lang="zh-CN" altLang="pt-BR" sz="2000" dirty="0"/>
              <a:t>小于</a:t>
            </a:r>
            <a:r>
              <a:rPr lang="pt-BR" altLang="zh-CN" sz="2000" dirty="0"/>
              <a:t>10</a:t>
            </a:r>
            <a:r>
              <a:rPr lang="zh-CN" altLang="pt-BR" sz="2000" dirty="0"/>
              <a:t>则执行跳转到</a:t>
            </a:r>
            <a:r>
              <a:rPr lang="pt-BR" altLang="zh-CN" sz="2000" dirty="0"/>
              <a:t>LOOP</a:t>
            </a:r>
            <a:r>
              <a:rPr lang="zh-CN" altLang="pt-BR" sz="2000" dirty="0"/>
              <a:t>处执行循环，即</a:t>
            </a:r>
            <a:r>
              <a:rPr lang="pt-BR" altLang="zh-CN" sz="2000" dirty="0"/>
              <a:t>R1</a:t>
            </a:r>
            <a:r>
              <a:rPr lang="zh-CN" altLang="pt-BR" sz="2000" dirty="0"/>
              <a:t>从</a:t>
            </a:r>
            <a:r>
              <a:rPr lang="pt-BR" altLang="zh-CN" sz="2000" dirty="0"/>
              <a:t>0</a:t>
            </a:r>
            <a:r>
              <a:rPr lang="zh-CN" altLang="pt-BR" sz="2000" dirty="0"/>
              <a:t>到</a:t>
            </a:r>
            <a:r>
              <a:rPr lang="pt-BR" altLang="zh-CN" sz="2000" dirty="0"/>
              <a:t>10</a:t>
            </a:r>
            <a:r>
              <a:rPr lang="zh-CN" altLang="pt-BR" sz="2000" dirty="0"/>
              <a:t>后退出循环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altLang="zh-CN" b="1" i="1" kern="0" dirty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cs typeface="SimSun" panose="02010600030101010101" pitchFamily="2" charset="-122"/>
              </a:rPr>
              <a:t>END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9607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ARMv8</a:t>
            </a:r>
            <a:r>
              <a:rPr lang="zh-CN" altLang="en-US" dirty="0"/>
              <a:t>架构的处理器体系结构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1625" indent="-301625" defTabSz="801688" fontAlgn="base">
              <a:spcBef>
                <a:spcPct val="30000"/>
              </a:spcBef>
              <a:spcAft>
                <a:spcPct val="0"/>
              </a:spcAft>
              <a:buSzPct val="60000"/>
            </a:pPr>
            <a:r>
              <a:rPr lang="en-US" altLang="zh-CN" dirty="0"/>
              <a:t>ARMv8-A</a:t>
            </a:r>
            <a:r>
              <a:rPr lang="zh-CN" altLang="zh-CN" dirty="0"/>
              <a:t>的执行状态</a:t>
            </a:r>
            <a:r>
              <a:rPr lang="zh-CN" altLang="en-US" sz="2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：</a:t>
            </a:r>
          </a:p>
          <a:p>
            <a:pPr lvl="1"/>
            <a:r>
              <a:rPr lang="en-US" altLang="zh-CN" dirty="0"/>
              <a:t>AArch32</a:t>
            </a:r>
            <a:r>
              <a:rPr lang="zh-CN" altLang="en-US" dirty="0"/>
              <a:t>执行状态</a:t>
            </a:r>
            <a:endParaRPr lang="en-US" altLang="zh-CN" dirty="0"/>
          </a:p>
          <a:p>
            <a:pPr marL="403039" lvl="1" indent="0">
              <a:buNone/>
            </a:pPr>
            <a:r>
              <a:rPr lang="zh-CN" altLang="zh-CN" dirty="0"/>
              <a:t>支持</a:t>
            </a:r>
            <a:r>
              <a:rPr lang="en-US" altLang="zh-CN" dirty="0"/>
              <a:t>A32</a:t>
            </a:r>
            <a:r>
              <a:rPr lang="zh-CN" altLang="zh-CN" dirty="0"/>
              <a:t>和</a:t>
            </a:r>
            <a:r>
              <a:rPr lang="en-US" altLang="zh-CN" dirty="0"/>
              <a:t>T32</a:t>
            </a:r>
            <a:r>
              <a:rPr lang="zh-CN" altLang="zh-CN" dirty="0"/>
              <a:t>两种指令集</a:t>
            </a:r>
            <a:r>
              <a:rPr lang="zh-CN" altLang="en-US" dirty="0"/>
              <a:t>，提供</a:t>
            </a:r>
            <a:r>
              <a:rPr lang="en-US" altLang="zh-CN" dirty="0"/>
              <a:t>13</a:t>
            </a:r>
            <a:r>
              <a:rPr lang="zh-CN" altLang="en-US" dirty="0"/>
              <a:t>个</a:t>
            </a:r>
            <a:r>
              <a:rPr lang="en-US" altLang="zh-CN" dirty="0"/>
              <a:t>32</a:t>
            </a:r>
            <a:r>
              <a:rPr lang="zh-CN" altLang="en-US" dirty="0"/>
              <a:t>位通用寄存器和一个</a:t>
            </a:r>
            <a:r>
              <a:rPr lang="en-US" altLang="zh-CN" dirty="0"/>
              <a:t>32</a:t>
            </a:r>
            <a:r>
              <a:rPr lang="zh-CN" altLang="en-US" dirty="0"/>
              <a:t>位程序计数器</a:t>
            </a:r>
            <a:r>
              <a:rPr lang="en-US" altLang="zh-CN" dirty="0"/>
              <a:t>PC</a:t>
            </a:r>
            <a:r>
              <a:rPr lang="zh-CN" altLang="en-US" dirty="0"/>
              <a:t>、堆栈指针</a:t>
            </a:r>
            <a:r>
              <a:rPr lang="en-US" altLang="zh-CN" dirty="0"/>
              <a:t>SP</a:t>
            </a:r>
            <a:r>
              <a:rPr lang="zh-CN" altLang="en-US" dirty="0"/>
              <a:t>及链接寄存器</a:t>
            </a:r>
            <a:r>
              <a:rPr lang="en-US" altLang="zh-CN" dirty="0"/>
              <a:t>LR</a:t>
            </a:r>
            <a:r>
              <a:rPr lang="zh-CN" altLang="en-US" dirty="0"/>
              <a:t>，</a:t>
            </a:r>
            <a:r>
              <a:rPr lang="zh-CN" altLang="zh-CN" dirty="0"/>
              <a:t>提供了</a:t>
            </a:r>
            <a:r>
              <a:rPr lang="en-US" altLang="zh-CN" dirty="0"/>
              <a:t>32</a:t>
            </a:r>
            <a:r>
              <a:rPr lang="zh-CN" altLang="zh-CN" dirty="0"/>
              <a:t>个</a:t>
            </a:r>
            <a:r>
              <a:rPr lang="en-US" altLang="zh-CN" dirty="0"/>
              <a:t>64</a:t>
            </a:r>
            <a:r>
              <a:rPr lang="zh-CN" altLang="zh-CN" dirty="0"/>
              <a:t>位寄存器用于增强</a:t>
            </a:r>
            <a:r>
              <a:rPr lang="en-US" altLang="zh-CN" dirty="0"/>
              <a:t>SIMD</a:t>
            </a:r>
            <a:r>
              <a:rPr lang="zh-CN" altLang="zh-CN" dirty="0"/>
              <a:t>向量和标量浮点运算</a:t>
            </a:r>
            <a:r>
              <a:rPr lang="zh-CN" altLang="en-US" dirty="0"/>
              <a:t>，</a:t>
            </a:r>
            <a:r>
              <a:rPr lang="zh-CN" altLang="zh-CN" dirty="0"/>
              <a:t>在</a:t>
            </a:r>
            <a:r>
              <a:rPr lang="en-US" altLang="zh-CN" dirty="0"/>
              <a:t>AArch32</a:t>
            </a:r>
            <a:r>
              <a:rPr lang="zh-CN" altLang="zh-CN" dirty="0"/>
              <a:t>执行状态下，</a:t>
            </a:r>
            <a:r>
              <a:rPr lang="en-US" altLang="zh-CN" dirty="0"/>
              <a:t>ARM</a:t>
            </a:r>
            <a:r>
              <a:rPr lang="zh-CN" altLang="zh-CN" dirty="0"/>
              <a:t>同样定义了一组处理状态</a:t>
            </a:r>
            <a:r>
              <a:rPr lang="en-US" altLang="zh-CN" dirty="0"/>
              <a:t>PSTATE</a:t>
            </a:r>
            <a:r>
              <a:rPr lang="zh-CN" altLang="zh-CN" dirty="0"/>
              <a:t>参数用于保存处理单元的状态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AArch64</a:t>
            </a:r>
            <a:r>
              <a:rPr lang="zh-CN" altLang="en-US" dirty="0"/>
              <a:t>执行状态</a:t>
            </a:r>
            <a:endParaRPr lang="en-US" altLang="zh-CN" dirty="0"/>
          </a:p>
          <a:p>
            <a:pPr marL="403039" lvl="1" indent="0">
              <a:buNone/>
            </a:pPr>
            <a:r>
              <a:rPr lang="zh-CN" altLang="en-US" dirty="0"/>
              <a:t>支持单一的</a:t>
            </a:r>
            <a:r>
              <a:rPr lang="en-US" altLang="zh-CN" dirty="0"/>
              <a:t>A64</a:t>
            </a:r>
            <a:r>
              <a:rPr lang="zh-CN" altLang="en-US" dirty="0"/>
              <a:t>指令集，定义了全新的</a:t>
            </a:r>
            <a:r>
              <a:rPr lang="en-US" altLang="zh-CN" dirty="0"/>
              <a:t>ARMv8</a:t>
            </a:r>
            <a:r>
              <a:rPr lang="zh-CN" altLang="en-US" dirty="0"/>
              <a:t>异常模型，</a:t>
            </a:r>
            <a:r>
              <a:rPr lang="en-US" altLang="zh-CN" dirty="0"/>
              <a:t>AArch64</a:t>
            </a:r>
            <a:r>
              <a:rPr lang="zh-CN" altLang="en-US" dirty="0"/>
              <a:t>执行状态的通用寄存器的数量增加到</a:t>
            </a:r>
            <a:r>
              <a:rPr lang="en-US" altLang="zh-CN" dirty="0"/>
              <a:t>31</a:t>
            </a:r>
            <a:r>
              <a:rPr lang="zh-CN" altLang="en-US" dirty="0"/>
              <a:t>个，同时</a:t>
            </a:r>
            <a:r>
              <a:rPr lang="zh-CN" altLang="zh-CN" dirty="0"/>
              <a:t>提供了</a:t>
            </a:r>
            <a:r>
              <a:rPr lang="en-US" altLang="zh-CN" dirty="0"/>
              <a:t>32</a:t>
            </a:r>
            <a:r>
              <a:rPr lang="zh-CN" altLang="zh-CN" dirty="0"/>
              <a:t>个</a:t>
            </a:r>
            <a:r>
              <a:rPr lang="en-US" altLang="zh-CN" dirty="0"/>
              <a:t>128</a:t>
            </a:r>
            <a:r>
              <a:rPr lang="zh-CN" altLang="zh-CN" dirty="0"/>
              <a:t>位寄存器支持</a:t>
            </a:r>
            <a:r>
              <a:rPr lang="en-US" altLang="zh-CN" dirty="0"/>
              <a:t>SIMD</a:t>
            </a:r>
            <a:r>
              <a:rPr lang="zh-CN" altLang="zh-CN" dirty="0"/>
              <a:t>向量和标量浮点操作</a:t>
            </a:r>
            <a:r>
              <a:rPr lang="zh-CN" altLang="en-US" dirty="0"/>
              <a:t>，</a:t>
            </a:r>
            <a:r>
              <a:rPr lang="zh-CN" altLang="zh-CN" dirty="0"/>
              <a:t>提供一个</a:t>
            </a:r>
            <a:r>
              <a:rPr lang="en-US" altLang="zh-CN" dirty="0"/>
              <a:t>64</a:t>
            </a:r>
            <a:r>
              <a:rPr lang="zh-CN" altLang="zh-CN" dirty="0"/>
              <a:t>位程序计数器</a:t>
            </a:r>
            <a:r>
              <a:rPr lang="en-US" altLang="zh-CN" dirty="0"/>
              <a:t>PC</a:t>
            </a:r>
            <a:r>
              <a:rPr lang="zh-CN" altLang="en-US" dirty="0"/>
              <a:t>、</a:t>
            </a:r>
            <a:r>
              <a:rPr lang="zh-CN" altLang="zh-CN" dirty="0"/>
              <a:t>若干堆栈指针</a:t>
            </a:r>
            <a:r>
              <a:rPr lang="en-US" altLang="zh-CN" dirty="0"/>
              <a:t>SP</a:t>
            </a:r>
            <a:r>
              <a:rPr lang="zh-CN" altLang="zh-CN" dirty="0"/>
              <a:t>寄存器和若干异常链接寄存器</a:t>
            </a:r>
            <a:r>
              <a:rPr lang="en-US" altLang="zh-CN" dirty="0"/>
              <a:t>ELR</a:t>
            </a:r>
            <a:r>
              <a:rPr lang="zh-CN" altLang="en-US" dirty="0"/>
              <a:t>，</a:t>
            </a:r>
            <a:r>
              <a:rPr lang="zh-CN" altLang="zh-CN" dirty="0"/>
              <a:t>定义了一组处理状态</a:t>
            </a:r>
            <a:r>
              <a:rPr lang="en-US" altLang="zh-CN" dirty="0"/>
              <a:t>PSTATE</a:t>
            </a:r>
            <a:r>
              <a:rPr lang="zh-CN" altLang="zh-CN" dirty="0"/>
              <a:t>（</a:t>
            </a:r>
            <a:r>
              <a:rPr lang="en-US" altLang="zh-CN" dirty="0"/>
              <a:t>Process state</a:t>
            </a:r>
            <a:r>
              <a:rPr lang="zh-CN" altLang="zh-CN" dirty="0"/>
              <a:t>）参数，用于保存处理单元的状态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60042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汇编语言程序结构</a:t>
            </a:r>
            <a:r>
              <a:rPr lang="en-US" altLang="zh-CN" dirty="0"/>
              <a:t>(5)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子程序</a:t>
            </a:r>
            <a:endParaRPr lang="en-US" altLang="zh-CN" dirty="0"/>
          </a:p>
          <a:p>
            <a:pPr lvl="1"/>
            <a:r>
              <a:rPr lang="zh-CN" altLang="zh-CN" dirty="0"/>
              <a:t>主程序：往往要调用子程序或处理中断</a:t>
            </a:r>
            <a:r>
              <a:rPr lang="en-US" altLang="zh-CN" dirty="0"/>
              <a:t>, </a:t>
            </a:r>
            <a:r>
              <a:rPr lang="zh-CN" altLang="zh-CN" dirty="0"/>
              <a:t>暂停主程序，执行子程序或中断服务程序。</a:t>
            </a:r>
          </a:p>
          <a:p>
            <a:pPr lvl="1"/>
            <a:r>
              <a:rPr lang="zh-CN" altLang="zh-CN" dirty="0"/>
              <a:t>子程序：子程序又称为过程。在一个实际程序中，有些操作要执行多次，把要重复执行（</a:t>
            </a:r>
            <a:r>
              <a:rPr lang="en-US" altLang="zh-CN" dirty="0"/>
              <a:t>subroutine</a:t>
            </a:r>
            <a:r>
              <a:rPr lang="zh-CN" altLang="zh-CN" dirty="0"/>
              <a:t>）操作编为子程序。也常把一些常用的操作标准化、通用化成子程序。</a:t>
            </a:r>
          </a:p>
          <a:p>
            <a:pPr lvl="1"/>
            <a:r>
              <a:rPr lang="zh-CN" altLang="zh-CN" dirty="0"/>
              <a:t>子程序结构是模块化程序设计的基础，调用子程序时需保留内容。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34713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019175" y="1570355"/>
            <a:ext cx="10153650" cy="4068811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基于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ARMv8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架构的处理器体系结构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sym typeface="+mn-lt"/>
              </a:rPr>
              <a:t>基于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sym typeface="+mn-lt"/>
              </a:rPr>
              <a:t>ARMv8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sym typeface="+mn-lt"/>
              </a:rPr>
              <a:t>架构的鲲鹏处理器</a:t>
            </a:r>
            <a:endParaRPr lang="en-US" altLang="zh-CN" dirty="0">
              <a:solidFill>
                <a:schemeClr val="bg1">
                  <a:lumMod val="65000"/>
                </a:schemeClr>
              </a:solidFill>
              <a:sym typeface="+mn-lt"/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ARM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寻址方式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sym typeface="+mn-lt"/>
              </a:rPr>
              <a:t>ARM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sym typeface="+mn-lt"/>
              </a:rPr>
              <a:t>指令集</a:t>
            </a:r>
            <a:endParaRPr lang="en-US" altLang="zh-CN" dirty="0">
              <a:solidFill>
                <a:schemeClr val="bg1">
                  <a:lumMod val="65000"/>
                </a:schemeClr>
              </a:solidFill>
              <a:sym typeface="+mn-lt"/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sym typeface="+mn-lt"/>
              </a:rPr>
              <a:t>ARM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sym typeface="+mn-lt"/>
              </a:rPr>
              <a:t>伪指令</a:t>
            </a:r>
            <a:endParaRPr lang="en-US" altLang="zh-CN" dirty="0">
              <a:solidFill>
                <a:schemeClr val="bg1">
                  <a:lumMod val="65000"/>
                </a:schemeClr>
              </a:solidFill>
              <a:sym typeface="+mn-lt"/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sym typeface="+mn-lt"/>
              </a:rPr>
              <a:t>ARM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sym typeface="+mn-lt"/>
              </a:rPr>
              <a:t>汇编语言程序结构</a:t>
            </a:r>
            <a:endParaRPr lang="en-US" altLang="zh-CN" dirty="0">
              <a:solidFill>
                <a:schemeClr val="bg1">
                  <a:lumMod val="65000"/>
                </a:schemeClr>
              </a:solidFill>
              <a:sym typeface="+mn-lt"/>
            </a:endParaRPr>
          </a:p>
          <a:p>
            <a:r>
              <a:rPr lang="en-US" altLang="zh-CN" b="1" dirty="0">
                <a:sym typeface="+mn-lt"/>
              </a:rPr>
              <a:t>ARM</a:t>
            </a:r>
            <a:r>
              <a:rPr lang="zh-CN" altLang="en-US" b="1" dirty="0">
                <a:sym typeface="+mn-lt"/>
              </a:rPr>
              <a:t>编译与调试工具</a:t>
            </a:r>
            <a:endParaRPr lang="en-US" altLang="zh-CN" b="1" dirty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4497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编译与调试工具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gcc</a:t>
            </a:r>
            <a:r>
              <a:rPr lang="zh-CN" altLang="en-US" dirty="0"/>
              <a:t>编译器编译</a:t>
            </a:r>
            <a:r>
              <a:rPr lang="en-US" altLang="zh-CN" dirty="0"/>
              <a:t>c</a:t>
            </a:r>
            <a:r>
              <a:rPr lang="zh-CN" altLang="en-US" dirty="0"/>
              <a:t>文件流程</a:t>
            </a:r>
            <a:endParaRPr lang="en-US" altLang="zh-CN" dirty="0"/>
          </a:p>
          <a:p>
            <a:pPr lvl="1"/>
            <a:r>
              <a:rPr lang="zh-CN" altLang="en-US" dirty="0"/>
              <a:t>预编译处理，生成</a:t>
            </a:r>
            <a:r>
              <a:rPr lang="en-US" altLang="zh-CN" dirty="0" err="1"/>
              <a:t>main.i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zh-CN" altLang="en-US" dirty="0"/>
              <a:t>编译处理，生成</a:t>
            </a:r>
            <a:r>
              <a:rPr lang="en-US" altLang="zh-CN" dirty="0" err="1"/>
              <a:t>main.s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zh-CN" altLang="en-US" dirty="0"/>
              <a:t>汇编处理，生成</a:t>
            </a:r>
            <a:r>
              <a:rPr lang="en-US" altLang="zh-CN" dirty="0" err="1"/>
              <a:t>main.o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zh-CN" altLang="en-US" dirty="0"/>
              <a:t>链接处理，生成</a:t>
            </a:r>
            <a:r>
              <a:rPr lang="en-US" altLang="zh-CN" dirty="0"/>
              <a:t>main.exe</a:t>
            </a:r>
            <a:r>
              <a:rPr lang="zh-CN" altLang="en-US" dirty="0"/>
              <a:t>文件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07237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编译与调试工具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 dirty="0"/>
              <a:t>使⽤</a:t>
            </a:r>
            <a:r>
              <a:rPr lang="en-US" altLang="zh-CN" dirty="0"/>
              <a:t>SSH</a:t>
            </a:r>
            <a:r>
              <a:rPr lang="zh-CN" altLang="zh-CN" dirty="0"/>
              <a:t>⼯具，输⼊⽤户名和密码，登陆</a:t>
            </a:r>
            <a:endParaRPr lang="en-US" altLang="zh-CN" dirty="0"/>
          </a:p>
        </p:txBody>
      </p:sp>
      <p:pic>
        <p:nvPicPr>
          <p:cNvPr id="5" name="图片 4" descr="C:\Users\lwx941162\AppData\Roaming\eSpace_Desktop\UserData\lwx941162\imagefiles\3CEEFFA5-0C26-4970-AA0C-7E7FF177170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05" y="1716778"/>
            <a:ext cx="9425428" cy="3952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27562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编译与调试工具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 dirty="0">
                <a:effectLst>
                  <a:outerShdw sx="0" sy="0">
                    <a:srgbClr val="000000"/>
                  </a:outerShdw>
                </a:effectLst>
              </a:rPr>
              <a:t>更新编译环境，命令如下：</a:t>
            </a:r>
          </a:p>
          <a:p>
            <a:pPr marL="0" indent="457200"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yum 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groupinstall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"Development tools“</a:t>
            </a:r>
          </a:p>
          <a:p>
            <a:r>
              <a:rPr lang="zh-CN" altLang="zh-CN" dirty="0">
                <a:effectLst>
                  <a:outerShdw sx="0" sy="0">
                    <a:srgbClr val="000000"/>
                  </a:outerShdw>
                </a:effectLst>
              </a:rPr>
              <a:t>升级</a:t>
            </a:r>
            <a:r>
              <a:rPr lang="en-US" altLang="zh-CN" dirty="0">
                <a:effectLst>
                  <a:outerShdw sx="0" sy="0">
                    <a:srgbClr val="000000"/>
                  </a:outerShdw>
                </a:effectLst>
              </a:rPr>
              <a:t>gcc</a:t>
            </a:r>
            <a:r>
              <a:rPr lang="zh-CN" altLang="zh-CN" dirty="0">
                <a:effectLst>
                  <a:outerShdw sx="0" sy="0">
                    <a:srgbClr val="000000"/>
                  </a:outerShdw>
                </a:effectLst>
              </a:rPr>
              <a:t>版本，依次如下命令：</a:t>
            </a:r>
            <a:endParaRPr lang="en-US" altLang="zh-CN" dirty="0">
              <a:effectLst>
                <a:outerShdw sx="0" sy="0">
                  <a:srgbClr val="000000"/>
                </a:outerShdw>
              </a:effectLst>
            </a:endParaRPr>
          </a:p>
          <a:p>
            <a:pPr marL="0" indent="457200" algn="l"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yum -y install centos-release-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scl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457200" algn="l"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yum -y install devtoolset-7-gcc devtoolset-7-gcc-c++ devtoolset-7-binutils</a:t>
            </a:r>
          </a:p>
          <a:p>
            <a:pPr marL="0" indent="457200" algn="l">
              <a:buNone/>
            </a:pP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scl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enable devtoolset-7 bash</a:t>
            </a:r>
            <a:endParaRPr lang="zh-CN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457200" algn="l"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echo "source /opt/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rh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/devtoolset-7/enable" &gt;&gt;/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/profile</a:t>
            </a:r>
          </a:p>
        </p:txBody>
      </p:sp>
    </p:spTree>
    <p:extLst>
      <p:ext uri="{BB962C8B-B14F-4D97-AF65-F5344CB8AC3E}">
        <p14:creationId xmlns:p14="http://schemas.microsoft.com/office/powerpoint/2010/main" val="9913160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编译与调试工具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zh-CN" altLang="en-US" dirty="0">
                <a:effectLst>
                  <a:outerShdw sx="0" sy="0">
                    <a:srgbClr val="000000"/>
                  </a:outerShdw>
                </a:effectLst>
              </a:rPr>
              <a:t>使用“</a:t>
            </a:r>
            <a:r>
              <a:rPr lang="en-US" altLang="zh-CN" dirty="0">
                <a:effectLst>
                  <a:outerShdw sx="0" sy="0">
                    <a:srgbClr val="000000"/>
                  </a:outerShdw>
                </a:effectLst>
              </a:rPr>
              <a:t>gcc -v”</a:t>
            </a:r>
            <a:r>
              <a:rPr lang="zh-CN" altLang="en-US" dirty="0">
                <a:effectLst>
                  <a:outerShdw sx="0" sy="0">
                    <a:srgbClr val="000000"/>
                  </a:outerShdw>
                </a:effectLst>
              </a:rPr>
              <a:t>命令可以输出</a:t>
            </a:r>
            <a:r>
              <a:rPr lang="en-US" altLang="zh-CN" dirty="0">
                <a:effectLst>
                  <a:outerShdw sx="0" sy="0">
                    <a:srgbClr val="000000"/>
                  </a:outerShdw>
                </a:effectLst>
              </a:rPr>
              <a:t>gcc</a:t>
            </a:r>
            <a:r>
              <a:rPr lang="zh-CN" altLang="en-US" dirty="0">
                <a:effectLst>
                  <a:outerShdw sx="0" sy="0">
                    <a:srgbClr val="000000"/>
                  </a:outerShdw>
                </a:effectLst>
              </a:rPr>
              <a:t>版本，过程截图如下：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 descr="C:\Users\lwx941162\AppData\Roaming\eSpace_Desktop\UserData\lwx941162\imagefiles\240EA18B-19F3-4FD0-A4F5-F112F64E1FE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45" y="1821423"/>
            <a:ext cx="10718519" cy="19814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47228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编译与调试工具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gcc</a:t>
            </a:r>
            <a:r>
              <a:rPr lang="zh-CN" altLang="en-US" dirty="0"/>
              <a:t>来编译</a:t>
            </a:r>
            <a:r>
              <a:rPr lang="en-US" altLang="zh-CN" dirty="0"/>
              <a:t>c</a:t>
            </a:r>
            <a:r>
              <a:rPr lang="zh-CN" altLang="en-US" dirty="0"/>
              <a:t>语言程序</a:t>
            </a:r>
          </a:p>
          <a:p>
            <a:pPr lvl="1">
              <a:lnSpc>
                <a:spcPts val="2000"/>
              </a:lnSpc>
            </a:pPr>
            <a:r>
              <a:rPr lang="zh-CN" altLang="zh-CN" dirty="0">
                <a:effectLst>
                  <a:outerShdw sx="0" sy="0">
                    <a:srgbClr val="000000"/>
                  </a:outerShdw>
                </a:effectLst>
              </a:rPr>
              <a:t>新建汇编源文件，命令如下：</a:t>
            </a:r>
            <a:endParaRPr lang="en-US" altLang="zh-CN" dirty="0">
              <a:effectLst>
                <a:outerShdw sx="0" sy="0">
                  <a:srgbClr val="000000"/>
                </a:outerShdw>
              </a:effectLst>
            </a:endParaRPr>
          </a:p>
          <a:p>
            <a:pPr marL="403039" lvl="1" indent="0">
              <a:lnSpc>
                <a:spcPts val="2000"/>
              </a:lnSpc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vim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hello.s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ts val="2000"/>
              </a:lnSpc>
            </a:pPr>
            <a:r>
              <a:rPr lang="zh-CN" altLang="en-US" dirty="0">
                <a:effectLst>
                  <a:outerShdw sx="0" sy="0">
                    <a:srgbClr val="000000"/>
                  </a:outerShdw>
                </a:effectLst>
              </a:rPr>
              <a:t>在</a:t>
            </a:r>
            <a:r>
              <a:rPr lang="en-US" altLang="zh-CN" dirty="0" err="1">
                <a:effectLst>
                  <a:outerShdw sx="0" sy="0">
                    <a:srgbClr val="000000"/>
                  </a:outerShdw>
                </a:effectLst>
              </a:rPr>
              <a:t>hello.s</a:t>
            </a:r>
            <a:r>
              <a:rPr lang="zh-CN" altLang="en-US" dirty="0">
                <a:effectLst>
                  <a:outerShdw sx="0" sy="0">
                    <a:srgbClr val="000000"/>
                  </a:outerShdw>
                </a:effectLst>
              </a:rPr>
              <a:t>中</a:t>
            </a:r>
            <a:r>
              <a:rPr lang="zh-CN" altLang="zh-CN" dirty="0">
                <a:effectLst>
                  <a:outerShdw sx="0" sy="0">
                    <a:srgbClr val="000000"/>
                  </a:outerShdw>
                </a:effectLst>
              </a:rPr>
              <a:t>输入以下代码</a:t>
            </a:r>
            <a:r>
              <a:rPr lang="zh-CN" altLang="en-US" dirty="0">
                <a:effectLst>
                  <a:outerShdw sx="0" sy="0">
                    <a:srgbClr val="000000"/>
                  </a:outerShdw>
                </a:effectLst>
              </a:rPr>
              <a:t>：</a:t>
            </a:r>
            <a:endParaRPr lang="en-US" altLang="zh-CN" dirty="0">
              <a:effectLst>
                <a:outerShdw sx="0" sy="0">
                  <a:srgbClr val="000000"/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57371" y="2399863"/>
            <a:ext cx="10006350" cy="38009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.text</a:t>
            </a:r>
            <a:endParaRPr lang="zh-CN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1700"/>
              </a:lnSpc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.global tart1</a:t>
            </a:r>
            <a:endParaRPr lang="zh-CN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1700"/>
              </a:lnSpc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tart1:</a:t>
            </a:r>
            <a:endParaRPr lang="zh-CN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1700"/>
              </a:lnSpc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x0,#0</a:t>
            </a:r>
            <a:endParaRPr lang="zh-CN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1700"/>
              </a:lnSpc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ldr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x1,=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msg</a:t>
            </a:r>
            <a:endParaRPr lang="zh-CN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1700"/>
              </a:lnSpc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x2,len</a:t>
            </a:r>
            <a:endParaRPr lang="zh-CN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1700"/>
              </a:lnSpc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x8,64</a:t>
            </a:r>
            <a:endParaRPr lang="zh-CN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1700"/>
              </a:lnSpc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svc #0</a:t>
            </a:r>
            <a:endParaRPr lang="zh-CN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1700"/>
              </a:lnSpc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endParaRPr lang="zh-CN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1700"/>
              </a:lnSpc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x0,123</a:t>
            </a:r>
            <a:endParaRPr lang="zh-CN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1700"/>
              </a:lnSpc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x8,93</a:t>
            </a:r>
            <a:endParaRPr lang="zh-CN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1700"/>
              </a:lnSpc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svc #0</a:t>
            </a:r>
            <a:endParaRPr lang="zh-CN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1700"/>
              </a:lnSpc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endParaRPr lang="zh-CN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1700"/>
              </a:lnSpc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.data</a:t>
            </a:r>
            <a:endParaRPr lang="zh-CN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1700"/>
              </a:lnSpc>
            </a:pP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msg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zh-CN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1700"/>
              </a:lnSpc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.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ascii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"Hello World!\n"</a:t>
            </a:r>
            <a:endParaRPr lang="zh-CN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1700"/>
              </a:lnSpc>
            </a:pP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=.-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msg</a:t>
            </a:r>
            <a:endParaRPr lang="en-US" altLang="zh-CN" sz="36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82154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编译与调试工具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5" indent="457200" fontAlgn="base">
              <a:lnSpc>
                <a:spcPts val="3500"/>
              </a:lnSpc>
              <a:spcBef>
                <a:spcPts val="0"/>
              </a:spcBef>
              <a:buNone/>
            </a:pPr>
            <a:r>
              <a:rPr lang="zh-CN" altLang="zh-CN" sz="2400" dirty="0">
                <a:effectLst>
                  <a:outerShdw sx="0" sy="0">
                    <a:srgbClr val="000000"/>
                  </a:outerShdw>
                </a:effectLst>
              </a:rPr>
              <a:t>保存</a:t>
            </a:r>
            <a:r>
              <a:rPr lang="en-US" altLang="zh-CN" sz="2400" dirty="0" err="1">
                <a:effectLst>
                  <a:outerShdw sx="0" sy="0">
                    <a:srgbClr val="000000"/>
                  </a:outerShdw>
                </a:effectLst>
              </a:rPr>
              <a:t>hello.s</a:t>
            </a:r>
            <a:r>
              <a:rPr lang="zh-CN" altLang="zh-CN" sz="2400" dirty="0">
                <a:effectLst>
                  <a:outerShdw sx="0" sy="0">
                    <a:srgbClr val="000000"/>
                  </a:outerShdw>
                </a:effectLst>
              </a:rPr>
              <a:t>文件，然后通过运行以下命令将其编译为二进制文件</a:t>
            </a:r>
          </a:p>
          <a:p>
            <a:pPr marL="0" indent="457200">
              <a:lnSpc>
                <a:spcPts val="3500"/>
              </a:lnSpc>
              <a:spcBef>
                <a:spcPts val="0"/>
              </a:spcBef>
              <a:buNone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hello.s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–o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hello.o</a:t>
            </a:r>
            <a:endParaRPr lang="zh-CN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5" indent="457200" fontAlgn="base">
              <a:lnSpc>
                <a:spcPts val="3500"/>
              </a:lnSpc>
              <a:spcBef>
                <a:spcPts val="0"/>
              </a:spcBef>
              <a:buNone/>
            </a:pPr>
            <a:r>
              <a:rPr lang="zh-CN" altLang="zh-CN" sz="2400" dirty="0">
                <a:effectLst>
                  <a:outerShdw sx="0" sy="0">
                    <a:srgbClr val="000000"/>
                  </a:outerShdw>
                </a:effectLst>
              </a:rPr>
              <a:t>使用以下命令进行链接，输出可执行文件</a:t>
            </a:r>
          </a:p>
          <a:p>
            <a:pPr marL="0" indent="457200">
              <a:lnSpc>
                <a:spcPts val="3500"/>
              </a:lnSpc>
              <a:spcBef>
                <a:spcPts val="0"/>
              </a:spcBef>
              <a:buNone/>
            </a:pP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ld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hello.o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–o hello</a:t>
            </a:r>
            <a:endParaRPr lang="zh-CN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5" indent="457200" fontAlgn="base">
              <a:lnSpc>
                <a:spcPts val="3500"/>
              </a:lnSpc>
              <a:spcBef>
                <a:spcPts val="0"/>
              </a:spcBef>
              <a:buNone/>
            </a:pPr>
            <a:r>
              <a:rPr lang="zh-CN" altLang="zh-CN" sz="2400" dirty="0">
                <a:effectLst>
                  <a:outerShdw sx="0" sy="0">
                    <a:srgbClr val="000000"/>
                  </a:outerShdw>
                </a:effectLst>
              </a:rPr>
              <a:t>使用以下命令执行</a:t>
            </a:r>
            <a:r>
              <a:rPr lang="en-US" altLang="zh-CN" sz="2400" dirty="0">
                <a:effectLst>
                  <a:outerShdw sx="0" sy="0">
                    <a:srgbClr val="000000"/>
                  </a:outerShdw>
                </a:effectLst>
              </a:rPr>
              <a:t>hello</a:t>
            </a:r>
            <a:r>
              <a:rPr lang="zh-CN" altLang="zh-CN" sz="2400" dirty="0">
                <a:effectLst>
                  <a:outerShdw sx="0" sy="0">
                    <a:srgbClr val="000000"/>
                  </a:outerShdw>
                </a:effectLst>
              </a:rPr>
              <a:t>程序</a:t>
            </a:r>
          </a:p>
          <a:p>
            <a:pPr marL="0" indent="457200">
              <a:lnSpc>
                <a:spcPts val="3500"/>
              </a:lnSpc>
              <a:spcBef>
                <a:spcPts val="0"/>
              </a:spcBef>
              <a:buNone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./hello</a:t>
            </a:r>
            <a:endParaRPr lang="zh-CN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457200">
              <a:lnSpc>
                <a:spcPts val="3500"/>
              </a:lnSpc>
              <a:spcBef>
                <a:spcPts val="0"/>
              </a:spcBef>
            </a:pPr>
            <a:endParaRPr lang="en-US" altLang="zh-CN" dirty="0">
              <a:effectLst>
                <a:outerShdw sx="0" sy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45836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编译与调试工具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400" dirty="0"/>
              <a:t>程序运行结果</a:t>
            </a:r>
            <a:r>
              <a:rPr lang="zh-CN" altLang="zh-CN" sz="2400" dirty="0"/>
              <a:t>如下图所示：</a:t>
            </a:r>
          </a:p>
        </p:txBody>
      </p:sp>
      <p:pic>
        <p:nvPicPr>
          <p:cNvPr id="5" name="图片 4" descr="C:\Users\lwx941162\AppData\Roaming\eSpace_Desktop\UserData\lwx941162\imagefiles\60BC551A-F8EB-4E74-8ED7-CA3234EB7C6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741" y="1781548"/>
            <a:ext cx="9806517" cy="16474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16531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61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ARMv8</a:t>
            </a:r>
            <a:r>
              <a:rPr lang="zh-CN" altLang="en-US" dirty="0"/>
              <a:t>架构的处理器体系结构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1625" indent="-301625" defTabSz="801688" fontAlgn="base">
              <a:spcBef>
                <a:spcPct val="30000"/>
              </a:spcBef>
              <a:spcAft>
                <a:spcPct val="0"/>
              </a:spcAft>
              <a:buSzPct val="60000"/>
            </a:pPr>
            <a:r>
              <a:rPr lang="en-US" altLang="zh-CN" dirty="0"/>
              <a:t>ARMv8-A</a:t>
            </a:r>
            <a:r>
              <a:rPr lang="zh-CN" altLang="zh-CN" dirty="0"/>
              <a:t>的执行状态</a:t>
            </a:r>
            <a:r>
              <a:rPr lang="zh-CN" altLang="en-US" sz="2200" dirty="0">
                <a:solidFill>
                  <a:srgbClr val="000000"/>
                </a:solidFill>
                <a:cs typeface="+mn-cs"/>
              </a:rPr>
              <a:t>：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384165"/>
              </p:ext>
            </p:extLst>
          </p:nvPr>
        </p:nvGraphicFramePr>
        <p:xfrm>
          <a:off x="731838" y="1661944"/>
          <a:ext cx="10728325" cy="43173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0746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53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32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Execution State</a:t>
                      </a:r>
                    </a:p>
                  </a:txBody>
                  <a:tcPr marL="48195" marR="48195" marT="27540" marB="2754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Note</a:t>
                      </a:r>
                    </a:p>
                  </a:txBody>
                  <a:tcPr marL="48195" marR="48195" marT="27540" marB="2754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2325">
                <a:tc rowSpan="6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AArch32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195" marR="48195" marT="27540" marB="275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</a:rPr>
                        <a:t>提供</a:t>
                      </a:r>
                      <a:r>
                        <a:rPr lang="en-US" altLang="zh-CN" sz="1300" dirty="0">
                          <a:effectLst/>
                        </a:rPr>
                        <a:t>13</a:t>
                      </a:r>
                      <a:r>
                        <a:rPr lang="zh-CN" altLang="en-US" sz="1300" dirty="0">
                          <a:effectLst/>
                        </a:rPr>
                        <a:t>个</a:t>
                      </a:r>
                      <a:r>
                        <a:rPr lang="en-US" altLang="zh-CN" sz="1300" dirty="0">
                          <a:effectLst/>
                        </a:rPr>
                        <a:t>32</a:t>
                      </a:r>
                      <a:r>
                        <a:rPr lang="en-US" sz="1300" dirty="0">
                          <a:effectLst/>
                        </a:rPr>
                        <a:t>bit</a:t>
                      </a:r>
                      <a:r>
                        <a:rPr lang="zh-CN" altLang="en-US" sz="1300" dirty="0">
                          <a:effectLst/>
                        </a:rPr>
                        <a:t>通用寄存器</a:t>
                      </a:r>
                      <a:r>
                        <a:rPr lang="en-US" sz="1300" dirty="0">
                          <a:effectLst/>
                        </a:rPr>
                        <a:t>R0-R12，</a:t>
                      </a:r>
                      <a:r>
                        <a:rPr lang="zh-CN" altLang="en-US" sz="1300" dirty="0">
                          <a:effectLst/>
                        </a:rPr>
                        <a:t>一个</a:t>
                      </a:r>
                      <a:r>
                        <a:rPr lang="en-US" altLang="zh-CN" sz="1300" dirty="0">
                          <a:effectLst/>
                        </a:rPr>
                        <a:t>32</a:t>
                      </a:r>
                      <a:r>
                        <a:rPr lang="en-US" sz="1300" dirty="0">
                          <a:effectLst/>
                        </a:rPr>
                        <a:t>bit PC</a:t>
                      </a:r>
                      <a:r>
                        <a:rPr lang="zh-CN" altLang="en-US" sz="1300" dirty="0">
                          <a:effectLst/>
                        </a:rPr>
                        <a:t>指针 </a:t>
                      </a:r>
                      <a:r>
                        <a:rPr lang="en-US" altLang="zh-CN" sz="1300" dirty="0">
                          <a:effectLst/>
                        </a:rPr>
                        <a:t>(</a:t>
                      </a:r>
                      <a:r>
                        <a:rPr lang="en-US" sz="1300" dirty="0">
                          <a:effectLst/>
                        </a:rPr>
                        <a:t>R15)、</a:t>
                      </a:r>
                      <a:r>
                        <a:rPr lang="zh-CN" altLang="en-US" sz="1300" dirty="0">
                          <a:effectLst/>
                        </a:rPr>
                        <a:t>堆栈指针</a:t>
                      </a:r>
                      <a:r>
                        <a:rPr lang="en-US" sz="1300" dirty="0">
                          <a:effectLst/>
                        </a:rPr>
                        <a:t>SP (R13)、</a:t>
                      </a:r>
                      <a:r>
                        <a:rPr lang="zh-CN" altLang="en-US" sz="1300" dirty="0">
                          <a:effectLst/>
                        </a:rPr>
                        <a:t>链接寄存器</a:t>
                      </a:r>
                      <a:r>
                        <a:rPr lang="en-US" sz="1300" dirty="0">
                          <a:effectLst/>
                        </a:rPr>
                        <a:t>LR (R14)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195" marR="48195" marT="27540" marB="275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23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</a:rPr>
                        <a:t>提供一个</a:t>
                      </a:r>
                      <a:r>
                        <a:rPr lang="en-US" altLang="zh-CN" sz="1300" dirty="0">
                          <a:effectLst/>
                        </a:rPr>
                        <a:t>32</a:t>
                      </a:r>
                      <a:r>
                        <a:rPr lang="en-US" sz="1300" dirty="0">
                          <a:effectLst/>
                        </a:rPr>
                        <a:t>bit</a:t>
                      </a:r>
                      <a:r>
                        <a:rPr lang="zh-CN" altLang="en-US" sz="1300" dirty="0">
                          <a:effectLst/>
                        </a:rPr>
                        <a:t>异常链接寄存器</a:t>
                      </a:r>
                      <a:r>
                        <a:rPr lang="en-US" sz="1300" dirty="0">
                          <a:effectLst/>
                        </a:rPr>
                        <a:t>ELR, </a:t>
                      </a:r>
                      <a:r>
                        <a:rPr lang="zh-CN" altLang="en-US" sz="1300" dirty="0">
                          <a:effectLst/>
                        </a:rPr>
                        <a:t>用于</a:t>
                      </a:r>
                      <a:r>
                        <a:rPr lang="en-US" sz="1300" dirty="0">
                          <a:effectLst/>
                        </a:rPr>
                        <a:t>Hyp mode</a:t>
                      </a:r>
                      <a:r>
                        <a:rPr lang="zh-CN" altLang="en-US" sz="1300" dirty="0">
                          <a:effectLst/>
                        </a:rPr>
                        <a:t>下的异常返回</a:t>
                      </a:r>
                      <a:endParaRPr lang="zh-CN" altLang="en-US" sz="13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195" marR="48195" marT="27540" marB="275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23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</a:rPr>
                        <a:t>提供</a:t>
                      </a:r>
                      <a:r>
                        <a:rPr lang="en-US" altLang="zh-CN" sz="1300" dirty="0">
                          <a:effectLst/>
                        </a:rPr>
                        <a:t>32</a:t>
                      </a:r>
                      <a:r>
                        <a:rPr lang="zh-CN" altLang="en-US" sz="1300" dirty="0">
                          <a:effectLst/>
                        </a:rPr>
                        <a:t>个</a:t>
                      </a:r>
                      <a:r>
                        <a:rPr lang="en-US" altLang="zh-CN" sz="1300" dirty="0">
                          <a:effectLst/>
                        </a:rPr>
                        <a:t>64</a:t>
                      </a:r>
                      <a:r>
                        <a:rPr lang="en-US" sz="1300" dirty="0">
                          <a:effectLst/>
                        </a:rPr>
                        <a:t>bit SIMD</a:t>
                      </a:r>
                      <a:r>
                        <a:rPr lang="zh-CN" altLang="en-US" sz="1300" dirty="0">
                          <a:effectLst/>
                        </a:rPr>
                        <a:t>向量和标量</a:t>
                      </a:r>
                      <a:r>
                        <a:rPr lang="en-US" sz="1300" dirty="0">
                          <a:effectLst/>
                        </a:rPr>
                        <a:t>floating-point</a:t>
                      </a:r>
                      <a:r>
                        <a:rPr lang="zh-CN" altLang="en-US" sz="1300" dirty="0">
                          <a:effectLst/>
                        </a:rPr>
                        <a:t>支持</a:t>
                      </a:r>
                      <a:endParaRPr lang="zh-CN" altLang="en-US" sz="13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195" marR="48195" marT="27540" marB="275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23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</a:rPr>
                        <a:t>提供两个指令集</a:t>
                      </a:r>
                      <a:r>
                        <a:rPr lang="en-US" sz="1300" dirty="0">
                          <a:effectLst/>
                        </a:rPr>
                        <a:t>A32（32bit）、T32（16/32bit）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195" marR="48195" marT="27540" marB="275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23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</a:rPr>
                        <a:t>兼容</a:t>
                      </a:r>
                      <a:r>
                        <a:rPr lang="en-US" sz="1300" dirty="0">
                          <a:effectLst/>
                        </a:rPr>
                        <a:t>ARMv7</a:t>
                      </a:r>
                      <a:r>
                        <a:rPr lang="zh-CN" altLang="en-US" sz="1300" dirty="0">
                          <a:effectLst/>
                        </a:rPr>
                        <a:t>的异常模型</a:t>
                      </a:r>
                      <a:endParaRPr lang="zh-CN" altLang="en-US" sz="13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195" marR="48195" marT="27540" marB="275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23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</a:rPr>
                        <a:t>协处理器只支持</a:t>
                      </a:r>
                      <a:r>
                        <a:rPr lang="en-US" sz="1300" dirty="0">
                          <a:effectLst/>
                        </a:rPr>
                        <a:t>CP10\CP11\CP14\CP15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195" marR="48195" marT="27540" marB="275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2325">
                <a:tc rowSpan="6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AArch64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195" marR="48195" marT="27540" marB="275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</a:rPr>
                        <a:t>提供</a:t>
                      </a:r>
                      <a:r>
                        <a:rPr lang="en-US" altLang="zh-CN" sz="1300" dirty="0">
                          <a:effectLst/>
                        </a:rPr>
                        <a:t>31</a:t>
                      </a:r>
                      <a:r>
                        <a:rPr lang="zh-CN" altLang="en-US" sz="1300" dirty="0">
                          <a:effectLst/>
                        </a:rPr>
                        <a:t>个</a:t>
                      </a:r>
                      <a:r>
                        <a:rPr lang="en-US" altLang="zh-CN" sz="1300" dirty="0">
                          <a:effectLst/>
                        </a:rPr>
                        <a:t>64</a:t>
                      </a:r>
                      <a:r>
                        <a:rPr lang="en-US" sz="1300" dirty="0">
                          <a:effectLst/>
                        </a:rPr>
                        <a:t>bit</a:t>
                      </a:r>
                      <a:r>
                        <a:rPr lang="zh-CN" altLang="en-US" sz="1300" dirty="0">
                          <a:effectLst/>
                        </a:rPr>
                        <a:t>通用寄存器</a:t>
                      </a:r>
                      <a:r>
                        <a:rPr lang="en-US" sz="1300" dirty="0">
                          <a:effectLst/>
                        </a:rPr>
                        <a:t>X0-X30（W0-W30），</a:t>
                      </a:r>
                      <a:r>
                        <a:rPr lang="zh-CN" altLang="en-US" sz="1300" dirty="0">
                          <a:effectLst/>
                        </a:rPr>
                        <a:t>其中</a:t>
                      </a:r>
                      <a:r>
                        <a:rPr lang="en-US" sz="1300" dirty="0">
                          <a:effectLst/>
                        </a:rPr>
                        <a:t>X30</a:t>
                      </a:r>
                      <a:r>
                        <a:rPr lang="zh-CN" altLang="en-US" sz="1300" dirty="0">
                          <a:effectLst/>
                        </a:rPr>
                        <a:t>是程序链接寄存器</a:t>
                      </a:r>
                      <a:r>
                        <a:rPr lang="en-US" sz="1300" dirty="0">
                          <a:effectLst/>
                        </a:rPr>
                        <a:t>LR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195" marR="48195" marT="27540" marB="275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23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</a:rPr>
                        <a:t>提供一个</a:t>
                      </a:r>
                      <a:r>
                        <a:rPr lang="en-US" altLang="zh-CN" sz="1300" dirty="0">
                          <a:effectLst/>
                        </a:rPr>
                        <a:t>64bit PC</a:t>
                      </a:r>
                      <a:r>
                        <a:rPr lang="zh-CN" altLang="en-US" sz="1300" dirty="0">
                          <a:effectLst/>
                        </a:rPr>
                        <a:t>指针、堆栈指针</a:t>
                      </a:r>
                      <a:r>
                        <a:rPr lang="en-US" altLang="zh-CN" sz="1300" dirty="0">
                          <a:effectLst/>
                        </a:rPr>
                        <a:t>SPx </a:t>
                      </a:r>
                      <a:r>
                        <a:rPr lang="zh-CN" altLang="en-US" sz="1300" dirty="0">
                          <a:effectLst/>
                        </a:rPr>
                        <a:t>、异常链接寄存器</a:t>
                      </a:r>
                      <a:r>
                        <a:rPr lang="en-US" altLang="zh-CN" sz="1300" dirty="0">
                          <a:effectLst/>
                        </a:rPr>
                        <a:t>ELRx</a:t>
                      </a:r>
                      <a:endParaRPr lang="zh-CN" altLang="en-US" sz="13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195" marR="48195" marT="27540" marB="275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23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</a:rPr>
                        <a:t>提供</a:t>
                      </a:r>
                      <a:r>
                        <a:rPr lang="en-US" altLang="zh-CN" sz="1300" dirty="0">
                          <a:effectLst/>
                        </a:rPr>
                        <a:t>32</a:t>
                      </a:r>
                      <a:r>
                        <a:rPr lang="zh-CN" altLang="en-US" sz="1300" dirty="0">
                          <a:effectLst/>
                        </a:rPr>
                        <a:t>个</a:t>
                      </a:r>
                      <a:r>
                        <a:rPr lang="en-US" altLang="zh-CN" sz="1300" dirty="0">
                          <a:effectLst/>
                        </a:rPr>
                        <a:t>128</a:t>
                      </a:r>
                      <a:r>
                        <a:rPr lang="en-US" sz="1300" dirty="0">
                          <a:effectLst/>
                        </a:rPr>
                        <a:t>bit SIMD</a:t>
                      </a:r>
                      <a:r>
                        <a:rPr lang="zh-CN" altLang="en-US" sz="1300" dirty="0">
                          <a:effectLst/>
                        </a:rPr>
                        <a:t>向量和标量</a:t>
                      </a:r>
                      <a:r>
                        <a:rPr lang="en-US" sz="1300" dirty="0">
                          <a:effectLst/>
                        </a:rPr>
                        <a:t>floating-point</a:t>
                      </a:r>
                      <a:r>
                        <a:rPr lang="zh-CN" altLang="en-US" sz="1300" dirty="0">
                          <a:effectLst/>
                        </a:rPr>
                        <a:t>支持</a:t>
                      </a:r>
                      <a:endParaRPr lang="zh-CN" altLang="en-US" sz="13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195" marR="48195" marT="27540" marB="275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323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</a:rPr>
                        <a:t>定义</a:t>
                      </a:r>
                      <a:r>
                        <a:rPr lang="en-US" altLang="zh-CN" sz="1300" dirty="0">
                          <a:effectLst/>
                        </a:rPr>
                        <a:t>ARMv8</a:t>
                      </a:r>
                      <a:r>
                        <a:rPr lang="zh-CN" altLang="en-US" sz="1300" dirty="0">
                          <a:effectLst/>
                        </a:rPr>
                        <a:t>异常等级</a:t>
                      </a:r>
                      <a:r>
                        <a:rPr lang="en-US" altLang="zh-CN" sz="1300" dirty="0">
                          <a:effectLst/>
                        </a:rPr>
                        <a:t>ELx</a:t>
                      </a:r>
                      <a:r>
                        <a:rPr lang="zh-CN" altLang="en-US" sz="1300" dirty="0">
                          <a:effectLst/>
                        </a:rPr>
                        <a:t>（</a:t>
                      </a:r>
                      <a:r>
                        <a:rPr lang="en-US" altLang="zh-CN" sz="1300" dirty="0">
                          <a:effectLst/>
                        </a:rPr>
                        <a:t>x&lt;4</a:t>
                      </a:r>
                      <a:r>
                        <a:rPr lang="zh-CN" altLang="en-US" sz="1300" dirty="0">
                          <a:effectLst/>
                        </a:rPr>
                        <a:t>）</a:t>
                      </a:r>
                      <a:r>
                        <a:rPr lang="en-US" altLang="zh-CN" sz="1300" dirty="0">
                          <a:effectLst/>
                        </a:rPr>
                        <a:t>,x</a:t>
                      </a:r>
                      <a:r>
                        <a:rPr lang="zh-CN" altLang="en-US" sz="1300" dirty="0">
                          <a:effectLst/>
                        </a:rPr>
                        <a:t>越大等级越高，权限越大</a:t>
                      </a:r>
                      <a:endParaRPr lang="zh-CN" altLang="en-US" sz="13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195" marR="48195" marT="27540" marB="275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323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</a:rPr>
                        <a:t>定义一组</a:t>
                      </a:r>
                      <a:r>
                        <a:rPr lang="en-US" sz="1300" dirty="0">
                          <a:effectLst/>
                        </a:rPr>
                        <a:t>PE state</a:t>
                      </a:r>
                      <a:r>
                        <a:rPr lang="zh-CN" altLang="en-US" sz="1300" dirty="0">
                          <a:effectLst/>
                        </a:rPr>
                        <a:t>寄存器</a:t>
                      </a:r>
                      <a:r>
                        <a:rPr lang="en-US" sz="1300" dirty="0">
                          <a:effectLst/>
                        </a:rPr>
                        <a:t>PSTATE（NZCV/DAIF/CurrentEL/SPSel</a:t>
                      </a:r>
                      <a:r>
                        <a:rPr lang="zh-CN" altLang="en-US" sz="1300" dirty="0">
                          <a:effectLst/>
                        </a:rPr>
                        <a:t>等），用于保存</a:t>
                      </a:r>
                      <a:r>
                        <a:rPr lang="en-US" sz="1300" dirty="0">
                          <a:effectLst/>
                        </a:rPr>
                        <a:t>PE</a:t>
                      </a:r>
                      <a:r>
                        <a:rPr lang="zh-CN" altLang="en-US" sz="1300" dirty="0">
                          <a:effectLst/>
                        </a:rPr>
                        <a:t>当前的状态信息</a:t>
                      </a:r>
                      <a:endParaRPr lang="zh-CN" altLang="en-US" sz="13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195" marR="48195" marT="27540" marB="275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323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</a:rPr>
                        <a:t>没有协处理器概念</a:t>
                      </a:r>
                      <a:endParaRPr lang="zh-CN" altLang="en-US" sz="13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195" marR="48195" marT="27540" marB="275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49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ARMv8</a:t>
            </a:r>
            <a:r>
              <a:rPr lang="zh-CN" altLang="en-US" dirty="0"/>
              <a:t>架构的处理器体系结构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1625" indent="-301625" defTabSz="801688" fontAlgn="base">
              <a:lnSpc>
                <a:spcPts val="3000"/>
              </a:lnSpc>
              <a:spcBef>
                <a:spcPts val="0"/>
              </a:spcBef>
              <a:buSzPct val="60000"/>
            </a:pPr>
            <a:r>
              <a:rPr lang="en-US" altLang="zh-CN" dirty="0"/>
              <a:t>ARMv8-A</a:t>
            </a:r>
            <a:r>
              <a:rPr lang="zh-CN" altLang="zh-CN" dirty="0"/>
              <a:t>支持的数据类型</a:t>
            </a:r>
            <a:r>
              <a:rPr lang="zh-CN" altLang="en-US" sz="2200" dirty="0">
                <a:solidFill>
                  <a:srgbClr val="000000"/>
                </a:solidFill>
                <a:cs typeface="+mn-cs"/>
              </a:rPr>
              <a:t>：</a:t>
            </a:r>
          </a:p>
          <a:p>
            <a:pPr lvl="1">
              <a:lnSpc>
                <a:spcPts val="3000"/>
              </a:lnSpc>
              <a:spcBef>
                <a:spcPts val="0"/>
              </a:spcBef>
            </a:pPr>
            <a:r>
              <a:rPr lang="zh-CN" altLang="zh-CN" dirty="0"/>
              <a:t>四字（</a:t>
            </a:r>
            <a:r>
              <a:rPr lang="en-US" altLang="zh-CN" dirty="0"/>
              <a:t>Quadword</a:t>
            </a:r>
            <a:r>
              <a:rPr lang="zh-CN" altLang="zh-CN" dirty="0"/>
              <a:t>）</a:t>
            </a:r>
            <a:r>
              <a:rPr lang="zh-CN" altLang="en-US" dirty="0"/>
              <a:t>：</a:t>
            </a:r>
            <a:r>
              <a:rPr lang="en-US" altLang="zh-CN" dirty="0"/>
              <a:t> 128</a:t>
            </a:r>
            <a:r>
              <a:rPr lang="zh-CN" altLang="zh-CN" dirty="0"/>
              <a:t>位</a:t>
            </a:r>
            <a:endParaRPr lang="en-US" altLang="zh-CN" dirty="0"/>
          </a:p>
          <a:p>
            <a:pPr lvl="1">
              <a:lnSpc>
                <a:spcPts val="3000"/>
              </a:lnSpc>
              <a:spcBef>
                <a:spcPts val="0"/>
              </a:spcBef>
            </a:pPr>
            <a:r>
              <a:rPr lang="zh-CN" altLang="en-US" dirty="0"/>
              <a:t>双字节（</a:t>
            </a:r>
            <a:r>
              <a:rPr lang="en-US" altLang="zh-CN" dirty="0"/>
              <a:t>DoubleWord</a:t>
            </a:r>
            <a:r>
              <a:rPr lang="zh-CN" altLang="en-US" dirty="0"/>
              <a:t>）：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</a:p>
          <a:p>
            <a:pPr lvl="1">
              <a:lnSpc>
                <a:spcPts val="3000"/>
              </a:lnSpc>
              <a:spcBef>
                <a:spcPts val="0"/>
              </a:spcBef>
            </a:pPr>
            <a:r>
              <a:rPr lang="zh-CN" altLang="en-US" dirty="0"/>
              <a:t>字（</a:t>
            </a:r>
            <a:r>
              <a:rPr lang="en-US" altLang="zh-CN" dirty="0"/>
              <a:t>Word</a:t>
            </a:r>
            <a:r>
              <a:rPr lang="zh-CN" altLang="en-US" dirty="0"/>
              <a:t>）：在</a:t>
            </a:r>
            <a:r>
              <a:rPr lang="en-US" altLang="zh-CN" dirty="0"/>
              <a:t>ARM</a:t>
            </a:r>
            <a:r>
              <a:rPr lang="zh-CN" altLang="en-US" dirty="0"/>
              <a:t>体系结构中，字的长度为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</a:p>
          <a:p>
            <a:pPr lvl="1">
              <a:lnSpc>
                <a:spcPts val="3000"/>
              </a:lnSpc>
              <a:spcBef>
                <a:spcPts val="0"/>
              </a:spcBef>
            </a:pPr>
            <a:r>
              <a:rPr lang="zh-CN" altLang="en-US" dirty="0"/>
              <a:t>半字（</a:t>
            </a:r>
            <a:r>
              <a:rPr lang="en-US" altLang="zh-CN" dirty="0"/>
              <a:t>Half-Word</a:t>
            </a:r>
            <a:r>
              <a:rPr lang="zh-CN" altLang="en-US" dirty="0"/>
              <a:t>）：在</a:t>
            </a:r>
            <a:r>
              <a:rPr lang="en-US" altLang="zh-CN" dirty="0"/>
              <a:t>ARM</a:t>
            </a:r>
            <a:r>
              <a:rPr lang="zh-CN" altLang="en-US" dirty="0"/>
              <a:t>体系结构中，半字的长度为</a:t>
            </a:r>
            <a:r>
              <a:rPr lang="en-US" altLang="zh-CN" dirty="0"/>
              <a:t>16</a:t>
            </a:r>
            <a:r>
              <a:rPr lang="zh-CN" altLang="en-US" dirty="0"/>
              <a:t>位</a:t>
            </a:r>
          </a:p>
          <a:p>
            <a:pPr lvl="1">
              <a:lnSpc>
                <a:spcPts val="3000"/>
              </a:lnSpc>
              <a:spcBef>
                <a:spcPts val="0"/>
              </a:spcBef>
            </a:pPr>
            <a:r>
              <a:rPr lang="zh-CN" altLang="en-US" dirty="0"/>
              <a:t>字节（</a:t>
            </a:r>
            <a:r>
              <a:rPr lang="en-US" altLang="zh-CN" dirty="0"/>
              <a:t>Byte</a:t>
            </a:r>
            <a:r>
              <a:rPr lang="zh-CN" altLang="en-US" dirty="0"/>
              <a:t>）：在</a:t>
            </a:r>
            <a:r>
              <a:rPr lang="en-US" altLang="zh-CN" dirty="0"/>
              <a:t>ARM</a:t>
            </a:r>
            <a:r>
              <a:rPr lang="zh-CN" altLang="en-US" dirty="0"/>
              <a:t>体系结构中，字节的长度为</a:t>
            </a:r>
            <a:r>
              <a:rPr lang="en-US" altLang="zh-CN" dirty="0"/>
              <a:t>8</a:t>
            </a:r>
            <a:r>
              <a:rPr lang="zh-CN" altLang="en-US" dirty="0"/>
              <a:t>位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dirty="0"/>
              <a:t>三种浮点数据类型</a:t>
            </a:r>
            <a:endParaRPr lang="en-US" altLang="zh-CN" dirty="0"/>
          </a:p>
          <a:p>
            <a:pPr lvl="1">
              <a:lnSpc>
                <a:spcPts val="3000"/>
              </a:lnSpc>
              <a:spcBef>
                <a:spcPts val="0"/>
              </a:spcBef>
            </a:pPr>
            <a:r>
              <a:rPr lang="zh-CN" altLang="en-US" dirty="0"/>
              <a:t>半精度（</a:t>
            </a:r>
            <a:r>
              <a:rPr lang="en-US" altLang="zh-CN" dirty="0"/>
              <a:t>Half-precision</a:t>
            </a:r>
            <a:r>
              <a:rPr lang="zh-CN" altLang="en-US" dirty="0"/>
              <a:t>）浮点数据</a:t>
            </a:r>
            <a:endParaRPr lang="en-US" altLang="zh-CN" dirty="0"/>
          </a:p>
          <a:p>
            <a:pPr lvl="1">
              <a:lnSpc>
                <a:spcPts val="3000"/>
              </a:lnSpc>
              <a:spcBef>
                <a:spcPts val="0"/>
              </a:spcBef>
            </a:pPr>
            <a:r>
              <a:rPr lang="zh-CN" altLang="en-US" dirty="0"/>
              <a:t>单精度（</a:t>
            </a:r>
            <a:r>
              <a:rPr lang="en-US" altLang="zh-CN" dirty="0"/>
              <a:t>Single-precision</a:t>
            </a:r>
            <a:r>
              <a:rPr lang="zh-CN" altLang="en-US" dirty="0"/>
              <a:t>）浮点数据</a:t>
            </a:r>
            <a:endParaRPr lang="en-US" altLang="zh-CN" dirty="0"/>
          </a:p>
          <a:p>
            <a:pPr lvl="1">
              <a:lnSpc>
                <a:spcPts val="3000"/>
              </a:lnSpc>
              <a:spcBef>
                <a:spcPts val="0"/>
              </a:spcBef>
            </a:pPr>
            <a:r>
              <a:rPr lang="zh-CN" altLang="en-US" dirty="0"/>
              <a:t>双精度（</a:t>
            </a:r>
            <a:r>
              <a:rPr lang="en-US" altLang="zh-CN" dirty="0"/>
              <a:t>Double-precision</a:t>
            </a:r>
            <a:r>
              <a:rPr lang="zh-CN" altLang="en-US" dirty="0"/>
              <a:t>）浮点数据</a:t>
            </a:r>
            <a:endParaRPr lang="en-US" altLang="zh-CN" dirty="0"/>
          </a:p>
          <a:p>
            <a:pPr marL="302279" lvl="1" indent="-302279"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199" dirty="0">
                <a:cs typeface="Huawei Sans" panose="020C0503030203020204" pitchFamily="34" charset="0"/>
              </a:rPr>
              <a:t>两种类型的向量数据处理</a:t>
            </a:r>
            <a:endParaRPr lang="en-US" altLang="zh-CN" sz="2199" dirty="0">
              <a:cs typeface="Huawei Sans" panose="020C0503030203020204" pitchFamily="34" charset="0"/>
            </a:endParaRPr>
          </a:p>
          <a:p>
            <a:pPr marL="651339" lvl="2" indent="-302279"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cs typeface="Huawei Sans" panose="020C0503030203020204" pitchFamily="34" charset="0"/>
              </a:rPr>
              <a:t>其一是增强</a:t>
            </a:r>
            <a:r>
              <a:rPr lang="en-US" altLang="zh-CN" dirty="0">
                <a:cs typeface="Huawei Sans" panose="020C0503030203020204" pitchFamily="34" charset="0"/>
              </a:rPr>
              <a:t>SIMD</a:t>
            </a:r>
            <a:r>
              <a:rPr lang="zh-CN" altLang="en-US" dirty="0">
                <a:cs typeface="Huawei Sans" panose="020C0503030203020204" pitchFamily="34" charset="0"/>
              </a:rPr>
              <a:t>（</a:t>
            </a:r>
            <a:r>
              <a:rPr lang="en-US" altLang="zh-CN" dirty="0">
                <a:cs typeface="Huawei Sans" panose="020C0503030203020204" pitchFamily="34" charset="0"/>
              </a:rPr>
              <a:t>Advanced SIMD</a:t>
            </a:r>
            <a:r>
              <a:rPr lang="zh-CN" altLang="en-US" dirty="0">
                <a:cs typeface="Huawei Sans" panose="020C0503030203020204" pitchFamily="34" charset="0"/>
              </a:rPr>
              <a:t>），也就是</a:t>
            </a:r>
            <a:r>
              <a:rPr lang="en-US" altLang="zh-CN" dirty="0">
                <a:cs typeface="Huawei Sans" panose="020C0503030203020204" pitchFamily="34" charset="0"/>
              </a:rPr>
              <a:t>Neon</a:t>
            </a:r>
          </a:p>
          <a:p>
            <a:pPr marL="651339" lvl="2" indent="-302279"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cs typeface="Huawei Sans" panose="020C0503030203020204" pitchFamily="34" charset="0"/>
              </a:rPr>
              <a:t>其二是可伸缩向量扩展（</a:t>
            </a:r>
            <a:r>
              <a:rPr lang="en-US" altLang="zh-CN" dirty="0">
                <a:cs typeface="Huawei Sans" panose="020C0503030203020204" pitchFamily="34" charset="0"/>
              </a:rPr>
              <a:t>Scalable Vector Extension</a:t>
            </a:r>
            <a:r>
              <a:rPr lang="zh-CN" altLang="en-US" dirty="0">
                <a:cs typeface="Huawei Sans" panose="020C0503030203020204" pitchFamily="34" charset="0"/>
              </a:rPr>
              <a:t>，</a:t>
            </a:r>
            <a:r>
              <a:rPr lang="en-US" altLang="zh-CN" dirty="0">
                <a:cs typeface="Huawei Sans" panose="020C0503030203020204" pitchFamily="34" charset="0"/>
              </a:rPr>
              <a:t>SVE</a:t>
            </a:r>
            <a:r>
              <a:rPr lang="zh-CN" altLang="en-US" dirty="0">
                <a:cs typeface="Huawei Sans" panose="020C0503030203020204" pitchFamily="34" charset="0"/>
              </a:rPr>
              <a:t>）。</a:t>
            </a:r>
            <a:endParaRPr lang="en-US" altLang="zh-CN" dirty="0"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425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ARMv8</a:t>
            </a:r>
            <a:r>
              <a:rPr lang="zh-CN" altLang="en-US" dirty="0"/>
              <a:t>架构的处理器体系结构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1625" indent="-301625" defTabSz="801688" fontAlgn="base">
              <a:spcBef>
                <a:spcPct val="30000"/>
              </a:spcBef>
              <a:spcAft>
                <a:spcPct val="0"/>
              </a:spcAft>
              <a:buSzPct val="60000"/>
            </a:pPr>
            <a:r>
              <a:rPr lang="en-US" altLang="zh-CN" dirty="0"/>
              <a:t>ARMv8-A</a:t>
            </a:r>
            <a:r>
              <a:rPr lang="zh-CN" altLang="zh-CN" dirty="0"/>
              <a:t>支持的指令集</a:t>
            </a:r>
            <a:r>
              <a:rPr lang="zh-CN" altLang="en-US" sz="2200" dirty="0">
                <a:solidFill>
                  <a:srgbClr val="000000"/>
                </a:solidFill>
                <a:cs typeface="+mn-cs"/>
              </a:rPr>
              <a:t>：</a:t>
            </a:r>
          </a:p>
          <a:p>
            <a:pPr lvl="1"/>
            <a:r>
              <a:rPr lang="zh-CN" altLang="zh-CN" sz="2200" dirty="0"/>
              <a:t>在</a:t>
            </a:r>
            <a:r>
              <a:rPr lang="en-US" altLang="zh-CN" sz="2200" dirty="0"/>
              <a:t>AArch64</a:t>
            </a:r>
            <a:r>
              <a:rPr lang="zh-CN" altLang="zh-CN" sz="2200" dirty="0"/>
              <a:t>执行状态下，</a:t>
            </a:r>
            <a:r>
              <a:rPr lang="en-US" altLang="zh-CN" sz="2200" dirty="0"/>
              <a:t>ARMv8-A</a:t>
            </a:r>
            <a:r>
              <a:rPr lang="zh-CN" altLang="zh-CN" sz="2200" dirty="0"/>
              <a:t>架构处理器只能使用</a:t>
            </a:r>
            <a:r>
              <a:rPr lang="en-US" altLang="zh-CN" sz="2200" dirty="0"/>
              <a:t>A64</a:t>
            </a:r>
            <a:r>
              <a:rPr lang="zh-CN" altLang="zh-CN" sz="2200" dirty="0"/>
              <a:t>指令集，该指令集的所有指令均为</a:t>
            </a:r>
            <a:r>
              <a:rPr lang="en-US" altLang="zh-CN" sz="2200" dirty="0"/>
              <a:t>32</a:t>
            </a:r>
            <a:r>
              <a:rPr lang="zh-CN" altLang="zh-CN" sz="2200" dirty="0"/>
              <a:t>位等长指令字。</a:t>
            </a:r>
            <a:endParaRPr lang="zh-CN" altLang="zh-CN" sz="3000" dirty="0"/>
          </a:p>
          <a:p>
            <a:pPr lvl="1"/>
            <a:r>
              <a:rPr lang="zh-CN" altLang="zh-CN" sz="2200" dirty="0"/>
              <a:t>在</a:t>
            </a:r>
            <a:r>
              <a:rPr lang="en-US" altLang="zh-CN" sz="2200" dirty="0"/>
              <a:t>AArch32</a:t>
            </a:r>
            <a:r>
              <a:rPr lang="zh-CN" altLang="zh-CN" sz="2200" dirty="0"/>
              <a:t>执行状态下，可以使用两种指令集：</a:t>
            </a:r>
            <a:r>
              <a:rPr lang="en-US" altLang="zh-CN" sz="2200" dirty="0"/>
              <a:t>A32</a:t>
            </a:r>
            <a:r>
              <a:rPr lang="zh-CN" altLang="zh-CN" sz="2200" dirty="0"/>
              <a:t>指令集对应</a:t>
            </a:r>
            <a:r>
              <a:rPr lang="en-US" altLang="zh-CN" sz="2200" dirty="0"/>
              <a:t>ARMv7</a:t>
            </a:r>
            <a:r>
              <a:rPr lang="zh-CN" altLang="zh-CN" sz="2200" dirty="0"/>
              <a:t>架构及其之前的</a:t>
            </a:r>
            <a:r>
              <a:rPr lang="en-US" altLang="zh-CN" sz="2200" dirty="0"/>
              <a:t>ARM</a:t>
            </a:r>
            <a:r>
              <a:rPr lang="zh-CN" altLang="zh-CN" sz="2200" dirty="0"/>
              <a:t>指令集，为</a:t>
            </a:r>
            <a:r>
              <a:rPr lang="en-US" altLang="zh-CN" sz="2200" dirty="0"/>
              <a:t>32</a:t>
            </a:r>
            <a:r>
              <a:rPr lang="zh-CN" altLang="zh-CN" sz="2200" dirty="0"/>
              <a:t>位等长指令字结构；</a:t>
            </a:r>
            <a:r>
              <a:rPr lang="en-US" altLang="zh-CN" sz="2200" dirty="0"/>
              <a:t>T32</a:t>
            </a:r>
            <a:r>
              <a:rPr lang="zh-CN" altLang="zh-CN" sz="2200" dirty="0"/>
              <a:t>指令集则对应</a:t>
            </a:r>
            <a:r>
              <a:rPr lang="en-US" altLang="zh-CN" sz="2200" dirty="0"/>
              <a:t>ARMv7</a:t>
            </a:r>
            <a:r>
              <a:rPr lang="zh-CN" altLang="zh-CN" sz="2200" dirty="0"/>
              <a:t>架构及其之前的</a:t>
            </a:r>
            <a:r>
              <a:rPr lang="en-US" altLang="zh-CN" sz="2200" dirty="0"/>
              <a:t>Thumb/Thumb-2</a:t>
            </a:r>
            <a:r>
              <a:rPr lang="zh-CN" altLang="zh-CN" sz="2200" dirty="0"/>
              <a:t>指令集，使用</a:t>
            </a:r>
            <a:r>
              <a:rPr lang="en-US" altLang="zh-CN" sz="2200" dirty="0"/>
              <a:t>16</a:t>
            </a:r>
            <a:r>
              <a:rPr lang="zh-CN" altLang="zh-CN" sz="2200" dirty="0"/>
              <a:t>位和</a:t>
            </a:r>
            <a:r>
              <a:rPr lang="en-US" altLang="zh-CN" sz="2200" dirty="0"/>
              <a:t>32</a:t>
            </a:r>
            <a:r>
              <a:rPr lang="zh-CN" altLang="zh-CN" sz="2200" dirty="0"/>
              <a:t>位可变长指令字结构。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3904070"/>
      </p:ext>
    </p:extLst>
  </p:cSld>
  <p:clrMapOvr>
    <a:masterClrMapping/>
  </p:clrMapOvr>
</p:sld>
</file>

<file path=ppt/theme/theme1.xml><?xml version="1.0" encoding="utf-8"?>
<a:theme xmlns:a="http://schemas.openxmlformats.org/drawingml/2006/main" name="1_标题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功能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内容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感谢页模板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演示文稿1" id="{5D7106B4-FD24-471A-B326-8B58E27A973B}" vid="{1AA013AF-7C2E-4A39-9796-86760F640C1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226774B8D87F4D92D9D1F6859ED44E" ma:contentTypeVersion="0" ma:contentTypeDescription="Create a new document." ma:contentTypeScope="" ma:versionID="2405c1ce63a3409bcef189279c704bc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BB0E4A-51FC-4B4D-8B7E-209EA6035D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1A4E927-2E19-40DA-AC21-D3EBC4321306}">
  <ds:schemaRefs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0C0B7D1-9D1B-4D75-900E-434169096B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2887</TotalTime>
  <Words>3714</Words>
  <Application>Microsoft Office PowerPoint</Application>
  <PresentationFormat>自定义</PresentationFormat>
  <Paragraphs>904</Paragraphs>
  <Slides>69</Slides>
  <Notes>48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69</vt:i4>
      </vt:variant>
    </vt:vector>
  </HeadingPairs>
  <TitlesOfParts>
    <vt:vector size="73" baseType="lpstr">
      <vt:lpstr>1_标题页模板</vt:lpstr>
      <vt:lpstr>2_功能页模板</vt:lpstr>
      <vt:lpstr>3_内容页模板</vt:lpstr>
      <vt:lpstr>4_感谢页模板</vt:lpstr>
      <vt:lpstr>ARM汇编相关知识-实验二</vt:lpstr>
      <vt:lpstr>PowerPoint 演示文稿</vt:lpstr>
      <vt:lpstr>PowerPoint 演示文稿</vt:lpstr>
      <vt:lpstr>PowerPoint 演示文稿</vt:lpstr>
      <vt:lpstr>PowerPoint 演示文稿</vt:lpstr>
      <vt:lpstr>基于ARMv8架构的处理器体系结构</vt:lpstr>
      <vt:lpstr>基于ARMv8架构的处理器体系结构</vt:lpstr>
      <vt:lpstr>基于ARMv8架构的处理器体系结构</vt:lpstr>
      <vt:lpstr>基于ARMv8架构的处理器体系结构</vt:lpstr>
      <vt:lpstr>基于ARMv8架构的处理器体系结构</vt:lpstr>
      <vt:lpstr>PowerPoint 演示文稿</vt:lpstr>
      <vt:lpstr>基于ARMv8架构的鲲鹏处理器</vt:lpstr>
      <vt:lpstr>PowerPoint 演示文稿</vt:lpstr>
      <vt:lpstr>ARM寻址方式(1)</vt:lpstr>
      <vt:lpstr>ARM寻址方式(2)</vt:lpstr>
      <vt:lpstr>ARM寻址方式(3)</vt:lpstr>
      <vt:lpstr>ARM寻址方式(4)</vt:lpstr>
      <vt:lpstr>ARM寻址方式(5)</vt:lpstr>
      <vt:lpstr>ARM寻址方式(6)</vt:lpstr>
      <vt:lpstr>ARM寻址方式(7)</vt:lpstr>
      <vt:lpstr>ARM寻址方式(8)</vt:lpstr>
      <vt:lpstr>PowerPoint 演示文稿</vt:lpstr>
      <vt:lpstr>ARM指令集</vt:lpstr>
      <vt:lpstr>ARM指令集</vt:lpstr>
      <vt:lpstr>ARM指令集</vt:lpstr>
      <vt:lpstr>ARM指令集</vt:lpstr>
      <vt:lpstr>ARM指令集</vt:lpstr>
      <vt:lpstr>ARM指令集</vt:lpstr>
      <vt:lpstr>ARM指令集</vt:lpstr>
      <vt:lpstr>ARM指令集</vt:lpstr>
      <vt:lpstr>ARM指令集</vt:lpstr>
      <vt:lpstr>ARM指令集</vt:lpstr>
      <vt:lpstr>ARM指令集</vt:lpstr>
      <vt:lpstr>ARM指令集</vt:lpstr>
      <vt:lpstr>ARM指令集</vt:lpstr>
      <vt:lpstr>ARM指令集</vt:lpstr>
      <vt:lpstr>ARM指令集</vt:lpstr>
      <vt:lpstr>ARM指令集</vt:lpstr>
      <vt:lpstr>ARM指令集</vt:lpstr>
      <vt:lpstr>ARM指令集</vt:lpstr>
      <vt:lpstr>ARM指令集</vt:lpstr>
      <vt:lpstr>ARM指令集</vt:lpstr>
      <vt:lpstr>ARM指令集 – SIMD指令简介</vt:lpstr>
      <vt:lpstr>PowerPoint 演示文稿</vt:lpstr>
      <vt:lpstr>ARM伪指令(1)</vt:lpstr>
      <vt:lpstr>ARM伪指令(2)</vt:lpstr>
      <vt:lpstr>ARM伪指令(3)</vt:lpstr>
      <vt:lpstr>ARM伪指令(4)</vt:lpstr>
      <vt:lpstr>ARM伪指令(5)</vt:lpstr>
      <vt:lpstr>ARM伪指令(6)</vt:lpstr>
      <vt:lpstr>ARM伪指令(7)</vt:lpstr>
      <vt:lpstr>ARM伪指令(8)</vt:lpstr>
      <vt:lpstr>PowerPoint 演示文稿</vt:lpstr>
      <vt:lpstr>汇编语言程序结构(1)</vt:lpstr>
      <vt:lpstr>汇编语言程序结构(2)</vt:lpstr>
      <vt:lpstr>汇编语言程序结构(3)</vt:lpstr>
      <vt:lpstr>汇编语言程序结构(6)</vt:lpstr>
      <vt:lpstr>汇编语言程序结构(4)</vt:lpstr>
      <vt:lpstr>汇编语言程序结构(4)</vt:lpstr>
      <vt:lpstr>汇编语言程序结构(5)</vt:lpstr>
      <vt:lpstr>PowerPoint 演示文稿</vt:lpstr>
      <vt:lpstr>ARM编译与调试工具</vt:lpstr>
      <vt:lpstr>ARM编译与调试工具</vt:lpstr>
      <vt:lpstr>ARM编译与调试工具</vt:lpstr>
      <vt:lpstr>ARM编译与调试工具</vt:lpstr>
      <vt:lpstr>ARM编译与调试工具</vt:lpstr>
      <vt:lpstr>ARM编译与调试工具</vt:lpstr>
      <vt:lpstr>ARM编译与调试工具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lin</cp:lastModifiedBy>
  <cp:revision>179</cp:revision>
  <cp:lastPrinted>2020-07-31T09:33:18Z</cp:lastPrinted>
  <dcterms:created xsi:type="dcterms:W3CDTF">2018-11-29T10:16:29Z</dcterms:created>
  <dcterms:modified xsi:type="dcterms:W3CDTF">2021-11-01T08:14:29Z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(3)bckxOxfpuZzDUTBorvGxC7lnKrxWPV6PV6/rGqjc+mLzsAE0D/pS8ttlLisyJONaOj1wqvRl
IXluDHT6HITLtEOkTqTGc9MTk8kqsdOiPM2+eFOtRKzC7IBXZgDQAu+vm0Koqf69wT+ASMWB
zU1BM5TUifMgVvt0MUyPSPez2ZUTN55HV60+VIPhRw2yXMJq+r2HZ05bfeHcMIiJCY6k+xfu
zyXOsOVgJu/ErbVAii</vt:lpwstr>
  </property>
  <property fmtid="{D5CDD505-2E9C-101B-9397-08002B2CF9AE}" pid="3" name="_2015_ms_pID_7253431">
    <vt:lpwstr>S7QZINQ+Spt9SnY3lF/2L20eiiBfphHgS30KYxqqf+cttNyfIfKFwI
2Y52/hOzTkYy0DEejH0sUmvoCSWonRkck2GX/FFnqwJmfInnzg/x668yeY1d33Jn5/4wA+UO
ofD5v4s/aVllIHa9o3OI4J0atd3wGuczldrYVxJqZE3AxSK9Xd/+SCYzAWPDQQb2C1EKGi8D
8ixuBcuS3KAi4pt8WQeiPdt8u/PRTmieQ6tc</vt:lpwstr>
  </property>
  <property fmtid="{D5CDD505-2E9C-101B-9397-08002B2CF9AE}" pid="4" name="_2015_ms_pID_7253432">
    <vt:lpwstr>jQ==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1575248629</vt:lpwstr>
  </property>
  <property fmtid="{D5CDD505-2E9C-101B-9397-08002B2CF9AE}" pid="9" name="ContentTypeId">
    <vt:lpwstr>0x010100CC226774B8D87F4D92D9D1F6859ED44E</vt:lpwstr>
  </property>
</Properties>
</file>