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AA72606-C44E-4B23-A002-051FBBE78AC0}">
          <p14:sldIdLst>
            <p14:sldId id="256"/>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94660"/>
  </p:normalViewPr>
  <p:slideViewPr>
    <p:cSldViewPr snapToGrid="0">
      <p:cViewPr varScale="1">
        <p:scale>
          <a:sx n="105" d="100"/>
          <a:sy n="105" d="100"/>
        </p:scale>
        <p:origin x="5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594D-E0B1-F888-2EC9-5C8F2F530A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3638CF-ED66-CB3D-162B-0FBB9FFFC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0923AC-6B98-A8D3-E7A1-1EDDDDB90B0C}"/>
              </a:ext>
            </a:extLst>
          </p:cNvPr>
          <p:cNvSpPr>
            <a:spLocks noGrp="1"/>
          </p:cNvSpPr>
          <p:nvPr>
            <p:ph type="dt" sz="half" idx="10"/>
          </p:nvPr>
        </p:nvSpPr>
        <p:spPr/>
        <p:txBody>
          <a:bodyPr/>
          <a:lstStyle/>
          <a:p>
            <a:fld id="{FE63E4B1-8237-49B0-B8FB-80EC0E2160A8}" type="datetimeFigureOut">
              <a:rPr lang="en-IN" smtClean="0"/>
              <a:t>03-07-2024</a:t>
            </a:fld>
            <a:endParaRPr lang="en-IN"/>
          </a:p>
        </p:txBody>
      </p:sp>
      <p:sp>
        <p:nvSpPr>
          <p:cNvPr id="5" name="Footer Placeholder 4">
            <a:extLst>
              <a:ext uri="{FF2B5EF4-FFF2-40B4-BE49-F238E27FC236}">
                <a16:creationId xmlns:a16="http://schemas.microsoft.com/office/drawing/2014/main" id="{B2AE880B-2C16-50A0-A577-8A1422D40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3B9BEC-0DDA-03B5-58C7-F93103CE48AA}"/>
              </a:ext>
            </a:extLst>
          </p:cNvPr>
          <p:cNvSpPr>
            <a:spLocks noGrp="1"/>
          </p:cNvSpPr>
          <p:nvPr>
            <p:ph type="sldNum" sz="quarter" idx="12"/>
          </p:nvPr>
        </p:nvSpPr>
        <p:spPr/>
        <p:txBody>
          <a:bodyPr/>
          <a:lstStyle/>
          <a:p>
            <a:fld id="{5874FC2D-22A9-4978-8C3D-9973A8B1D4BB}" type="slidenum">
              <a:rPr lang="en-IN" smtClean="0"/>
              <a:t>‹#›</a:t>
            </a:fld>
            <a:endParaRPr lang="en-IN"/>
          </a:p>
        </p:txBody>
      </p:sp>
    </p:spTree>
    <p:extLst>
      <p:ext uri="{BB962C8B-B14F-4D97-AF65-F5344CB8AC3E}">
        <p14:creationId xmlns:p14="http://schemas.microsoft.com/office/powerpoint/2010/main" val="3075458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3528-96D0-71FF-E0B0-637E4A81EA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AC537B-44BD-05F6-0015-6F678DC3A0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5D2E2A-ABBB-692B-EEAF-82C2124AAEDB}"/>
              </a:ext>
            </a:extLst>
          </p:cNvPr>
          <p:cNvSpPr>
            <a:spLocks noGrp="1"/>
          </p:cNvSpPr>
          <p:nvPr>
            <p:ph type="dt" sz="half" idx="10"/>
          </p:nvPr>
        </p:nvSpPr>
        <p:spPr/>
        <p:txBody>
          <a:bodyPr/>
          <a:lstStyle/>
          <a:p>
            <a:fld id="{FE63E4B1-8237-49B0-B8FB-80EC0E2160A8}" type="datetimeFigureOut">
              <a:rPr lang="en-IN" smtClean="0"/>
              <a:t>03-07-2024</a:t>
            </a:fld>
            <a:endParaRPr lang="en-IN"/>
          </a:p>
        </p:txBody>
      </p:sp>
      <p:sp>
        <p:nvSpPr>
          <p:cNvPr id="5" name="Footer Placeholder 4">
            <a:extLst>
              <a:ext uri="{FF2B5EF4-FFF2-40B4-BE49-F238E27FC236}">
                <a16:creationId xmlns:a16="http://schemas.microsoft.com/office/drawing/2014/main" id="{721F685D-0380-F78B-38F6-402C500C6D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8FD791-CF56-CB95-ABD1-DAFEC24F682E}"/>
              </a:ext>
            </a:extLst>
          </p:cNvPr>
          <p:cNvSpPr>
            <a:spLocks noGrp="1"/>
          </p:cNvSpPr>
          <p:nvPr>
            <p:ph type="sldNum" sz="quarter" idx="12"/>
          </p:nvPr>
        </p:nvSpPr>
        <p:spPr/>
        <p:txBody>
          <a:bodyPr/>
          <a:lstStyle/>
          <a:p>
            <a:fld id="{5874FC2D-22A9-4978-8C3D-9973A8B1D4BB}" type="slidenum">
              <a:rPr lang="en-IN" smtClean="0"/>
              <a:t>‹#›</a:t>
            </a:fld>
            <a:endParaRPr lang="en-IN"/>
          </a:p>
        </p:txBody>
      </p:sp>
    </p:spTree>
    <p:extLst>
      <p:ext uri="{BB962C8B-B14F-4D97-AF65-F5344CB8AC3E}">
        <p14:creationId xmlns:p14="http://schemas.microsoft.com/office/powerpoint/2010/main" val="3063870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D6F13D-A97B-7B15-639C-659BB38AB0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F1EB9F-A69B-F0BB-3971-3BF56BC8B1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8E8F8B-4650-A222-4224-107B9F23A4C8}"/>
              </a:ext>
            </a:extLst>
          </p:cNvPr>
          <p:cNvSpPr>
            <a:spLocks noGrp="1"/>
          </p:cNvSpPr>
          <p:nvPr>
            <p:ph type="dt" sz="half" idx="10"/>
          </p:nvPr>
        </p:nvSpPr>
        <p:spPr/>
        <p:txBody>
          <a:bodyPr/>
          <a:lstStyle/>
          <a:p>
            <a:fld id="{FE63E4B1-8237-49B0-B8FB-80EC0E2160A8}" type="datetimeFigureOut">
              <a:rPr lang="en-IN" smtClean="0"/>
              <a:t>03-07-2024</a:t>
            </a:fld>
            <a:endParaRPr lang="en-IN"/>
          </a:p>
        </p:txBody>
      </p:sp>
      <p:sp>
        <p:nvSpPr>
          <p:cNvPr id="5" name="Footer Placeholder 4">
            <a:extLst>
              <a:ext uri="{FF2B5EF4-FFF2-40B4-BE49-F238E27FC236}">
                <a16:creationId xmlns:a16="http://schemas.microsoft.com/office/drawing/2014/main" id="{B5A3394F-6CD4-62A7-F216-D507A20304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D60257-5369-C455-F27B-DF81EA4ED9FC}"/>
              </a:ext>
            </a:extLst>
          </p:cNvPr>
          <p:cNvSpPr>
            <a:spLocks noGrp="1"/>
          </p:cNvSpPr>
          <p:nvPr>
            <p:ph type="sldNum" sz="quarter" idx="12"/>
          </p:nvPr>
        </p:nvSpPr>
        <p:spPr/>
        <p:txBody>
          <a:bodyPr/>
          <a:lstStyle/>
          <a:p>
            <a:fld id="{5874FC2D-22A9-4978-8C3D-9973A8B1D4BB}" type="slidenum">
              <a:rPr lang="en-IN" smtClean="0"/>
              <a:t>‹#›</a:t>
            </a:fld>
            <a:endParaRPr lang="en-IN"/>
          </a:p>
        </p:txBody>
      </p:sp>
    </p:spTree>
    <p:extLst>
      <p:ext uri="{BB962C8B-B14F-4D97-AF65-F5344CB8AC3E}">
        <p14:creationId xmlns:p14="http://schemas.microsoft.com/office/powerpoint/2010/main" val="1094692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380C-9450-31C2-E96A-61D9793A70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CCFA45-EE43-69B8-41B0-2E62EF876A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17428F-CFC7-8C31-C178-BEF8A6D08679}"/>
              </a:ext>
            </a:extLst>
          </p:cNvPr>
          <p:cNvSpPr>
            <a:spLocks noGrp="1"/>
          </p:cNvSpPr>
          <p:nvPr>
            <p:ph type="dt" sz="half" idx="10"/>
          </p:nvPr>
        </p:nvSpPr>
        <p:spPr/>
        <p:txBody>
          <a:bodyPr/>
          <a:lstStyle/>
          <a:p>
            <a:fld id="{FE63E4B1-8237-49B0-B8FB-80EC0E2160A8}" type="datetimeFigureOut">
              <a:rPr lang="en-IN" smtClean="0"/>
              <a:t>03-07-2024</a:t>
            </a:fld>
            <a:endParaRPr lang="en-IN"/>
          </a:p>
        </p:txBody>
      </p:sp>
      <p:sp>
        <p:nvSpPr>
          <p:cNvPr id="5" name="Footer Placeholder 4">
            <a:extLst>
              <a:ext uri="{FF2B5EF4-FFF2-40B4-BE49-F238E27FC236}">
                <a16:creationId xmlns:a16="http://schemas.microsoft.com/office/drawing/2014/main" id="{A7B3C0B5-6BCE-4FBD-75A7-66D638940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B4E067-54B1-70D9-7807-8AFE2164211E}"/>
              </a:ext>
            </a:extLst>
          </p:cNvPr>
          <p:cNvSpPr>
            <a:spLocks noGrp="1"/>
          </p:cNvSpPr>
          <p:nvPr>
            <p:ph type="sldNum" sz="quarter" idx="12"/>
          </p:nvPr>
        </p:nvSpPr>
        <p:spPr/>
        <p:txBody>
          <a:bodyPr/>
          <a:lstStyle/>
          <a:p>
            <a:fld id="{5874FC2D-22A9-4978-8C3D-9973A8B1D4BB}" type="slidenum">
              <a:rPr lang="en-IN" smtClean="0"/>
              <a:t>‹#›</a:t>
            </a:fld>
            <a:endParaRPr lang="en-IN"/>
          </a:p>
        </p:txBody>
      </p:sp>
    </p:spTree>
    <p:extLst>
      <p:ext uri="{BB962C8B-B14F-4D97-AF65-F5344CB8AC3E}">
        <p14:creationId xmlns:p14="http://schemas.microsoft.com/office/powerpoint/2010/main" val="413356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6A7B-8D70-B825-9089-DF683CA47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BC8AA1-37B6-3B85-1544-BE0C4DCA31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6B8F49-2848-CA35-7C12-A2FC001D7559}"/>
              </a:ext>
            </a:extLst>
          </p:cNvPr>
          <p:cNvSpPr>
            <a:spLocks noGrp="1"/>
          </p:cNvSpPr>
          <p:nvPr>
            <p:ph type="dt" sz="half" idx="10"/>
          </p:nvPr>
        </p:nvSpPr>
        <p:spPr/>
        <p:txBody>
          <a:bodyPr/>
          <a:lstStyle/>
          <a:p>
            <a:fld id="{FE63E4B1-8237-49B0-B8FB-80EC0E2160A8}" type="datetimeFigureOut">
              <a:rPr lang="en-IN" smtClean="0"/>
              <a:t>03-07-2024</a:t>
            </a:fld>
            <a:endParaRPr lang="en-IN"/>
          </a:p>
        </p:txBody>
      </p:sp>
      <p:sp>
        <p:nvSpPr>
          <p:cNvPr id="5" name="Footer Placeholder 4">
            <a:extLst>
              <a:ext uri="{FF2B5EF4-FFF2-40B4-BE49-F238E27FC236}">
                <a16:creationId xmlns:a16="http://schemas.microsoft.com/office/drawing/2014/main" id="{4C622A7B-E982-3CEF-4E46-1C679602F8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A4632B-B50B-F7E9-0D58-70B75EE1F269}"/>
              </a:ext>
            </a:extLst>
          </p:cNvPr>
          <p:cNvSpPr>
            <a:spLocks noGrp="1"/>
          </p:cNvSpPr>
          <p:nvPr>
            <p:ph type="sldNum" sz="quarter" idx="12"/>
          </p:nvPr>
        </p:nvSpPr>
        <p:spPr/>
        <p:txBody>
          <a:bodyPr/>
          <a:lstStyle/>
          <a:p>
            <a:fld id="{5874FC2D-22A9-4978-8C3D-9973A8B1D4BB}" type="slidenum">
              <a:rPr lang="en-IN" smtClean="0"/>
              <a:t>‹#›</a:t>
            </a:fld>
            <a:endParaRPr lang="en-IN"/>
          </a:p>
        </p:txBody>
      </p:sp>
    </p:spTree>
    <p:extLst>
      <p:ext uri="{BB962C8B-B14F-4D97-AF65-F5344CB8AC3E}">
        <p14:creationId xmlns:p14="http://schemas.microsoft.com/office/powerpoint/2010/main" val="538311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69F2-31B4-30B0-4BEB-F30C835075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F48F08-E1F9-46A1-2DAF-C02A41175E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5E8EB0-1953-6ACC-707F-4F7731BF54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FE735D-FEBB-953B-70B5-4389E610279B}"/>
              </a:ext>
            </a:extLst>
          </p:cNvPr>
          <p:cNvSpPr>
            <a:spLocks noGrp="1"/>
          </p:cNvSpPr>
          <p:nvPr>
            <p:ph type="dt" sz="half" idx="10"/>
          </p:nvPr>
        </p:nvSpPr>
        <p:spPr/>
        <p:txBody>
          <a:bodyPr/>
          <a:lstStyle/>
          <a:p>
            <a:fld id="{FE63E4B1-8237-49B0-B8FB-80EC0E2160A8}" type="datetimeFigureOut">
              <a:rPr lang="en-IN" smtClean="0"/>
              <a:t>03-07-2024</a:t>
            </a:fld>
            <a:endParaRPr lang="en-IN"/>
          </a:p>
        </p:txBody>
      </p:sp>
      <p:sp>
        <p:nvSpPr>
          <p:cNvPr id="6" name="Footer Placeholder 5">
            <a:extLst>
              <a:ext uri="{FF2B5EF4-FFF2-40B4-BE49-F238E27FC236}">
                <a16:creationId xmlns:a16="http://schemas.microsoft.com/office/drawing/2014/main" id="{7070E199-0E74-008A-2DFF-0694D30DF5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C3F0D4-4831-C9A1-38F2-A22B306039B9}"/>
              </a:ext>
            </a:extLst>
          </p:cNvPr>
          <p:cNvSpPr>
            <a:spLocks noGrp="1"/>
          </p:cNvSpPr>
          <p:nvPr>
            <p:ph type="sldNum" sz="quarter" idx="12"/>
          </p:nvPr>
        </p:nvSpPr>
        <p:spPr/>
        <p:txBody>
          <a:bodyPr/>
          <a:lstStyle/>
          <a:p>
            <a:fld id="{5874FC2D-22A9-4978-8C3D-9973A8B1D4BB}" type="slidenum">
              <a:rPr lang="en-IN" smtClean="0"/>
              <a:t>‹#›</a:t>
            </a:fld>
            <a:endParaRPr lang="en-IN"/>
          </a:p>
        </p:txBody>
      </p:sp>
    </p:spTree>
    <p:extLst>
      <p:ext uri="{BB962C8B-B14F-4D97-AF65-F5344CB8AC3E}">
        <p14:creationId xmlns:p14="http://schemas.microsoft.com/office/powerpoint/2010/main" val="3021420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48067-3794-D207-BDC1-45365E6B99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694E3D-3510-2CED-6A50-900735F638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EF86C0-5BAC-EDF9-75C8-7B170FCE90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28AAE25-44F7-F009-EE2F-28D2218E2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38DEA5-5C90-5215-E6AC-6D7A00DA37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1CF94A-4F57-6684-915F-9E515EE23CA2}"/>
              </a:ext>
            </a:extLst>
          </p:cNvPr>
          <p:cNvSpPr>
            <a:spLocks noGrp="1"/>
          </p:cNvSpPr>
          <p:nvPr>
            <p:ph type="dt" sz="half" idx="10"/>
          </p:nvPr>
        </p:nvSpPr>
        <p:spPr/>
        <p:txBody>
          <a:bodyPr/>
          <a:lstStyle/>
          <a:p>
            <a:fld id="{FE63E4B1-8237-49B0-B8FB-80EC0E2160A8}" type="datetimeFigureOut">
              <a:rPr lang="en-IN" smtClean="0"/>
              <a:t>03-07-2024</a:t>
            </a:fld>
            <a:endParaRPr lang="en-IN"/>
          </a:p>
        </p:txBody>
      </p:sp>
      <p:sp>
        <p:nvSpPr>
          <p:cNvPr id="8" name="Footer Placeholder 7">
            <a:extLst>
              <a:ext uri="{FF2B5EF4-FFF2-40B4-BE49-F238E27FC236}">
                <a16:creationId xmlns:a16="http://schemas.microsoft.com/office/drawing/2014/main" id="{34546E15-0333-7738-9970-59E9369EB4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DF5D9C-C512-92BF-A870-7AE697FAF3ED}"/>
              </a:ext>
            </a:extLst>
          </p:cNvPr>
          <p:cNvSpPr>
            <a:spLocks noGrp="1"/>
          </p:cNvSpPr>
          <p:nvPr>
            <p:ph type="sldNum" sz="quarter" idx="12"/>
          </p:nvPr>
        </p:nvSpPr>
        <p:spPr/>
        <p:txBody>
          <a:bodyPr/>
          <a:lstStyle/>
          <a:p>
            <a:fld id="{5874FC2D-22A9-4978-8C3D-9973A8B1D4BB}" type="slidenum">
              <a:rPr lang="en-IN" smtClean="0"/>
              <a:t>‹#›</a:t>
            </a:fld>
            <a:endParaRPr lang="en-IN"/>
          </a:p>
        </p:txBody>
      </p:sp>
    </p:spTree>
    <p:extLst>
      <p:ext uri="{BB962C8B-B14F-4D97-AF65-F5344CB8AC3E}">
        <p14:creationId xmlns:p14="http://schemas.microsoft.com/office/powerpoint/2010/main" val="326816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8CBF-5320-3431-A3C3-FA3F185F95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4527C9-F936-FC1E-9709-D63F20150D9E}"/>
              </a:ext>
            </a:extLst>
          </p:cNvPr>
          <p:cNvSpPr>
            <a:spLocks noGrp="1"/>
          </p:cNvSpPr>
          <p:nvPr>
            <p:ph type="dt" sz="half" idx="10"/>
          </p:nvPr>
        </p:nvSpPr>
        <p:spPr/>
        <p:txBody>
          <a:bodyPr/>
          <a:lstStyle/>
          <a:p>
            <a:fld id="{FE63E4B1-8237-49B0-B8FB-80EC0E2160A8}" type="datetimeFigureOut">
              <a:rPr lang="en-IN" smtClean="0"/>
              <a:t>03-07-2024</a:t>
            </a:fld>
            <a:endParaRPr lang="en-IN"/>
          </a:p>
        </p:txBody>
      </p:sp>
      <p:sp>
        <p:nvSpPr>
          <p:cNvPr id="4" name="Footer Placeholder 3">
            <a:extLst>
              <a:ext uri="{FF2B5EF4-FFF2-40B4-BE49-F238E27FC236}">
                <a16:creationId xmlns:a16="http://schemas.microsoft.com/office/drawing/2014/main" id="{133CD7B5-1E8D-D062-3E98-43516B6AEE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230E44-A0FA-E9D2-4EB0-24D0C6100184}"/>
              </a:ext>
            </a:extLst>
          </p:cNvPr>
          <p:cNvSpPr>
            <a:spLocks noGrp="1"/>
          </p:cNvSpPr>
          <p:nvPr>
            <p:ph type="sldNum" sz="quarter" idx="12"/>
          </p:nvPr>
        </p:nvSpPr>
        <p:spPr/>
        <p:txBody>
          <a:bodyPr/>
          <a:lstStyle/>
          <a:p>
            <a:fld id="{5874FC2D-22A9-4978-8C3D-9973A8B1D4BB}" type="slidenum">
              <a:rPr lang="en-IN" smtClean="0"/>
              <a:t>‹#›</a:t>
            </a:fld>
            <a:endParaRPr lang="en-IN"/>
          </a:p>
        </p:txBody>
      </p:sp>
    </p:spTree>
    <p:extLst>
      <p:ext uri="{BB962C8B-B14F-4D97-AF65-F5344CB8AC3E}">
        <p14:creationId xmlns:p14="http://schemas.microsoft.com/office/powerpoint/2010/main" val="339663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FBF60D-64AD-BB3F-948E-A61A468F7929}"/>
              </a:ext>
            </a:extLst>
          </p:cNvPr>
          <p:cNvSpPr>
            <a:spLocks noGrp="1"/>
          </p:cNvSpPr>
          <p:nvPr>
            <p:ph type="dt" sz="half" idx="10"/>
          </p:nvPr>
        </p:nvSpPr>
        <p:spPr/>
        <p:txBody>
          <a:bodyPr/>
          <a:lstStyle/>
          <a:p>
            <a:fld id="{FE63E4B1-8237-49B0-B8FB-80EC0E2160A8}" type="datetimeFigureOut">
              <a:rPr lang="en-IN" smtClean="0"/>
              <a:t>03-07-2024</a:t>
            </a:fld>
            <a:endParaRPr lang="en-IN"/>
          </a:p>
        </p:txBody>
      </p:sp>
      <p:sp>
        <p:nvSpPr>
          <p:cNvPr id="3" name="Footer Placeholder 2">
            <a:extLst>
              <a:ext uri="{FF2B5EF4-FFF2-40B4-BE49-F238E27FC236}">
                <a16:creationId xmlns:a16="http://schemas.microsoft.com/office/drawing/2014/main" id="{29176F4D-AECE-4595-01A4-F93AC13430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3D9787-C9E3-B8C9-D489-44E7484AF9ED}"/>
              </a:ext>
            </a:extLst>
          </p:cNvPr>
          <p:cNvSpPr>
            <a:spLocks noGrp="1"/>
          </p:cNvSpPr>
          <p:nvPr>
            <p:ph type="sldNum" sz="quarter" idx="12"/>
          </p:nvPr>
        </p:nvSpPr>
        <p:spPr/>
        <p:txBody>
          <a:bodyPr/>
          <a:lstStyle/>
          <a:p>
            <a:fld id="{5874FC2D-22A9-4978-8C3D-9973A8B1D4BB}" type="slidenum">
              <a:rPr lang="en-IN" smtClean="0"/>
              <a:t>‹#›</a:t>
            </a:fld>
            <a:endParaRPr lang="en-IN"/>
          </a:p>
        </p:txBody>
      </p:sp>
    </p:spTree>
    <p:extLst>
      <p:ext uri="{BB962C8B-B14F-4D97-AF65-F5344CB8AC3E}">
        <p14:creationId xmlns:p14="http://schemas.microsoft.com/office/powerpoint/2010/main" val="67448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A375-5D6A-C8BE-E11C-16600D86E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2BF514-4080-F9A5-2327-5D280309D6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9E8732-04FF-925C-F49C-789613342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D34C3-6B93-759A-237F-8E94BE112C99}"/>
              </a:ext>
            </a:extLst>
          </p:cNvPr>
          <p:cNvSpPr>
            <a:spLocks noGrp="1"/>
          </p:cNvSpPr>
          <p:nvPr>
            <p:ph type="dt" sz="half" idx="10"/>
          </p:nvPr>
        </p:nvSpPr>
        <p:spPr/>
        <p:txBody>
          <a:bodyPr/>
          <a:lstStyle/>
          <a:p>
            <a:fld id="{FE63E4B1-8237-49B0-B8FB-80EC0E2160A8}" type="datetimeFigureOut">
              <a:rPr lang="en-IN" smtClean="0"/>
              <a:t>03-07-2024</a:t>
            </a:fld>
            <a:endParaRPr lang="en-IN"/>
          </a:p>
        </p:txBody>
      </p:sp>
      <p:sp>
        <p:nvSpPr>
          <p:cNvPr id="6" name="Footer Placeholder 5">
            <a:extLst>
              <a:ext uri="{FF2B5EF4-FFF2-40B4-BE49-F238E27FC236}">
                <a16:creationId xmlns:a16="http://schemas.microsoft.com/office/drawing/2014/main" id="{F1D3D0E2-7C04-31DF-B041-F089DF4B63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BC3136-3F5D-D167-BFDC-4B4465C49E37}"/>
              </a:ext>
            </a:extLst>
          </p:cNvPr>
          <p:cNvSpPr>
            <a:spLocks noGrp="1"/>
          </p:cNvSpPr>
          <p:nvPr>
            <p:ph type="sldNum" sz="quarter" idx="12"/>
          </p:nvPr>
        </p:nvSpPr>
        <p:spPr/>
        <p:txBody>
          <a:bodyPr/>
          <a:lstStyle/>
          <a:p>
            <a:fld id="{5874FC2D-22A9-4978-8C3D-9973A8B1D4BB}" type="slidenum">
              <a:rPr lang="en-IN" smtClean="0"/>
              <a:t>‹#›</a:t>
            </a:fld>
            <a:endParaRPr lang="en-IN"/>
          </a:p>
        </p:txBody>
      </p:sp>
    </p:spTree>
    <p:extLst>
      <p:ext uri="{BB962C8B-B14F-4D97-AF65-F5344CB8AC3E}">
        <p14:creationId xmlns:p14="http://schemas.microsoft.com/office/powerpoint/2010/main" val="398753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EDBC-DDEA-5E77-682F-40B17CBF2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FA8EF1-87D8-2BFE-A9A5-B2E6CCC718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8E6128-2FE4-6C0D-C022-E65D159A6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2EFBCC-1A37-8AE4-6CA9-4D89CAB21993}"/>
              </a:ext>
            </a:extLst>
          </p:cNvPr>
          <p:cNvSpPr>
            <a:spLocks noGrp="1"/>
          </p:cNvSpPr>
          <p:nvPr>
            <p:ph type="dt" sz="half" idx="10"/>
          </p:nvPr>
        </p:nvSpPr>
        <p:spPr/>
        <p:txBody>
          <a:bodyPr/>
          <a:lstStyle/>
          <a:p>
            <a:fld id="{FE63E4B1-8237-49B0-B8FB-80EC0E2160A8}" type="datetimeFigureOut">
              <a:rPr lang="en-IN" smtClean="0"/>
              <a:t>03-07-2024</a:t>
            </a:fld>
            <a:endParaRPr lang="en-IN"/>
          </a:p>
        </p:txBody>
      </p:sp>
      <p:sp>
        <p:nvSpPr>
          <p:cNvPr id="6" name="Footer Placeholder 5">
            <a:extLst>
              <a:ext uri="{FF2B5EF4-FFF2-40B4-BE49-F238E27FC236}">
                <a16:creationId xmlns:a16="http://schemas.microsoft.com/office/drawing/2014/main" id="{12AD2330-2CA3-02D7-B016-CF845FE1ED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1E16A3-DC10-377D-5D8F-AA0B49783F64}"/>
              </a:ext>
            </a:extLst>
          </p:cNvPr>
          <p:cNvSpPr>
            <a:spLocks noGrp="1"/>
          </p:cNvSpPr>
          <p:nvPr>
            <p:ph type="sldNum" sz="quarter" idx="12"/>
          </p:nvPr>
        </p:nvSpPr>
        <p:spPr/>
        <p:txBody>
          <a:bodyPr/>
          <a:lstStyle/>
          <a:p>
            <a:fld id="{5874FC2D-22A9-4978-8C3D-9973A8B1D4BB}" type="slidenum">
              <a:rPr lang="en-IN" smtClean="0"/>
              <a:t>‹#›</a:t>
            </a:fld>
            <a:endParaRPr lang="en-IN"/>
          </a:p>
        </p:txBody>
      </p:sp>
    </p:spTree>
    <p:extLst>
      <p:ext uri="{BB962C8B-B14F-4D97-AF65-F5344CB8AC3E}">
        <p14:creationId xmlns:p14="http://schemas.microsoft.com/office/powerpoint/2010/main" val="257513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71A0EB-AC0B-84FE-48CC-85AB2F0BFA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9134EE-E0BF-2884-8C49-CF428BA964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CDA113-7C12-C19E-7294-5513B62526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E63E4B1-8237-49B0-B8FB-80EC0E2160A8}" type="datetimeFigureOut">
              <a:rPr lang="en-IN" smtClean="0"/>
              <a:t>03-07-2024</a:t>
            </a:fld>
            <a:endParaRPr lang="en-IN"/>
          </a:p>
        </p:txBody>
      </p:sp>
      <p:sp>
        <p:nvSpPr>
          <p:cNvPr id="5" name="Footer Placeholder 4">
            <a:extLst>
              <a:ext uri="{FF2B5EF4-FFF2-40B4-BE49-F238E27FC236}">
                <a16:creationId xmlns:a16="http://schemas.microsoft.com/office/drawing/2014/main" id="{4CB66414-C657-33CA-8FC8-18EB47F59C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296B098-2468-19E6-B446-831A76CD8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74FC2D-22A9-4978-8C3D-9973A8B1D4BB}" type="slidenum">
              <a:rPr lang="en-IN" smtClean="0"/>
              <a:t>‹#›</a:t>
            </a:fld>
            <a:endParaRPr lang="en-IN"/>
          </a:p>
        </p:txBody>
      </p:sp>
    </p:spTree>
    <p:extLst>
      <p:ext uri="{BB962C8B-B14F-4D97-AF65-F5344CB8AC3E}">
        <p14:creationId xmlns:p14="http://schemas.microsoft.com/office/powerpoint/2010/main" val="3790111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youtube.com/@AbhishekNandy/videos" TargetMode="External"/><Relationship Id="rId3" Type="http://schemas.openxmlformats.org/officeDocument/2006/relationships/hyperlink" Target="https://github.com/openvinotoolkit/openvino" TargetMode="External"/><Relationship Id="rId7" Type="http://schemas.openxmlformats.org/officeDocument/2006/relationships/hyperlink" Target="https://www.intel.com/content/www/us/en/developer/tools/devcloud/overview.html" TargetMode="External"/><Relationship Id="rId2" Type="http://schemas.openxmlformats.org/officeDocument/2006/relationships/hyperlink" Target="file:///C:\Users\jarvi\Desktop\OpenVINO\docs.openvino.ai" TargetMode="External"/><Relationship Id="rId1" Type="http://schemas.openxmlformats.org/officeDocument/2006/relationships/slideLayout" Target="../slideLayouts/slideLayout2.xml"/><Relationship Id="rId6" Type="http://schemas.openxmlformats.org/officeDocument/2006/relationships/hyperlink" Target="https://huggingface.co/Intel" TargetMode="External"/><Relationship Id="rId5" Type="http://schemas.openxmlformats.org/officeDocument/2006/relationships/hyperlink" Target="https://medium.com/@nimritakoul01/getting-started-with-gradio-python-library-49e59e363c66" TargetMode="External"/><Relationship Id="rId4" Type="http://schemas.openxmlformats.org/officeDocument/2006/relationships/hyperlink" Target="https://python.langchain.com/v0.2/docs/integrations/llms/openvino/#inference-with-local-openvino-model" TargetMode="External"/><Relationship Id="rId9" Type="http://schemas.openxmlformats.org/officeDocument/2006/relationships/hyperlink" Target="https://medium.com/@abhishek.nandy8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795B0-578A-8A53-E8E7-CB05B627F1CD}"/>
              </a:ext>
            </a:extLst>
          </p:cNvPr>
          <p:cNvSpPr>
            <a:spLocks noGrp="1"/>
          </p:cNvSpPr>
          <p:nvPr>
            <p:ph type="ctrTitle"/>
          </p:nvPr>
        </p:nvSpPr>
        <p:spPr>
          <a:xfrm>
            <a:off x="80155" y="205740"/>
            <a:ext cx="11984477" cy="740005"/>
          </a:xfrm>
        </p:spPr>
        <p:txBody>
          <a:bodyPr>
            <a:normAutofit fontScale="90000"/>
          </a:bodyPr>
          <a:lstStyle/>
          <a:p>
            <a:r>
              <a:rPr lang="en-IN" sz="4800" b="1" dirty="0"/>
              <a:t>Intel Unnati </a:t>
            </a:r>
            <a:r>
              <a:rPr lang="en-IN" sz="4400" b="1" dirty="0"/>
              <a:t>Industrial</a:t>
            </a:r>
            <a:r>
              <a:rPr lang="en-IN" sz="4800" b="1" dirty="0"/>
              <a:t> Training Report</a:t>
            </a:r>
          </a:p>
        </p:txBody>
      </p:sp>
      <p:sp>
        <p:nvSpPr>
          <p:cNvPr id="3" name="Subtitle 2">
            <a:extLst>
              <a:ext uri="{FF2B5EF4-FFF2-40B4-BE49-F238E27FC236}">
                <a16:creationId xmlns:a16="http://schemas.microsoft.com/office/drawing/2014/main" id="{A53D91F3-1AAA-B03F-1B2A-C05635ED9903}"/>
              </a:ext>
            </a:extLst>
          </p:cNvPr>
          <p:cNvSpPr>
            <a:spLocks noGrp="1"/>
          </p:cNvSpPr>
          <p:nvPr>
            <p:ph type="subTitle" idx="1"/>
          </p:nvPr>
        </p:nvSpPr>
        <p:spPr>
          <a:xfrm>
            <a:off x="0" y="4378114"/>
            <a:ext cx="12192000" cy="1655762"/>
          </a:xfrm>
        </p:spPr>
        <p:txBody>
          <a:bodyPr>
            <a:noAutofit/>
          </a:bodyPr>
          <a:lstStyle/>
          <a:p>
            <a:pPr algn="l"/>
            <a:r>
              <a:rPr lang="en-IN" sz="1400" dirty="0"/>
              <a:t>Date: 4</a:t>
            </a:r>
            <a:r>
              <a:rPr lang="en-IN" sz="1400" baseline="30000" dirty="0"/>
              <a:t>th</a:t>
            </a:r>
            <a:r>
              <a:rPr lang="en-IN" sz="1400" dirty="0"/>
              <a:t> July 2024</a:t>
            </a:r>
          </a:p>
          <a:p>
            <a:pPr algn="l"/>
            <a:r>
              <a:rPr lang="en-IN" sz="1400" dirty="0"/>
              <a:t>Problem statement: </a:t>
            </a:r>
            <a:r>
              <a:rPr lang="en-US" sz="1400" dirty="0"/>
              <a:t>Running </a:t>
            </a:r>
            <a:r>
              <a:rPr lang="en-US" sz="1400" dirty="0" err="1"/>
              <a:t>GenAI</a:t>
            </a:r>
            <a:r>
              <a:rPr lang="en-US" sz="1400" dirty="0"/>
              <a:t> on Intel AI Laptops and Simple LLM Inference on CPU and fine-tuning of LLM Models using Intel® </a:t>
            </a:r>
            <a:r>
              <a:rPr lang="en-US" sz="1400" dirty="0" err="1"/>
              <a:t>OpenVINO</a:t>
            </a:r>
            <a:r>
              <a:rPr lang="en-US" sz="1400" dirty="0"/>
              <a:t>™ .</a:t>
            </a:r>
          </a:p>
          <a:p>
            <a:pPr algn="l"/>
            <a:r>
              <a:rPr lang="en-IN" sz="1400" dirty="0"/>
              <a:t>Submitted by: </a:t>
            </a:r>
            <a:r>
              <a:rPr lang="en-IN" sz="1400" b="1" dirty="0"/>
              <a:t>Aakash Gangurde</a:t>
            </a:r>
          </a:p>
          <a:p>
            <a:pPr algn="l"/>
            <a:r>
              <a:rPr lang="en-IN" sz="1400" dirty="0"/>
              <a:t>Institute: Manipal Institute of Technology </a:t>
            </a:r>
          </a:p>
          <a:p>
            <a:pPr algn="l"/>
            <a:r>
              <a:rPr lang="en-IN" sz="1400" dirty="0"/>
              <a:t>Registration number: 210968192</a:t>
            </a:r>
          </a:p>
          <a:p>
            <a:pPr algn="l"/>
            <a:r>
              <a:rPr lang="en-IN" sz="1400" dirty="0"/>
              <a:t>Institute Faculty Mentor: Shilpa Suresh (shilpa.suresh@manipal.edu)</a:t>
            </a:r>
          </a:p>
        </p:txBody>
      </p:sp>
      <p:sp>
        <p:nvSpPr>
          <p:cNvPr id="4" name="Rectangle 3">
            <a:extLst>
              <a:ext uri="{FF2B5EF4-FFF2-40B4-BE49-F238E27FC236}">
                <a16:creationId xmlns:a16="http://schemas.microsoft.com/office/drawing/2014/main" id="{9941DFEE-7862-AF74-7EA3-369D50B17696}"/>
              </a:ext>
            </a:extLst>
          </p:cNvPr>
          <p:cNvSpPr/>
          <p:nvPr/>
        </p:nvSpPr>
        <p:spPr>
          <a:xfrm>
            <a:off x="0" y="6446520"/>
            <a:ext cx="12192000" cy="41148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052AF119-86B2-B321-494D-427B6ED85FB0}"/>
              </a:ext>
            </a:extLst>
          </p:cNvPr>
          <p:cNvPicPr>
            <a:picLocks noChangeAspect="1"/>
          </p:cNvPicPr>
          <p:nvPr/>
        </p:nvPicPr>
        <p:blipFill>
          <a:blip r:embed="rId2"/>
          <a:stretch>
            <a:fillRect/>
          </a:stretch>
        </p:blipFill>
        <p:spPr>
          <a:xfrm>
            <a:off x="4905073" y="1831681"/>
            <a:ext cx="2334639" cy="2340111"/>
          </a:xfrm>
          <a:prstGeom prst="rect">
            <a:avLst/>
          </a:prstGeom>
        </p:spPr>
      </p:pic>
    </p:spTree>
    <p:extLst>
      <p:ext uri="{BB962C8B-B14F-4D97-AF65-F5344CB8AC3E}">
        <p14:creationId xmlns:p14="http://schemas.microsoft.com/office/powerpoint/2010/main" val="2884416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36F1-E71E-7CA0-5E64-AA8C7C0D40CF}"/>
              </a:ext>
            </a:extLst>
          </p:cNvPr>
          <p:cNvSpPr>
            <a:spLocks noGrp="1"/>
          </p:cNvSpPr>
          <p:nvPr>
            <p:ph type="title"/>
          </p:nvPr>
        </p:nvSpPr>
        <p:spPr>
          <a:xfrm>
            <a:off x="0" y="0"/>
            <a:ext cx="10515600" cy="841883"/>
          </a:xfrm>
        </p:spPr>
        <p:txBody>
          <a:bodyPr/>
          <a:lstStyle/>
          <a:p>
            <a:r>
              <a:rPr lang="en-IN" dirty="0"/>
              <a:t>Conclusion</a:t>
            </a:r>
          </a:p>
        </p:txBody>
      </p:sp>
      <p:sp>
        <p:nvSpPr>
          <p:cNvPr id="3" name="Content Placeholder 2">
            <a:extLst>
              <a:ext uri="{FF2B5EF4-FFF2-40B4-BE49-F238E27FC236}">
                <a16:creationId xmlns:a16="http://schemas.microsoft.com/office/drawing/2014/main" id="{9A6394C6-DB6D-F67E-8A3A-A8CB8FAEE30C}"/>
              </a:ext>
            </a:extLst>
          </p:cNvPr>
          <p:cNvSpPr>
            <a:spLocks noGrp="1"/>
          </p:cNvSpPr>
          <p:nvPr>
            <p:ph idx="1"/>
          </p:nvPr>
        </p:nvSpPr>
        <p:spPr>
          <a:xfrm>
            <a:off x="146304" y="841882"/>
            <a:ext cx="11887200" cy="5440045"/>
          </a:xfrm>
        </p:spPr>
        <p:txBody>
          <a:bodyPr>
            <a:normAutofit/>
          </a:bodyPr>
          <a:lstStyle/>
          <a:p>
            <a:r>
              <a:rPr lang="en-IN" sz="2000" dirty="0"/>
              <a:t>By finishing this project, the understandings are that transformers are the foundational structures of LLMs and majority of them can be fine tuned to generate output which can be application specific.</a:t>
            </a:r>
          </a:p>
          <a:p>
            <a:r>
              <a:rPr lang="en-IN" sz="2000" dirty="0"/>
              <a:t>Intel </a:t>
            </a:r>
            <a:r>
              <a:rPr lang="en-IN" sz="2000" dirty="0" err="1"/>
              <a:t>openVINO</a:t>
            </a:r>
            <a:r>
              <a:rPr lang="en-IN" sz="2000" dirty="0"/>
              <a:t> can be used to run large sized models on the edge and that too efficiently on legacy hardware and CPUs. Irrespective of the hardware used the optimized models can be run on any compatible intel based machine.</a:t>
            </a:r>
          </a:p>
          <a:p>
            <a:r>
              <a:rPr lang="en-IN" sz="2000" dirty="0"/>
              <a:t>Weight compression is a crucial part of running LLMs on the edge and can be used for various applications where accessing the cloud computational resources takes loading times.</a:t>
            </a:r>
          </a:p>
          <a:p>
            <a:r>
              <a:rPr lang="en-IN" sz="2000" dirty="0"/>
              <a:t>There are various parameters which are responsible for lower latencies while generating a response using the LLMs</a:t>
            </a:r>
          </a:p>
          <a:p>
            <a:r>
              <a:rPr lang="en-IN" sz="2000" dirty="0"/>
              <a:t>Pipelining is important to maintain the flow of control and I/O from the beginning of entering a prompt till the end of generating the response.</a:t>
            </a:r>
          </a:p>
          <a:p>
            <a:r>
              <a:rPr lang="en-IN" sz="2000" dirty="0"/>
              <a:t>Templating is also important for the model to understand in what way the tokens are needed to be generated so that they are grammatically correct.</a:t>
            </a:r>
          </a:p>
          <a:p>
            <a:r>
              <a:rPr lang="en-IN" sz="2000" dirty="0"/>
              <a:t>Running CPU inference is a very helpful tool for applications where cloud computational resources are not necessarily required and the local hardware can finish the job within seconds.</a:t>
            </a:r>
          </a:p>
        </p:txBody>
      </p:sp>
      <p:sp>
        <p:nvSpPr>
          <p:cNvPr id="4" name="Rectangle 3">
            <a:extLst>
              <a:ext uri="{FF2B5EF4-FFF2-40B4-BE49-F238E27FC236}">
                <a16:creationId xmlns:a16="http://schemas.microsoft.com/office/drawing/2014/main" id="{71721B95-020B-49F2-B07D-541D7B63A231}"/>
              </a:ext>
            </a:extLst>
          </p:cNvPr>
          <p:cNvSpPr/>
          <p:nvPr/>
        </p:nvSpPr>
        <p:spPr>
          <a:xfrm>
            <a:off x="0" y="6446520"/>
            <a:ext cx="12192000" cy="41148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p>
        </p:txBody>
      </p:sp>
    </p:spTree>
    <p:extLst>
      <p:ext uri="{BB962C8B-B14F-4D97-AF65-F5344CB8AC3E}">
        <p14:creationId xmlns:p14="http://schemas.microsoft.com/office/powerpoint/2010/main" val="2232415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E320-CE72-9615-4633-F4F95D10FFFD}"/>
              </a:ext>
            </a:extLst>
          </p:cNvPr>
          <p:cNvSpPr>
            <a:spLocks noGrp="1"/>
          </p:cNvSpPr>
          <p:nvPr>
            <p:ph type="title"/>
          </p:nvPr>
        </p:nvSpPr>
        <p:spPr>
          <a:xfrm>
            <a:off x="0" y="30304"/>
            <a:ext cx="10515600" cy="731203"/>
          </a:xfrm>
        </p:spPr>
        <p:txBody>
          <a:bodyPr/>
          <a:lstStyle/>
          <a:p>
            <a:r>
              <a:rPr lang="en-IN" dirty="0"/>
              <a:t>Images of the deployed project ZEN(2)</a:t>
            </a:r>
          </a:p>
        </p:txBody>
      </p:sp>
      <p:pic>
        <p:nvPicPr>
          <p:cNvPr id="7" name="Picture 6" descr="A screenshot of a computer&#10;&#10;Description automatically generated">
            <a:extLst>
              <a:ext uri="{FF2B5EF4-FFF2-40B4-BE49-F238E27FC236}">
                <a16:creationId xmlns:a16="http://schemas.microsoft.com/office/drawing/2014/main" id="{21D46917-6FA1-9F36-B5FA-C7644DAA46FD}"/>
              </a:ext>
            </a:extLst>
          </p:cNvPr>
          <p:cNvPicPr>
            <a:picLocks noChangeAspect="1"/>
          </p:cNvPicPr>
          <p:nvPr/>
        </p:nvPicPr>
        <p:blipFill rotWithShape="1">
          <a:blip r:embed="rId2">
            <a:extLst>
              <a:ext uri="{28A0092B-C50C-407E-A947-70E740481C1C}">
                <a14:useLocalDpi xmlns:a14="http://schemas.microsoft.com/office/drawing/2010/main" val="0"/>
              </a:ext>
            </a:extLst>
          </a:blip>
          <a:srcRect t="9915" b="4835"/>
          <a:stretch/>
        </p:blipFill>
        <p:spPr>
          <a:xfrm>
            <a:off x="547234" y="825324"/>
            <a:ext cx="11097532" cy="5319444"/>
          </a:xfrm>
          <a:prstGeom prst="rect">
            <a:avLst/>
          </a:prstGeom>
        </p:spPr>
      </p:pic>
      <p:sp>
        <p:nvSpPr>
          <p:cNvPr id="11" name="Rectangle 10">
            <a:extLst>
              <a:ext uri="{FF2B5EF4-FFF2-40B4-BE49-F238E27FC236}">
                <a16:creationId xmlns:a16="http://schemas.microsoft.com/office/drawing/2014/main" id="{03D09082-AF43-C1E6-7495-A9A23FBE9ADA}"/>
              </a:ext>
            </a:extLst>
          </p:cNvPr>
          <p:cNvSpPr/>
          <p:nvPr/>
        </p:nvSpPr>
        <p:spPr>
          <a:xfrm>
            <a:off x="0" y="6446520"/>
            <a:ext cx="12192000" cy="41148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p>
        </p:txBody>
      </p:sp>
    </p:spTree>
    <p:extLst>
      <p:ext uri="{BB962C8B-B14F-4D97-AF65-F5344CB8AC3E}">
        <p14:creationId xmlns:p14="http://schemas.microsoft.com/office/powerpoint/2010/main" val="142010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3FC8F4-E1F6-4240-B60E-31EEE901EE63}"/>
              </a:ext>
            </a:extLst>
          </p:cNvPr>
          <p:cNvSpPr>
            <a:spLocks noGrp="1"/>
          </p:cNvSpPr>
          <p:nvPr>
            <p:ph idx="1"/>
          </p:nvPr>
        </p:nvSpPr>
        <p:spPr/>
        <p:txBody>
          <a:bodyPr/>
          <a:lstStyle/>
          <a:p>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CBFE0B0C-5211-9B25-62BC-B89F21A3DE5B}"/>
              </a:ext>
            </a:extLst>
          </p:cNvPr>
          <p:cNvPicPr>
            <a:picLocks noChangeAspect="1"/>
          </p:cNvPicPr>
          <p:nvPr/>
        </p:nvPicPr>
        <p:blipFill rotWithShape="1">
          <a:blip r:embed="rId2">
            <a:extLst>
              <a:ext uri="{28A0092B-C50C-407E-A947-70E740481C1C}">
                <a14:useLocalDpi xmlns:a14="http://schemas.microsoft.com/office/drawing/2010/main" val="0"/>
              </a:ext>
            </a:extLst>
          </a:blip>
          <a:srcRect t="9766" b="5801"/>
          <a:stretch/>
        </p:blipFill>
        <p:spPr>
          <a:xfrm>
            <a:off x="114066" y="1031064"/>
            <a:ext cx="11963868" cy="5310050"/>
          </a:xfrm>
          <a:prstGeom prst="rect">
            <a:avLst/>
          </a:prstGeom>
        </p:spPr>
      </p:pic>
      <p:sp>
        <p:nvSpPr>
          <p:cNvPr id="4" name="Rectangle 3">
            <a:extLst>
              <a:ext uri="{FF2B5EF4-FFF2-40B4-BE49-F238E27FC236}">
                <a16:creationId xmlns:a16="http://schemas.microsoft.com/office/drawing/2014/main" id="{2BB7C360-4566-ECCB-F34A-D5FCFA281AB2}"/>
              </a:ext>
            </a:extLst>
          </p:cNvPr>
          <p:cNvSpPr/>
          <p:nvPr/>
        </p:nvSpPr>
        <p:spPr>
          <a:xfrm>
            <a:off x="0" y="6446520"/>
            <a:ext cx="12192000" cy="41148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9" name="Title 1">
            <a:extLst>
              <a:ext uri="{FF2B5EF4-FFF2-40B4-BE49-F238E27FC236}">
                <a16:creationId xmlns:a16="http://schemas.microsoft.com/office/drawing/2014/main" id="{8E41A1AE-B3D3-76DB-53E2-AC6D051FB30F}"/>
              </a:ext>
            </a:extLst>
          </p:cNvPr>
          <p:cNvSpPr>
            <a:spLocks noGrp="1"/>
          </p:cNvSpPr>
          <p:nvPr>
            <p:ph type="title"/>
          </p:nvPr>
        </p:nvSpPr>
        <p:spPr>
          <a:xfrm>
            <a:off x="0" y="30304"/>
            <a:ext cx="12077934" cy="731203"/>
          </a:xfrm>
        </p:spPr>
        <p:txBody>
          <a:bodyPr>
            <a:normAutofit fontScale="90000"/>
          </a:bodyPr>
          <a:lstStyle/>
          <a:p>
            <a:r>
              <a:rPr lang="en-IN" dirty="0"/>
              <a:t>Images of the deployed project ZEN(2) using distilgpt2</a:t>
            </a:r>
          </a:p>
        </p:txBody>
      </p:sp>
      <p:sp>
        <p:nvSpPr>
          <p:cNvPr id="10" name="TextBox 9">
            <a:extLst>
              <a:ext uri="{FF2B5EF4-FFF2-40B4-BE49-F238E27FC236}">
                <a16:creationId xmlns:a16="http://schemas.microsoft.com/office/drawing/2014/main" id="{42470AF1-AA28-2549-2AF0-EFFAD3C8E9F5}"/>
              </a:ext>
            </a:extLst>
          </p:cNvPr>
          <p:cNvSpPr txBox="1"/>
          <p:nvPr/>
        </p:nvSpPr>
        <p:spPr>
          <a:xfrm>
            <a:off x="0" y="629544"/>
            <a:ext cx="6396462" cy="307777"/>
          </a:xfrm>
          <a:prstGeom prst="rect">
            <a:avLst/>
          </a:prstGeom>
          <a:noFill/>
        </p:spPr>
        <p:txBody>
          <a:bodyPr wrap="square" rtlCol="0">
            <a:spAutoFit/>
          </a:bodyPr>
          <a:lstStyle/>
          <a:p>
            <a:r>
              <a:rPr lang="en-IN" sz="1400" dirty="0"/>
              <a:t>(distilgpt2 is the smaller and more efficient form of gpt2 )</a:t>
            </a:r>
          </a:p>
        </p:txBody>
      </p:sp>
    </p:spTree>
    <p:extLst>
      <p:ext uri="{BB962C8B-B14F-4D97-AF65-F5344CB8AC3E}">
        <p14:creationId xmlns:p14="http://schemas.microsoft.com/office/powerpoint/2010/main" val="3639304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988B-3234-3ECB-A840-1FB65A77A490}"/>
              </a:ext>
            </a:extLst>
          </p:cNvPr>
          <p:cNvSpPr>
            <a:spLocks noGrp="1"/>
          </p:cNvSpPr>
          <p:nvPr>
            <p:ph type="title"/>
          </p:nvPr>
        </p:nvSpPr>
        <p:spPr>
          <a:xfrm>
            <a:off x="51816" y="27749"/>
            <a:ext cx="5187696" cy="941515"/>
          </a:xfrm>
        </p:spPr>
        <p:txBody>
          <a:bodyPr/>
          <a:lstStyle/>
          <a:p>
            <a:r>
              <a:rPr lang="en-IN" dirty="0"/>
              <a:t>Problem Statement</a:t>
            </a:r>
          </a:p>
        </p:txBody>
      </p:sp>
      <p:sp>
        <p:nvSpPr>
          <p:cNvPr id="3" name="Content Placeholder 2">
            <a:extLst>
              <a:ext uri="{FF2B5EF4-FFF2-40B4-BE49-F238E27FC236}">
                <a16:creationId xmlns:a16="http://schemas.microsoft.com/office/drawing/2014/main" id="{39C461AB-4404-8DDE-845F-64264ECE1EFA}"/>
              </a:ext>
            </a:extLst>
          </p:cNvPr>
          <p:cNvSpPr>
            <a:spLocks noGrp="1"/>
          </p:cNvSpPr>
          <p:nvPr>
            <p:ph idx="1"/>
          </p:nvPr>
        </p:nvSpPr>
        <p:spPr>
          <a:xfrm>
            <a:off x="51816" y="969264"/>
            <a:ext cx="12036552" cy="5385816"/>
          </a:xfrm>
        </p:spPr>
        <p:txBody>
          <a:bodyPr>
            <a:normAutofit/>
          </a:bodyPr>
          <a:lstStyle/>
          <a:p>
            <a:r>
              <a:rPr lang="en-IN" sz="2000" dirty="0"/>
              <a:t>Our problem statement is </a:t>
            </a:r>
            <a:r>
              <a:rPr lang="en-US" sz="2000" dirty="0"/>
              <a:t>Running </a:t>
            </a:r>
            <a:r>
              <a:rPr lang="en-US" sz="2000" dirty="0" err="1"/>
              <a:t>GenAI</a:t>
            </a:r>
            <a:r>
              <a:rPr lang="en-US" sz="2000" dirty="0"/>
              <a:t> on Intel AI Laptops and Simple LLM Inference on CPU and fine-tuning of LLM Models using Intel® </a:t>
            </a:r>
            <a:r>
              <a:rPr lang="en-US" sz="2000" dirty="0" err="1"/>
              <a:t>OpenVINO</a:t>
            </a:r>
            <a:r>
              <a:rPr lang="en-US" sz="2000" dirty="0"/>
              <a:t>™.</a:t>
            </a:r>
          </a:p>
          <a:p>
            <a:r>
              <a:rPr lang="en-US" sz="2000" dirty="0"/>
              <a:t>It can be understood that we need to run a pretrained transformer also known as GPT, generative pre training and create a chatbot which can be used in a question answer conversation.</a:t>
            </a:r>
          </a:p>
          <a:p>
            <a:r>
              <a:rPr lang="en-US" sz="2000" dirty="0"/>
              <a:t>LLMs or Large Language Models use a structure called as transformers which is a type or neural network architecture which is the foundation for many state-of-the-art Natural Language Processing models.</a:t>
            </a:r>
          </a:p>
          <a:p>
            <a:r>
              <a:rPr lang="en-US" sz="2000" dirty="0"/>
              <a:t>Many popular LLMs include</a:t>
            </a:r>
          </a:p>
          <a:p>
            <a:pPr lvl="1"/>
            <a:r>
              <a:rPr lang="en-US" sz="1600" dirty="0"/>
              <a:t>GPT3 (Generative Pre-Training V3)</a:t>
            </a:r>
          </a:p>
          <a:p>
            <a:pPr lvl="1"/>
            <a:r>
              <a:rPr lang="en-US" sz="1600" dirty="0"/>
              <a:t>T5 (Made by google Text-To-Text Transfer Transformer)</a:t>
            </a:r>
          </a:p>
          <a:p>
            <a:pPr lvl="1"/>
            <a:r>
              <a:rPr lang="en-US" sz="1600" dirty="0"/>
              <a:t>BERT (Bidirectional Encoder Representation from Transformers)</a:t>
            </a:r>
          </a:p>
          <a:p>
            <a:r>
              <a:rPr lang="en-US" sz="2000" dirty="0"/>
              <a:t>The main hurdles are:</a:t>
            </a:r>
          </a:p>
          <a:p>
            <a:pPr lvl="1"/>
            <a:r>
              <a:rPr lang="en-US" sz="1600" dirty="0"/>
              <a:t>Large size of the models which have billions of parameters which need a huge amount of memory, space and computational resources</a:t>
            </a:r>
          </a:p>
          <a:p>
            <a:pPr lvl="1"/>
            <a:r>
              <a:rPr lang="en-US" sz="1600" dirty="0"/>
              <a:t>Leveraging legacy hardware and the resources which are available on the machine which might result in high latencies between a question asked by a user and the answer generated by our fine-tuned model.</a:t>
            </a:r>
          </a:p>
        </p:txBody>
      </p:sp>
      <p:sp>
        <p:nvSpPr>
          <p:cNvPr id="4" name="Rectangle 3">
            <a:extLst>
              <a:ext uri="{FF2B5EF4-FFF2-40B4-BE49-F238E27FC236}">
                <a16:creationId xmlns:a16="http://schemas.microsoft.com/office/drawing/2014/main" id="{5B8E5BE5-37B0-71E2-F500-F4D285B2716A}"/>
              </a:ext>
            </a:extLst>
          </p:cNvPr>
          <p:cNvSpPr/>
          <p:nvPr/>
        </p:nvSpPr>
        <p:spPr>
          <a:xfrm>
            <a:off x="0" y="6446520"/>
            <a:ext cx="12192000" cy="41148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41473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22935-1A07-48D3-4622-41F07948CB67}"/>
              </a:ext>
            </a:extLst>
          </p:cNvPr>
          <p:cNvSpPr>
            <a:spLocks noGrp="1"/>
          </p:cNvSpPr>
          <p:nvPr>
            <p:ph type="title"/>
          </p:nvPr>
        </p:nvSpPr>
        <p:spPr>
          <a:xfrm>
            <a:off x="0" y="0"/>
            <a:ext cx="10515600" cy="814451"/>
          </a:xfrm>
        </p:spPr>
        <p:txBody>
          <a:bodyPr>
            <a:normAutofit/>
          </a:bodyPr>
          <a:lstStyle/>
          <a:p>
            <a:r>
              <a:rPr lang="en-IN" dirty="0"/>
              <a:t>Unique Idea Brief (Solution)</a:t>
            </a:r>
          </a:p>
        </p:txBody>
      </p:sp>
      <p:sp>
        <p:nvSpPr>
          <p:cNvPr id="3" name="Content Placeholder 2">
            <a:extLst>
              <a:ext uri="{FF2B5EF4-FFF2-40B4-BE49-F238E27FC236}">
                <a16:creationId xmlns:a16="http://schemas.microsoft.com/office/drawing/2014/main" id="{FE39BB1A-3ECC-B5F8-8A12-193D0DD81905}"/>
              </a:ext>
            </a:extLst>
          </p:cNvPr>
          <p:cNvSpPr>
            <a:spLocks noGrp="1"/>
          </p:cNvSpPr>
          <p:nvPr>
            <p:ph idx="1"/>
          </p:nvPr>
        </p:nvSpPr>
        <p:spPr>
          <a:xfrm>
            <a:off x="109728" y="722376"/>
            <a:ext cx="11914632" cy="5084064"/>
          </a:xfrm>
        </p:spPr>
        <p:txBody>
          <a:bodyPr>
            <a:normAutofit fontScale="85000" lnSpcReduction="20000"/>
          </a:bodyPr>
          <a:lstStyle/>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Since intel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openVINO</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is an open-source toolkit used for accelerating, optimizing and deploying LLMs (Large Language Models) on the edge and on the cloud irrespective of the hardware present on the computing machines.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It also allows very large language models which require a lot of memory and space to be run locally on any intel machine. Since the problem was to run an LLM on the edge then what better way to do that than to run a chatbot locally to answer all your questions. So we will select an efficient model convert it to an IR(Intermediate representation) and fine-tune it and then run inference locally.</a:t>
            </a:r>
          </a:p>
          <a:p>
            <a:pPr>
              <a:lnSpc>
                <a:spcPct val="107000"/>
              </a:lnSpc>
              <a:spcAft>
                <a:spcPts val="800"/>
              </a:spcAft>
            </a:pPr>
            <a:r>
              <a:rPr lang="en-IN" sz="1900" kern="100" dirty="0">
                <a:effectLst/>
                <a:latin typeface="Aptos" panose="020B0004020202020204" pitchFamily="34" charset="0"/>
                <a:ea typeface="Aptos" panose="020B0004020202020204" pitchFamily="34" charset="0"/>
                <a:cs typeface="Times New Roman" panose="02020603050405020304" pitchFamily="18" charset="0"/>
              </a:rPr>
              <a:t>The reason why we are going with gpt2 because it is the state-of-the-art language model developed by OpenAI which has parameters anywhere between 124M and 1.5B. GPT-2 comes in various sizes with different numbers of layers (transformer blocks), hidden units, and attention heads.</a:t>
            </a:r>
          </a:p>
          <a:p>
            <a:pPr>
              <a:lnSpc>
                <a:spcPct val="107000"/>
              </a:lnSpc>
              <a:spcAft>
                <a:spcPts val="800"/>
              </a:spcAft>
            </a:pPr>
            <a:r>
              <a:rPr lang="en-IN" sz="1900" kern="0" dirty="0">
                <a:effectLst/>
                <a:latin typeface="Aptos" panose="020B0004020202020204" pitchFamily="34" charset="0"/>
                <a:ea typeface="Times New Roman" panose="02020603050405020304" pitchFamily="18" charset="0"/>
                <a:cs typeface="Times New Roman" panose="02020603050405020304" pitchFamily="18" charset="0"/>
              </a:rPr>
              <a:t>The input to GPT-2 is a sequence of tokens, which are numerical representations of words or subwords.</a:t>
            </a:r>
            <a:r>
              <a:rPr lang="en-IN" sz="1900" kern="100" dirty="0">
                <a:latin typeface="Aptos" panose="020B0004020202020204" pitchFamily="34" charset="0"/>
                <a:ea typeface="Times New Roman" panose="02020603050405020304" pitchFamily="18" charset="0"/>
                <a:cs typeface="Times New Roman" panose="02020603050405020304" pitchFamily="18" charset="0"/>
              </a:rPr>
              <a:t> </a:t>
            </a:r>
            <a:r>
              <a:rPr lang="en-IN" sz="1900" kern="0" dirty="0">
                <a:effectLst/>
                <a:latin typeface="Aptos" panose="020B0004020202020204" pitchFamily="34" charset="0"/>
                <a:ea typeface="Times New Roman" panose="02020603050405020304" pitchFamily="18" charset="0"/>
                <a:cs typeface="Times New Roman" panose="02020603050405020304" pitchFamily="18" charset="0"/>
              </a:rPr>
              <a:t>The output is also a sequence of tokens, which can be converted back to text using the tokenizer. </a:t>
            </a:r>
          </a:p>
          <a:p>
            <a:pPr>
              <a:lnSpc>
                <a:spcPct val="107000"/>
              </a:lnSpc>
              <a:spcAft>
                <a:spcPts val="800"/>
              </a:spcAft>
            </a:pPr>
            <a:r>
              <a:rPr lang="en-IN" sz="1900" kern="0" dirty="0">
                <a:effectLst/>
                <a:latin typeface="Aptos" panose="020B0004020202020204" pitchFamily="34" charset="0"/>
                <a:ea typeface="Times New Roman" panose="02020603050405020304" pitchFamily="18" charset="0"/>
                <a:cs typeface="Times New Roman" panose="02020603050405020304" pitchFamily="18" charset="0"/>
              </a:rPr>
              <a:t>Some of the limitations using gpt2 are:</a:t>
            </a:r>
            <a:endParaRPr lang="en-IN" sz="19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0" dirty="0">
                <a:effectLst/>
                <a:latin typeface="Aptos" panose="020B0004020202020204" pitchFamily="34" charset="0"/>
                <a:ea typeface="Times New Roman" panose="02020603050405020304" pitchFamily="18" charset="0"/>
                <a:cs typeface="Times New Roman" panose="02020603050405020304" pitchFamily="18" charset="0"/>
              </a:rPr>
              <a:t>Bias and Ethical Concerns</a:t>
            </a:r>
            <a:r>
              <a:rPr lang="en-IN" sz="1400" kern="0" dirty="0">
                <a:effectLst/>
                <a:latin typeface="Aptos" panose="020B0004020202020204" pitchFamily="34" charset="0"/>
                <a:ea typeface="Times New Roman" panose="02020603050405020304" pitchFamily="18" charset="0"/>
                <a:cs typeface="Times New Roman" panose="02020603050405020304" pitchFamily="18" charset="0"/>
              </a:rPr>
              <a:t>:</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0" dirty="0">
                <a:effectLst/>
                <a:latin typeface="Aptos" panose="020B0004020202020204" pitchFamily="34" charset="0"/>
                <a:ea typeface="Times New Roman" panose="02020603050405020304" pitchFamily="18" charset="0"/>
                <a:cs typeface="Times New Roman" panose="02020603050405020304" pitchFamily="18" charset="0"/>
              </a:rPr>
              <a:t>Like many large language models, GPT-2 can produce biased or harmful content, reflecting the biases present in the training data.</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0" dirty="0">
                <a:effectLst/>
                <a:latin typeface="Aptos" panose="020B0004020202020204" pitchFamily="34" charset="0"/>
                <a:ea typeface="Times New Roman" panose="02020603050405020304" pitchFamily="18" charset="0"/>
                <a:cs typeface="Times New Roman" panose="02020603050405020304" pitchFamily="18" charset="0"/>
              </a:rPr>
              <a:t>It is important to use such models responsibly and be aware of their limitations.</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kern="0" dirty="0">
                <a:effectLst/>
                <a:latin typeface="Aptos" panose="020B0004020202020204" pitchFamily="34" charset="0"/>
                <a:ea typeface="Times New Roman" panose="02020603050405020304" pitchFamily="18" charset="0"/>
                <a:cs typeface="Times New Roman" panose="02020603050405020304" pitchFamily="18" charset="0"/>
              </a:rPr>
              <a:t>Resource Intensive</a:t>
            </a:r>
            <a:r>
              <a:rPr lang="en-IN" sz="1400" kern="0" dirty="0">
                <a:effectLst/>
                <a:latin typeface="Aptos" panose="020B0004020202020204" pitchFamily="34" charset="0"/>
                <a:ea typeface="Times New Roman" panose="02020603050405020304" pitchFamily="18" charset="0"/>
                <a:cs typeface="Times New Roman" panose="02020603050405020304" pitchFamily="18" charset="0"/>
              </a:rPr>
              <a:t>:</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0" dirty="0">
                <a:effectLst/>
                <a:latin typeface="Aptos" panose="020B0004020202020204" pitchFamily="34" charset="0"/>
                <a:ea typeface="Times New Roman" panose="02020603050405020304" pitchFamily="18" charset="0"/>
                <a:cs typeface="Times New Roman" panose="02020603050405020304" pitchFamily="18" charset="0"/>
              </a:rPr>
              <a:t>Running GPT-2, especially the larger versions, requires significant computational resources, including powerful GPUs and a substantial amount of memory</a:t>
            </a:r>
          </a:p>
        </p:txBody>
      </p:sp>
      <p:sp>
        <p:nvSpPr>
          <p:cNvPr id="4" name="Rectangle 3">
            <a:extLst>
              <a:ext uri="{FF2B5EF4-FFF2-40B4-BE49-F238E27FC236}">
                <a16:creationId xmlns:a16="http://schemas.microsoft.com/office/drawing/2014/main" id="{E9DCC04F-C958-5CB1-83A1-A02E29AD1D3D}"/>
              </a:ext>
            </a:extLst>
          </p:cNvPr>
          <p:cNvSpPr/>
          <p:nvPr/>
        </p:nvSpPr>
        <p:spPr>
          <a:xfrm>
            <a:off x="0" y="6446520"/>
            <a:ext cx="12192000" cy="41148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2">
            <a:extLst>
              <a:ext uri="{FF2B5EF4-FFF2-40B4-BE49-F238E27FC236}">
                <a16:creationId xmlns:a16="http://schemas.microsoft.com/office/drawing/2014/main" id="{45ECF5DC-E84E-AE76-0692-6625D94B8D70}"/>
              </a:ext>
            </a:extLst>
          </p:cNvPr>
          <p:cNvSpPr txBox="1">
            <a:spLocks/>
          </p:cNvSpPr>
          <p:nvPr/>
        </p:nvSpPr>
        <p:spPr>
          <a:xfrm>
            <a:off x="109728" y="5736907"/>
            <a:ext cx="11914632" cy="8144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IN" sz="1800" kern="100" dirty="0">
                <a:latin typeface="Aptos" panose="020B0004020202020204" pitchFamily="34" charset="0"/>
                <a:ea typeface="Aptos" panose="020B0004020202020204" pitchFamily="34" charset="0"/>
                <a:cs typeface="Times New Roman" panose="02020603050405020304" pitchFamily="18" charset="0"/>
              </a:rPr>
              <a:t>We will also be using NNCF and optimum-intel </a:t>
            </a:r>
            <a:r>
              <a:rPr lang="en-IN" sz="1800" kern="100" dirty="0" err="1">
                <a:latin typeface="Aptos" panose="020B0004020202020204" pitchFamily="34" charset="0"/>
                <a:ea typeface="Aptos" panose="020B0004020202020204" pitchFamily="34" charset="0"/>
                <a:cs typeface="Times New Roman" panose="02020603050405020304" pitchFamily="18" charset="0"/>
              </a:rPr>
              <a:t>inorder</a:t>
            </a:r>
            <a:r>
              <a:rPr lang="en-IN" sz="1800" kern="100" dirty="0">
                <a:latin typeface="Aptos" panose="020B0004020202020204" pitchFamily="34" charset="0"/>
                <a:ea typeface="Aptos" panose="020B0004020202020204" pitchFamily="34" charset="0"/>
                <a:cs typeface="Times New Roman" panose="02020603050405020304" pitchFamily="18" charset="0"/>
              </a:rPr>
              <a:t> to reduce the model size and weight compression as we need to be efficient with legacy computational resources. Weight compression makes the method efficient, but the precision is compromised.</a:t>
            </a:r>
          </a:p>
        </p:txBody>
      </p:sp>
    </p:spTree>
    <p:extLst>
      <p:ext uri="{BB962C8B-B14F-4D97-AF65-F5344CB8AC3E}">
        <p14:creationId xmlns:p14="http://schemas.microsoft.com/office/powerpoint/2010/main" val="263587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C124-1882-7B31-5347-DD33284028B3}"/>
              </a:ext>
            </a:extLst>
          </p:cNvPr>
          <p:cNvSpPr>
            <a:spLocks noGrp="1"/>
          </p:cNvSpPr>
          <p:nvPr>
            <p:ph type="title"/>
          </p:nvPr>
        </p:nvSpPr>
        <p:spPr>
          <a:xfrm>
            <a:off x="0" y="18255"/>
            <a:ext cx="10515600" cy="740697"/>
          </a:xfrm>
        </p:spPr>
        <p:txBody>
          <a:bodyPr>
            <a:normAutofit/>
          </a:bodyPr>
          <a:lstStyle/>
          <a:p>
            <a:r>
              <a:rPr lang="en-IN" sz="4000" dirty="0"/>
              <a:t>Features offered</a:t>
            </a:r>
          </a:p>
        </p:txBody>
      </p:sp>
      <p:sp>
        <p:nvSpPr>
          <p:cNvPr id="3" name="Content Placeholder 2">
            <a:extLst>
              <a:ext uri="{FF2B5EF4-FFF2-40B4-BE49-F238E27FC236}">
                <a16:creationId xmlns:a16="http://schemas.microsoft.com/office/drawing/2014/main" id="{C5E40FFC-E6DE-5010-B874-0A7977E314C2}"/>
              </a:ext>
            </a:extLst>
          </p:cNvPr>
          <p:cNvSpPr>
            <a:spLocks noGrp="1"/>
          </p:cNvSpPr>
          <p:nvPr>
            <p:ph idx="1"/>
          </p:nvPr>
        </p:nvSpPr>
        <p:spPr>
          <a:xfrm>
            <a:off x="91440" y="850392"/>
            <a:ext cx="11978640" cy="5486400"/>
          </a:xfrm>
        </p:spPr>
        <p:txBody>
          <a:bodyPr>
            <a:normAutofit/>
          </a:bodyPr>
          <a:lstStyle/>
          <a:p>
            <a:r>
              <a:rPr lang="en-IN" sz="1800" dirty="0"/>
              <a:t>The gpt2 transformer while having comparatively lesser number of parameters generates text outputs quite well even when it has been weight compressed.</a:t>
            </a:r>
          </a:p>
          <a:p>
            <a:r>
              <a:rPr lang="en-IN" sz="1800" dirty="0"/>
              <a:t>We are going with INT8 precision in order to retain the accuracy of the answers generated to the questions asked by the user.</a:t>
            </a:r>
          </a:p>
          <a:p>
            <a:r>
              <a:rPr lang="en-US" sz="1800" dirty="0"/>
              <a:t>GPT-2 can perform tasks without explicit training for those tasks. For example, it can generate answers to questions, translate text, and summarize content by leveraging its pre-trained knowledge.</a:t>
            </a:r>
            <a:endParaRPr lang="en-US" sz="1400" dirty="0"/>
          </a:p>
          <a:p>
            <a:r>
              <a:rPr lang="en-US" sz="1800" dirty="0"/>
              <a:t>GPT-2 can be fine-tuned for specific tasks and domains, making it adaptable to various applications such as sentiment analysis, content generation, and more.</a:t>
            </a:r>
          </a:p>
          <a:p>
            <a:r>
              <a:rPr lang="en-US" sz="1800" dirty="0"/>
              <a:t>NNCF, Neural Network Compression Function it is responsible for the quantization of the model and optimizing the operation of the model while keeping it efficient as we are lacking huge computational resources and we need to run the </a:t>
            </a:r>
            <a:r>
              <a:rPr lang="en-US" sz="1800" dirty="0" err="1"/>
              <a:t>GenAI</a:t>
            </a:r>
            <a:r>
              <a:rPr lang="en-US" sz="1800" dirty="0"/>
              <a:t> model on the Edge.</a:t>
            </a:r>
          </a:p>
          <a:p>
            <a:r>
              <a:rPr lang="en-US" sz="1800" dirty="0"/>
              <a:t>GPT-2 is based on the transformer architecture, which uses self-attention mechanisms to capture dependencies between words in a text, allowing for better contextual understanding.</a:t>
            </a:r>
          </a:p>
          <a:p>
            <a:r>
              <a:rPr lang="en-IN" sz="1800" dirty="0"/>
              <a:t>The conversation is stored in such a way that the context of the topics is retained and the model may be able to answer the questions with respect to the details provided along with it and not just the answer.</a:t>
            </a:r>
          </a:p>
          <a:p>
            <a:r>
              <a:rPr lang="en-US" sz="1800" dirty="0"/>
              <a:t>Since we will be deploying our model using </a:t>
            </a:r>
            <a:r>
              <a:rPr lang="en-US" sz="1800" dirty="0" err="1"/>
              <a:t>gradio</a:t>
            </a:r>
            <a:r>
              <a:rPr lang="en-US" sz="1800" dirty="0"/>
              <a:t> thus it will have a user friendly UI, just simple type the question which you want to ask and then you will get the answer generated by the model.</a:t>
            </a:r>
          </a:p>
        </p:txBody>
      </p:sp>
      <p:sp>
        <p:nvSpPr>
          <p:cNvPr id="4" name="Rectangle 3">
            <a:extLst>
              <a:ext uri="{FF2B5EF4-FFF2-40B4-BE49-F238E27FC236}">
                <a16:creationId xmlns:a16="http://schemas.microsoft.com/office/drawing/2014/main" id="{CF5FAAA9-16FF-77F4-072D-02C5829C1165}"/>
              </a:ext>
            </a:extLst>
          </p:cNvPr>
          <p:cNvSpPr/>
          <p:nvPr/>
        </p:nvSpPr>
        <p:spPr>
          <a:xfrm>
            <a:off x="0" y="6446520"/>
            <a:ext cx="12192000" cy="41148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p>
        </p:txBody>
      </p:sp>
    </p:spTree>
    <p:extLst>
      <p:ext uri="{BB962C8B-B14F-4D97-AF65-F5344CB8AC3E}">
        <p14:creationId xmlns:p14="http://schemas.microsoft.com/office/powerpoint/2010/main" val="72498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8F76-3CDB-BE05-04C4-78D75AF61782}"/>
              </a:ext>
            </a:extLst>
          </p:cNvPr>
          <p:cNvSpPr>
            <a:spLocks noGrp="1"/>
          </p:cNvSpPr>
          <p:nvPr>
            <p:ph type="title"/>
          </p:nvPr>
        </p:nvSpPr>
        <p:spPr>
          <a:xfrm>
            <a:off x="0" y="0"/>
            <a:ext cx="10515600" cy="758000"/>
          </a:xfrm>
        </p:spPr>
        <p:txBody>
          <a:bodyPr/>
          <a:lstStyle/>
          <a:p>
            <a:r>
              <a:rPr lang="en-IN" dirty="0"/>
              <a:t>Process flow (intra model)</a:t>
            </a:r>
          </a:p>
        </p:txBody>
      </p:sp>
      <p:sp>
        <p:nvSpPr>
          <p:cNvPr id="4" name="Rectangle 3">
            <a:extLst>
              <a:ext uri="{FF2B5EF4-FFF2-40B4-BE49-F238E27FC236}">
                <a16:creationId xmlns:a16="http://schemas.microsoft.com/office/drawing/2014/main" id="{16FF0BA0-1844-8302-AEA9-A2921ED4447E}"/>
              </a:ext>
            </a:extLst>
          </p:cNvPr>
          <p:cNvSpPr/>
          <p:nvPr/>
        </p:nvSpPr>
        <p:spPr>
          <a:xfrm>
            <a:off x="0" y="6446520"/>
            <a:ext cx="12192000" cy="41148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p>
        </p:txBody>
      </p:sp>
      <p:pic>
        <p:nvPicPr>
          <p:cNvPr id="5" name="Content Placeholder 4" descr="A diagram of a flowchart&#10;&#10;Description automatically generated">
            <a:extLst>
              <a:ext uri="{FF2B5EF4-FFF2-40B4-BE49-F238E27FC236}">
                <a16:creationId xmlns:a16="http://schemas.microsoft.com/office/drawing/2014/main" id="{EAE34D23-B7E7-9B15-C3BC-8F8A2B0F7FE1}"/>
              </a:ext>
            </a:extLst>
          </p:cNvPr>
          <p:cNvPicPr>
            <a:picLocks noGrp="1" noChangeAspect="1"/>
          </p:cNvPicPr>
          <p:nvPr>
            <p:ph idx="1"/>
          </p:nvPr>
        </p:nvPicPr>
        <p:blipFill rotWithShape="1">
          <a:blip r:embed="rId2"/>
          <a:srcRect t="5840" b="-859"/>
          <a:stretch/>
        </p:blipFill>
        <p:spPr>
          <a:xfrm>
            <a:off x="100584" y="591222"/>
            <a:ext cx="11923776" cy="5918150"/>
          </a:xfrm>
          <a:prstGeom prst="rect">
            <a:avLst/>
          </a:prstGeom>
        </p:spPr>
      </p:pic>
      <p:sp>
        <p:nvSpPr>
          <p:cNvPr id="6" name="TextBox 5">
            <a:extLst>
              <a:ext uri="{FF2B5EF4-FFF2-40B4-BE49-F238E27FC236}">
                <a16:creationId xmlns:a16="http://schemas.microsoft.com/office/drawing/2014/main" id="{521AF4E7-1BEF-D104-6C5E-45292CB75735}"/>
              </a:ext>
            </a:extLst>
          </p:cNvPr>
          <p:cNvSpPr txBox="1"/>
          <p:nvPr/>
        </p:nvSpPr>
        <p:spPr>
          <a:xfrm>
            <a:off x="934244" y="1424970"/>
            <a:ext cx="556227" cy="276999"/>
          </a:xfrm>
          <a:prstGeom prst="rect">
            <a:avLst/>
          </a:prstGeom>
          <a:noFill/>
        </p:spPr>
        <p:txBody>
          <a:bodyPr wrap="square" rtlCol="0">
            <a:spAutoFit/>
          </a:bodyPr>
          <a:lstStyle/>
          <a:p>
            <a:r>
              <a:rPr lang="en-IN" sz="1200" dirty="0"/>
              <a:t>gpt2</a:t>
            </a:r>
          </a:p>
        </p:txBody>
      </p:sp>
    </p:spTree>
    <p:extLst>
      <p:ext uri="{BB962C8B-B14F-4D97-AF65-F5344CB8AC3E}">
        <p14:creationId xmlns:p14="http://schemas.microsoft.com/office/powerpoint/2010/main" val="68669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BEE8-D55B-256D-EDA5-D09AED711C6E}"/>
              </a:ext>
            </a:extLst>
          </p:cNvPr>
          <p:cNvSpPr>
            <a:spLocks noGrp="1"/>
          </p:cNvSpPr>
          <p:nvPr>
            <p:ph type="title"/>
          </p:nvPr>
        </p:nvSpPr>
        <p:spPr>
          <a:xfrm>
            <a:off x="0" y="0"/>
            <a:ext cx="10515600" cy="1009651"/>
          </a:xfrm>
        </p:spPr>
        <p:txBody>
          <a:bodyPr/>
          <a:lstStyle/>
          <a:p>
            <a:r>
              <a:rPr lang="en-IN" dirty="0"/>
              <a:t>Process flow (after giving a prompt/question)</a:t>
            </a:r>
          </a:p>
        </p:txBody>
      </p:sp>
      <p:pic>
        <p:nvPicPr>
          <p:cNvPr id="5" name="Content Placeholder 4">
            <a:extLst>
              <a:ext uri="{FF2B5EF4-FFF2-40B4-BE49-F238E27FC236}">
                <a16:creationId xmlns:a16="http://schemas.microsoft.com/office/drawing/2014/main" id="{B1AEEA73-FEAD-67BC-4353-42C2536AE6DE}"/>
              </a:ext>
            </a:extLst>
          </p:cNvPr>
          <p:cNvPicPr>
            <a:picLocks noGrp="1" noChangeAspect="1"/>
          </p:cNvPicPr>
          <p:nvPr>
            <p:ph idx="1"/>
          </p:nvPr>
        </p:nvPicPr>
        <p:blipFill rotWithShape="1">
          <a:blip r:embed="rId2"/>
          <a:srcRect t="5615"/>
          <a:stretch/>
        </p:blipFill>
        <p:spPr>
          <a:xfrm>
            <a:off x="-39638" y="777240"/>
            <a:ext cx="12267211" cy="5753482"/>
          </a:xfrm>
          <a:prstGeom prst="rect">
            <a:avLst/>
          </a:prstGeom>
        </p:spPr>
      </p:pic>
      <p:sp>
        <p:nvSpPr>
          <p:cNvPr id="4" name="Rectangle 3">
            <a:extLst>
              <a:ext uri="{FF2B5EF4-FFF2-40B4-BE49-F238E27FC236}">
                <a16:creationId xmlns:a16="http://schemas.microsoft.com/office/drawing/2014/main" id="{ABB90E60-BC8F-738F-41F6-F98FBAD22FC8}"/>
              </a:ext>
            </a:extLst>
          </p:cNvPr>
          <p:cNvSpPr/>
          <p:nvPr/>
        </p:nvSpPr>
        <p:spPr>
          <a:xfrm>
            <a:off x="0" y="6446520"/>
            <a:ext cx="12192000" cy="41148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p>
        </p:txBody>
      </p:sp>
    </p:spTree>
    <p:extLst>
      <p:ext uri="{BB962C8B-B14F-4D97-AF65-F5344CB8AC3E}">
        <p14:creationId xmlns:p14="http://schemas.microsoft.com/office/powerpoint/2010/main" val="77241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59CB-AE1E-92CB-2E8D-95A77AEBF4C0}"/>
              </a:ext>
            </a:extLst>
          </p:cNvPr>
          <p:cNvSpPr>
            <a:spLocks noGrp="1"/>
          </p:cNvSpPr>
          <p:nvPr>
            <p:ph type="title"/>
          </p:nvPr>
        </p:nvSpPr>
        <p:spPr>
          <a:xfrm>
            <a:off x="0" y="0"/>
            <a:ext cx="10515600" cy="896747"/>
          </a:xfrm>
        </p:spPr>
        <p:txBody>
          <a:bodyPr/>
          <a:lstStyle/>
          <a:p>
            <a:r>
              <a:rPr lang="en-IN" dirty="0"/>
              <a:t>Architecture Diagram</a:t>
            </a:r>
          </a:p>
        </p:txBody>
      </p:sp>
      <p:pic>
        <p:nvPicPr>
          <p:cNvPr id="6" name="Content Placeholder 5">
            <a:extLst>
              <a:ext uri="{FF2B5EF4-FFF2-40B4-BE49-F238E27FC236}">
                <a16:creationId xmlns:a16="http://schemas.microsoft.com/office/drawing/2014/main" id="{B0593801-97A8-821C-75AC-D59E61597E8D}"/>
              </a:ext>
            </a:extLst>
          </p:cNvPr>
          <p:cNvPicPr>
            <a:picLocks noGrp="1" noChangeAspect="1"/>
          </p:cNvPicPr>
          <p:nvPr>
            <p:ph idx="1"/>
          </p:nvPr>
        </p:nvPicPr>
        <p:blipFill>
          <a:blip r:embed="rId2"/>
          <a:stretch>
            <a:fillRect/>
          </a:stretch>
        </p:blipFill>
        <p:spPr>
          <a:xfrm>
            <a:off x="995770" y="1340993"/>
            <a:ext cx="3360747" cy="4351338"/>
          </a:xfrm>
          <a:prstGeom prst="rect">
            <a:avLst/>
          </a:prstGeom>
        </p:spPr>
      </p:pic>
      <p:sp>
        <p:nvSpPr>
          <p:cNvPr id="3" name="TextBox 2">
            <a:extLst>
              <a:ext uri="{FF2B5EF4-FFF2-40B4-BE49-F238E27FC236}">
                <a16:creationId xmlns:a16="http://schemas.microsoft.com/office/drawing/2014/main" id="{3E160A88-05CB-5C5D-CD41-F27BF608658B}"/>
              </a:ext>
            </a:extLst>
          </p:cNvPr>
          <p:cNvSpPr txBox="1"/>
          <p:nvPr/>
        </p:nvSpPr>
        <p:spPr>
          <a:xfrm>
            <a:off x="594360" y="5692331"/>
            <a:ext cx="3904488" cy="369332"/>
          </a:xfrm>
          <a:prstGeom prst="rect">
            <a:avLst/>
          </a:prstGeom>
          <a:noFill/>
        </p:spPr>
        <p:txBody>
          <a:bodyPr wrap="square" rtlCol="0">
            <a:spAutoFit/>
          </a:bodyPr>
          <a:lstStyle/>
          <a:p>
            <a:r>
              <a:rPr lang="en-IN" dirty="0"/>
              <a:t>Fig 1. Layers inside a gpt2 transformer </a:t>
            </a:r>
          </a:p>
        </p:txBody>
      </p:sp>
      <p:sp>
        <p:nvSpPr>
          <p:cNvPr id="4" name="Rectangle 3">
            <a:extLst>
              <a:ext uri="{FF2B5EF4-FFF2-40B4-BE49-F238E27FC236}">
                <a16:creationId xmlns:a16="http://schemas.microsoft.com/office/drawing/2014/main" id="{3E7FD3E0-EE45-CA28-9AFE-DA36E595B36A}"/>
              </a:ext>
            </a:extLst>
          </p:cNvPr>
          <p:cNvSpPr/>
          <p:nvPr/>
        </p:nvSpPr>
        <p:spPr>
          <a:xfrm>
            <a:off x="0" y="6446520"/>
            <a:ext cx="12192000" cy="41148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p>
        </p:txBody>
      </p:sp>
      <p:pic>
        <p:nvPicPr>
          <p:cNvPr id="1026" name="Picture 2" descr="OpenVINO Inferencing using WasmEdge WASI-NN| WasmEdge 0.10.1 Explained">
            <a:extLst>
              <a:ext uri="{FF2B5EF4-FFF2-40B4-BE49-F238E27FC236}">
                <a16:creationId xmlns:a16="http://schemas.microsoft.com/office/drawing/2014/main" id="{AB5968A5-3AEF-3255-5DFF-71D03A68E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927" y="1093056"/>
            <a:ext cx="7124184" cy="31773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1EAF6E-C070-038C-64CF-C42AB330460B}"/>
              </a:ext>
            </a:extLst>
          </p:cNvPr>
          <p:cNvSpPr txBox="1"/>
          <p:nvPr/>
        </p:nvSpPr>
        <p:spPr>
          <a:xfrm>
            <a:off x="4970834" y="4466751"/>
            <a:ext cx="6911277" cy="523220"/>
          </a:xfrm>
          <a:prstGeom prst="rect">
            <a:avLst/>
          </a:prstGeom>
          <a:noFill/>
        </p:spPr>
        <p:txBody>
          <a:bodyPr wrap="square" rtlCol="0">
            <a:spAutoFit/>
          </a:bodyPr>
          <a:lstStyle/>
          <a:p>
            <a:r>
              <a:rPr lang="en-IN" sz="1400" dirty="0"/>
              <a:t>Fig 2. How </a:t>
            </a:r>
            <a:r>
              <a:rPr lang="en-IN" sz="1400" dirty="0" err="1"/>
              <a:t>openVINO</a:t>
            </a:r>
            <a:r>
              <a:rPr lang="en-IN" sz="1400" dirty="0"/>
              <a:t> inference engine works by converting the deep learning model into an intermediate representation that the </a:t>
            </a:r>
            <a:r>
              <a:rPr lang="en-IN" sz="1400" dirty="0" err="1"/>
              <a:t>openVINO</a:t>
            </a:r>
            <a:r>
              <a:rPr lang="en-IN" sz="1400" dirty="0"/>
              <a:t> API can understand</a:t>
            </a:r>
          </a:p>
        </p:txBody>
      </p:sp>
    </p:spTree>
    <p:extLst>
      <p:ext uri="{BB962C8B-B14F-4D97-AF65-F5344CB8AC3E}">
        <p14:creationId xmlns:p14="http://schemas.microsoft.com/office/powerpoint/2010/main" val="244185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764E-6F59-349C-E8DE-6C18027C46D4}"/>
              </a:ext>
            </a:extLst>
          </p:cNvPr>
          <p:cNvSpPr>
            <a:spLocks noGrp="1"/>
          </p:cNvSpPr>
          <p:nvPr>
            <p:ph type="title"/>
          </p:nvPr>
        </p:nvSpPr>
        <p:spPr>
          <a:xfrm>
            <a:off x="0" y="0"/>
            <a:ext cx="10515600" cy="750443"/>
          </a:xfrm>
        </p:spPr>
        <p:txBody>
          <a:bodyPr/>
          <a:lstStyle/>
          <a:p>
            <a:r>
              <a:rPr lang="en-IN" dirty="0"/>
              <a:t>Technologies used</a:t>
            </a:r>
          </a:p>
        </p:txBody>
      </p:sp>
      <p:sp>
        <p:nvSpPr>
          <p:cNvPr id="3" name="Content Placeholder 2">
            <a:extLst>
              <a:ext uri="{FF2B5EF4-FFF2-40B4-BE49-F238E27FC236}">
                <a16:creationId xmlns:a16="http://schemas.microsoft.com/office/drawing/2014/main" id="{12F50D7F-A235-D077-F944-F624774CF557}"/>
              </a:ext>
            </a:extLst>
          </p:cNvPr>
          <p:cNvSpPr>
            <a:spLocks noGrp="1"/>
          </p:cNvSpPr>
          <p:nvPr>
            <p:ph idx="1"/>
          </p:nvPr>
        </p:nvSpPr>
        <p:spPr>
          <a:xfrm>
            <a:off x="173736" y="750442"/>
            <a:ext cx="11777472" cy="5540629"/>
          </a:xfrm>
        </p:spPr>
        <p:txBody>
          <a:bodyPr>
            <a:normAutofit/>
          </a:bodyPr>
          <a:lstStyle/>
          <a:p>
            <a:r>
              <a:rPr lang="en-IN" sz="2000" dirty="0"/>
              <a:t>We are using intel </a:t>
            </a:r>
            <a:r>
              <a:rPr lang="en-IN" sz="2000" b="1" dirty="0" err="1"/>
              <a:t>OpenVINO</a:t>
            </a:r>
            <a:r>
              <a:rPr lang="en-IN" sz="2000" dirty="0"/>
              <a:t> an open source toolkit which allows optimization and quantization of large language models such that these heavy models can be ran on legacy hardware and on the edge.</a:t>
            </a:r>
          </a:p>
          <a:p>
            <a:r>
              <a:rPr lang="en-IN" sz="2000" dirty="0"/>
              <a:t>Our model has been downloaded in the </a:t>
            </a:r>
            <a:r>
              <a:rPr lang="en-IN" sz="2000" b="1" dirty="0" err="1"/>
              <a:t>PyTorch</a:t>
            </a:r>
            <a:r>
              <a:rPr lang="en-IN" sz="2000" b="1" dirty="0"/>
              <a:t> framework </a:t>
            </a:r>
            <a:r>
              <a:rPr lang="en-IN" sz="2000" dirty="0"/>
              <a:t>which is also great to build neural networks with billions of parameters</a:t>
            </a:r>
          </a:p>
          <a:p>
            <a:r>
              <a:rPr lang="en-IN" sz="2000" dirty="0"/>
              <a:t>We are using </a:t>
            </a:r>
            <a:r>
              <a:rPr lang="en-IN" sz="2000" b="1" dirty="0"/>
              <a:t>optimum-intel</a:t>
            </a:r>
            <a:r>
              <a:rPr lang="en-IN" sz="2000" dirty="0"/>
              <a:t> and </a:t>
            </a:r>
            <a:r>
              <a:rPr lang="en-IN" sz="2000" b="1" dirty="0"/>
              <a:t>NNCF</a:t>
            </a:r>
            <a:r>
              <a:rPr lang="en-IN" sz="2000" dirty="0"/>
              <a:t> for weight compression and to export our model with INT8 precision</a:t>
            </a:r>
          </a:p>
          <a:p>
            <a:r>
              <a:rPr lang="en-IN" sz="2000" dirty="0"/>
              <a:t>We are using </a:t>
            </a:r>
            <a:r>
              <a:rPr lang="en-IN" sz="2000" dirty="0" err="1"/>
              <a:t>jupyter</a:t>
            </a:r>
            <a:r>
              <a:rPr lang="en-IN" sz="2000" dirty="0"/>
              <a:t> notebook and </a:t>
            </a:r>
            <a:r>
              <a:rPr lang="en-IN" sz="2000" b="1" dirty="0"/>
              <a:t>python</a:t>
            </a:r>
            <a:r>
              <a:rPr lang="en-IN" sz="2000" dirty="0"/>
              <a:t> language to run and interface with the model</a:t>
            </a:r>
          </a:p>
          <a:p>
            <a:r>
              <a:rPr lang="en-IN" sz="2000" dirty="0"/>
              <a:t>We are using </a:t>
            </a:r>
            <a:r>
              <a:rPr lang="en-IN" sz="2000" b="1" dirty="0" err="1"/>
              <a:t>gradio</a:t>
            </a:r>
            <a:r>
              <a:rPr lang="en-IN" sz="2000" dirty="0"/>
              <a:t> which is a framework used to build GUIs over the internet, thanks to its free public hosting of 72 hours using which we have deployed our model on the internet.</a:t>
            </a:r>
          </a:p>
          <a:p>
            <a:r>
              <a:rPr lang="en-IN" sz="2000" dirty="0"/>
              <a:t>We have used </a:t>
            </a:r>
            <a:r>
              <a:rPr lang="en-IN" sz="2000" b="1" dirty="0" err="1"/>
              <a:t>github</a:t>
            </a:r>
            <a:r>
              <a:rPr lang="en-IN" sz="2000" dirty="0"/>
              <a:t> to store and maintain our code.</a:t>
            </a:r>
          </a:p>
          <a:p>
            <a:r>
              <a:rPr lang="en-IN" sz="2000" dirty="0"/>
              <a:t>The main framework which is the backbone to this project is </a:t>
            </a:r>
            <a:r>
              <a:rPr lang="en-IN" sz="2000" b="1" dirty="0"/>
              <a:t>hugging face</a:t>
            </a:r>
            <a:r>
              <a:rPr lang="en-IN" sz="2000" dirty="0"/>
              <a:t>, </a:t>
            </a:r>
            <a:r>
              <a:rPr lang="en-IN" sz="2000" b="1" dirty="0"/>
              <a:t>hugging face hub </a:t>
            </a:r>
            <a:r>
              <a:rPr lang="en-IN" sz="2000" dirty="0"/>
              <a:t>and </a:t>
            </a:r>
            <a:r>
              <a:rPr lang="en-IN" sz="2000" b="1" dirty="0"/>
              <a:t>hugging face pipeline</a:t>
            </a:r>
            <a:r>
              <a:rPr lang="en-IN" sz="2000" dirty="0"/>
              <a:t>. Using all these frameworks we were able to build our model and bind a flow of control to the model.</a:t>
            </a:r>
          </a:p>
          <a:p>
            <a:r>
              <a:rPr lang="en-IN" sz="2000" dirty="0"/>
              <a:t>We are also using </a:t>
            </a:r>
            <a:r>
              <a:rPr lang="en-IN" sz="2000" b="1" dirty="0"/>
              <a:t>tokenizer</a:t>
            </a:r>
            <a:r>
              <a:rPr lang="en-IN" sz="2000" dirty="0"/>
              <a:t> and </a:t>
            </a:r>
            <a:r>
              <a:rPr lang="en-IN" sz="2000" b="1" dirty="0"/>
              <a:t>detokenizer</a:t>
            </a:r>
            <a:r>
              <a:rPr lang="en-IN" sz="2000" dirty="0"/>
              <a:t> to form the correct input and output generated by the model.</a:t>
            </a:r>
          </a:p>
        </p:txBody>
      </p:sp>
      <p:sp>
        <p:nvSpPr>
          <p:cNvPr id="4" name="Rectangle 3">
            <a:extLst>
              <a:ext uri="{FF2B5EF4-FFF2-40B4-BE49-F238E27FC236}">
                <a16:creationId xmlns:a16="http://schemas.microsoft.com/office/drawing/2014/main" id="{EC126BB4-6E63-CC82-9334-FCFD6D7F3CA4}"/>
              </a:ext>
            </a:extLst>
          </p:cNvPr>
          <p:cNvSpPr/>
          <p:nvPr/>
        </p:nvSpPr>
        <p:spPr>
          <a:xfrm>
            <a:off x="0" y="6446520"/>
            <a:ext cx="12192000" cy="41148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p>
        </p:txBody>
      </p:sp>
    </p:spTree>
    <p:extLst>
      <p:ext uri="{BB962C8B-B14F-4D97-AF65-F5344CB8AC3E}">
        <p14:creationId xmlns:p14="http://schemas.microsoft.com/office/powerpoint/2010/main" val="2166402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3E2E-4176-A0DC-2EBC-9F710A02C224}"/>
              </a:ext>
            </a:extLst>
          </p:cNvPr>
          <p:cNvSpPr>
            <a:spLocks noGrp="1"/>
          </p:cNvSpPr>
          <p:nvPr>
            <p:ph type="title"/>
          </p:nvPr>
        </p:nvSpPr>
        <p:spPr>
          <a:xfrm>
            <a:off x="0" y="0"/>
            <a:ext cx="10515600" cy="841883"/>
          </a:xfrm>
        </p:spPr>
        <p:txBody>
          <a:bodyPr>
            <a:normAutofit fontScale="90000"/>
          </a:bodyPr>
          <a:lstStyle/>
          <a:p>
            <a:r>
              <a:rPr lang="en-IN" dirty="0"/>
              <a:t>Team members and contribution (1 person only)</a:t>
            </a:r>
          </a:p>
        </p:txBody>
      </p:sp>
      <p:sp>
        <p:nvSpPr>
          <p:cNvPr id="3" name="Content Placeholder 2">
            <a:extLst>
              <a:ext uri="{FF2B5EF4-FFF2-40B4-BE49-F238E27FC236}">
                <a16:creationId xmlns:a16="http://schemas.microsoft.com/office/drawing/2014/main" id="{75B4E9E0-B598-1D60-E66F-034F178D3CD5}"/>
              </a:ext>
            </a:extLst>
          </p:cNvPr>
          <p:cNvSpPr>
            <a:spLocks noGrp="1"/>
          </p:cNvSpPr>
          <p:nvPr>
            <p:ph idx="1"/>
          </p:nvPr>
        </p:nvSpPr>
        <p:spPr>
          <a:xfrm>
            <a:off x="201168" y="841883"/>
            <a:ext cx="11731752" cy="5476622"/>
          </a:xfrm>
        </p:spPr>
        <p:txBody>
          <a:bodyPr/>
          <a:lstStyle/>
          <a:p>
            <a:r>
              <a:rPr lang="en-IN" dirty="0"/>
              <a:t>Since I am the only person, I have written all the code from downloading the model in the </a:t>
            </a:r>
            <a:r>
              <a:rPr lang="en-IN" dirty="0" err="1"/>
              <a:t>PyTorch</a:t>
            </a:r>
            <a:r>
              <a:rPr lang="en-IN" dirty="0"/>
              <a:t> framework, weight compression, deployment to writing the custom </a:t>
            </a:r>
            <a:r>
              <a:rPr lang="en-IN" dirty="0" err="1"/>
              <a:t>css</a:t>
            </a:r>
            <a:r>
              <a:rPr lang="en-IN" dirty="0"/>
              <a:t> for the </a:t>
            </a:r>
            <a:r>
              <a:rPr lang="en-IN" dirty="0" err="1"/>
              <a:t>gradio</a:t>
            </a:r>
            <a:r>
              <a:rPr lang="en-IN" dirty="0"/>
              <a:t> interface.</a:t>
            </a:r>
          </a:p>
          <a:p>
            <a:r>
              <a:rPr lang="en-IN" dirty="0"/>
              <a:t>Some help was taken from online sources such as:</a:t>
            </a:r>
          </a:p>
          <a:p>
            <a:pPr lvl="1"/>
            <a:r>
              <a:rPr lang="en-IN" sz="1800" u="sng" dirty="0">
                <a:solidFill>
                  <a:srgbClr val="467886"/>
                </a:solidFill>
                <a:effectLst/>
                <a:latin typeface="Aptos" panose="020B0004020202020204" pitchFamily="34" charset="0"/>
                <a:ea typeface="Times New Roman" panose="02020603050405020304" pitchFamily="18" charset="0"/>
                <a:cs typeface="Times New Roman" panose="02020603050405020304" pitchFamily="18" charset="0"/>
                <a:hlinkClick r:id="rId2"/>
              </a:rPr>
              <a:t>docs.openvino.ai</a:t>
            </a:r>
            <a:endParaRPr lang="en-IN" sz="1800" u="sng" dirty="0">
              <a:solidFill>
                <a:srgbClr val="467886"/>
              </a:solidFill>
              <a:effectLst/>
              <a:latin typeface="Aptos" panose="020B0004020202020204" pitchFamily="34" charset="0"/>
              <a:ea typeface="Times New Roman" panose="02020603050405020304" pitchFamily="18" charset="0"/>
              <a:cs typeface="Times New Roman" panose="02020603050405020304" pitchFamily="18" charset="0"/>
            </a:endParaRPr>
          </a:p>
          <a:p>
            <a:pPr lvl="1"/>
            <a:r>
              <a:rPr lang="en-IN" sz="1800" u="sng" dirty="0" err="1">
                <a:solidFill>
                  <a:srgbClr val="467886"/>
                </a:solidFill>
                <a:effectLst/>
                <a:latin typeface="Aptos" panose="020B0004020202020204" pitchFamily="34" charset="0"/>
                <a:ea typeface="Times New Roman" panose="02020603050405020304" pitchFamily="18" charset="0"/>
                <a:cs typeface="Times New Roman" panose="02020603050405020304" pitchFamily="18" charset="0"/>
                <a:hlinkClick r:id="rId3"/>
              </a:rPr>
              <a:t>github</a:t>
            </a:r>
            <a:r>
              <a:rPr lang="en-IN" sz="1800" u="sng" dirty="0">
                <a:solidFill>
                  <a:srgbClr val="467886"/>
                </a:solidFill>
                <a:effectLst/>
                <a:latin typeface="Aptos" panose="020B0004020202020204" pitchFamily="34" charset="0"/>
                <a:ea typeface="Times New Roman" panose="02020603050405020304" pitchFamily="18" charset="0"/>
                <a:cs typeface="Times New Roman" panose="02020603050405020304" pitchFamily="18" charset="0"/>
                <a:hlinkClick r:id="rId3"/>
              </a:rPr>
              <a:t> repositories</a:t>
            </a:r>
            <a:r>
              <a:rPr lang="en-IN" sz="1800" dirty="0">
                <a:effectLst/>
                <a:latin typeface="Aptos" panose="020B0004020202020204" pitchFamily="34" charset="0"/>
                <a:ea typeface="Times New Roman" panose="02020603050405020304" pitchFamily="18" charset="0"/>
                <a:cs typeface="Times New Roman" panose="02020603050405020304" pitchFamily="18" charset="0"/>
              </a:rPr>
              <a:t> of intel</a:t>
            </a:r>
            <a:endParaRPr lang="en-IN" sz="1800" u="sng" dirty="0">
              <a:solidFill>
                <a:srgbClr val="467886"/>
              </a:solidFill>
              <a:latin typeface="Aptos" panose="020B0004020202020204" pitchFamily="34" charset="0"/>
              <a:ea typeface="Times New Roman" panose="02020603050405020304" pitchFamily="18" charset="0"/>
              <a:cs typeface="Times New Roman" panose="02020603050405020304" pitchFamily="18" charset="0"/>
            </a:endParaRPr>
          </a:p>
          <a:p>
            <a:pPr lvl="1"/>
            <a:r>
              <a:rPr lang="en-IN" sz="1800" dirty="0" err="1">
                <a:hlinkClick r:id="rId4"/>
              </a:rPr>
              <a:t>OpenVINO</a:t>
            </a:r>
            <a:r>
              <a:rPr lang="en-IN" sz="1800" dirty="0">
                <a:hlinkClick r:id="rId4"/>
              </a:rPr>
              <a:t> | 🦜️🔗 </a:t>
            </a:r>
            <a:r>
              <a:rPr lang="en-IN" sz="1800" dirty="0" err="1">
                <a:hlinkClick r:id="rId4"/>
              </a:rPr>
              <a:t>LangChain</a:t>
            </a:r>
            <a:endParaRPr lang="en-IN" sz="1800" dirty="0"/>
          </a:p>
          <a:p>
            <a:pPr lvl="1"/>
            <a:r>
              <a:rPr lang="en-IN" sz="1800" dirty="0" err="1">
                <a:hlinkClick r:id="rId5"/>
              </a:rPr>
              <a:t>Gradio</a:t>
            </a:r>
            <a:r>
              <a:rPr lang="en-IN" sz="1800" dirty="0">
                <a:hlinkClick r:id="rId5"/>
              </a:rPr>
              <a:t> python</a:t>
            </a:r>
            <a:endParaRPr lang="en-IN" sz="1800" dirty="0"/>
          </a:p>
          <a:p>
            <a:pPr lvl="1"/>
            <a:r>
              <a:rPr lang="en-IN" sz="1800" dirty="0">
                <a:hlinkClick r:id="rId6"/>
              </a:rPr>
              <a:t>Hugging face</a:t>
            </a:r>
            <a:endParaRPr lang="en-IN" sz="1800" dirty="0"/>
          </a:p>
          <a:p>
            <a:pPr lvl="1"/>
            <a:r>
              <a:rPr lang="en-IN" sz="1800" dirty="0">
                <a:hlinkClick r:id="rId7"/>
              </a:rPr>
              <a:t>Intel developer cloud</a:t>
            </a:r>
            <a:endParaRPr lang="en-IN" sz="1800" dirty="0"/>
          </a:p>
          <a:p>
            <a:pPr lvl="1"/>
            <a:r>
              <a:rPr lang="en-IN" sz="1800" dirty="0">
                <a:hlinkClick r:id="rId8"/>
              </a:rPr>
              <a:t>Youtube.com/</a:t>
            </a:r>
            <a:r>
              <a:rPr lang="en-IN" sz="1800" dirty="0" err="1">
                <a:hlinkClick r:id="rId8"/>
              </a:rPr>
              <a:t>AbhishekNandy</a:t>
            </a:r>
            <a:endParaRPr lang="en-IN" sz="1800" dirty="0"/>
          </a:p>
          <a:p>
            <a:pPr lvl="1"/>
            <a:r>
              <a:rPr lang="en-IN" sz="1800" dirty="0">
                <a:hlinkClick r:id="rId9"/>
              </a:rPr>
              <a:t>Medium/abhishek.nandy81</a:t>
            </a:r>
            <a:endParaRPr lang="en-IN" sz="1400" dirty="0"/>
          </a:p>
          <a:p>
            <a:r>
              <a:rPr lang="en-IN" sz="2200" dirty="0" err="1"/>
              <a:t>Gradio</a:t>
            </a:r>
            <a:r>
              <a:rPr lang="en-IN" sz="2200" dirty="0"/>
              <a:t> deployment and custom </a:t>
            </a:r>
            <a:r>
              <a:rPr lang="en-IN" sz="2200" dirty="0" err="1"/>
              <a:t>css</a:t>
            </a:r>
            <a:r>
              <a:rPr lang="en-IN" sz="2200" dirty="0"/>
              <a:t> designing is done by me and fonts have been used from google fonts.</a:t>
            </a:r>
          </a:p>
        </p:txBody>
      </p:sp>
      <p:sp>
        <p:nvSpPr>
          <p:cNvPr id="4" name="Rectangle 3">
            <a:extLst>
              <a:ext uri="{FF2B5EF4-FFF2-40B4-BE49-F238E27FC236}">
                <a16:creationId xmlns:a16="http://schemas.microsoft.com/office/drawing/2014/main" id="{BD8827B4-2074-E487-4D96-5ECC006912C0}"/>
              </a:ext>
            </a:extLst>
          </p:cNvPr>
          <p:cNvSpPr/>
          <p:nvPr/>
        </p:nvSpPr>
        <p:spPr>
          <a:xfrm>
            <a:off x="0" y="6446520"/>
            <a:ext cx="12192000" cy="41148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p>
        </p:txBody>
      </p:sp>
    </p:spTree>
    <p:extLst>
      <p:ext uri="{BB962C8B-B14F-4D97-AF65-F5344CB8AC3E}">
        <p14:creationId xmlns:p14="http://schemas.microsoft.com/office/powerpoint/2010/main" val="2604468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1324</TotalTime>
  <Words>1425</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Courier New</vt:lpstr>
      <vt:lpstr>Office Theme</vt:lpstr>
      <vt:lpstr>Intel Unnati Industrial Training Report</vt:lpstr>
      <vt:lpstr>Problem Statement</vt:lpstr>
      <vt:lpstr>Unique Idea Brief (Solution)</vt:lpstr>
      <vt:lpstr>Features offered</vt:lpstr>
      <vt:lpstr>Process flow (intra model)</vt:lpstr>
      <vt:lpstr>Process flow (after giving a prompt/question)</vt:lpstr>
      <vt:lpstr>Architecture Diagram</vt:lpstr>
      <vt:lpstr>Technologies used</vt:lpstr>
      <vt:lpstr>Team members and contribution (1 person only)</vt:lpstr>
      <vt:lpstr>Conclusion</vt:lpstr>
      <vt:lpstr>Images of the deployed project ZEN(2)</vt:lpstr>
      <vt:lpstr>Images of the deployed project ZEN(2) using distilgpt2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AAKASH GANGURDE - 210968192</dc:creator>
  <cp:lastModifiedBy>AAKASH GANGURDE - 210968192</cp:lastModifiedBy>
  <cp:revision>4</cp:revision>
  <dcterms:created xsi:type="dcterms:W3CDTF">2024-07-03T07:37:14Z</dcterms:created>
  <dcterms:modified xsi:type="dcterms:W3CDTF">2024-07-04T08:31:45Z</dcterms:modified>
</cp:coreProperties>
</file>