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-1450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2405"/>
            <a:ext cx="13804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2405"/>
            <a:ext cx="27851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793113"/>
            <a:ext cx="4030345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3208" y="3351784"/>
            <a:ext cx="60515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699" y="3351784"/>
            <a:ext cx="2794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244055"/>
            <a:ext cx="4483735" cy="984885"/>
            <a:chOff x="87743" y="244055"/>
            <a:chExt cx="4483735" cy="984885"/>
          </a:xfrm>
        </p:grpSpPr>
        <p:sp>
          <p:nvSpPr>
            <p:cNvPr id="3" name="object 3"/>
            <p:cNvSpPr/>
            <p:nvPr/>
          </p:nvSpPr>
          <p:spPr>
            <a:xfrm>
              <a:off x="87743" y="244055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307299"/>
              <a:ext cx="4432935" cy="922019"/>
            </a:xfrm>
            <a:custGeom>
              <a:avLst/>
              <a:gdLst/>
              <a:ahLst/>
              <a:cxnLst/>
              <a:rect l="l" t="t" r="r" b="b"/>
              <a:pathLst>
                <a:path w="4432935" h="922019">
                  <a:moveTo>
                    <a:pt x="4432566" y="0"/>
                  </a:moveTo>
                  <a:lnTo>
                    <a:pt x="0" y="0"/>
                  </a:lnTo>
                  <a:lnTo>
                    <a:pt x="0" y="921591"/>
                  </a:lnTo>
                  <a:lnTo>
                    <a:pt x="4432566" y="9215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288462"/>
              <a:ext cx="4432935" cy="889635"/>
            </a:xfrm>
            <a:custGeom>
              <a:avLst/>
              <a:gdLst/>
              <a:ahLst/>
              <a:cxnLst/>
              <a:rect l="l" t="t" r="r" b="b"/>
              <a:pathLst>
                <a:path w="4432935" h="889635">
                  <a:moveTo>
                    <a:pt x="4432566" y="0"/>
                  </a:moveTo>
                  <a:lnTo>
                    <a:pt x="0" y="0"/>
                  </a:lnTo>
                  <a:lnTo>
                    <a:pt x="0" y="838827"/>
                  </a:lnTo>
                  <a:lnTo>
                    <a:pt x="4008" y="858552"/>
                  </a:lnTo>
                  <a:lnTo>
                    <a:pt x="14922" y="874705"/>
                  </a:lnTo>
                  <a:lnTo>
                    <a:pt x="31075" y="885619"/>
                  </a:lnTo>
                  <a:lnTo>
                    <a:pt x="50800" y="889627"/>
                  </a:lnTo>
                  <a:lnTo>
                    <a:pt x="4381765" y="889627"/>
                  </a:lnTo>
                  <a:lnTo>
                    <a:pt x="4401490" y="885619"/>
                  </a:lnTo>
                  <a:lnTo>
                    <a:pt x="4417643" y="874705"/>
                  </a:lnTo>
                  <a:lnTo>
                    <a:pt x="4428558" y="858552"/>
                  </a:lnTo>
                  <a:lnTo>
                    <a:pt x="4432566" y="8388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6179" y="346631"/>
            <a:ext cx="3874770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065" marR="5080" algn="ctr">
              <a:lnSpc>
                <a:spcPct val="106700"/>
              </a:lnSpc>
              <a:spcBef>
                <a:spcPts val="20"/>
              </a:spcBef>
            </a:pPr>
            <a:r>
              <a:rPr dirty="0" smtClean="0"/>
              <a:t>Enhanced</a:t>
            </a:r>
            <a:r>
              <a:rPr spc="420" dirty="0" smtClean="0"/>
              <a:t> </a:t>
            </a:r>
            <a:r>
              <a:rPr lang="en-US" dirty="0"/>
              <a:t>U</a:t>
            </a:r>
            <a:r>
              <a:rPr dirty="0" smtClean="0"/>
              <a:t>ltra-</a:t>
            </a:r>
            <a:r>
              <a:rPr lang="en-US" dirty="0" smtClean="0"/>
              <a:t>H</a:t>
            </a:r>
            <a:r>
              <a:rPr dirty="0" smtClean="0"/>
              <a:t>igh-</a:t>
            </a:r>
            <a:r>
              <a:rPr spc="-10" dirty="0" err="1" smtClean="0"/>
              <a:t>Vaccum</a:t>
            </a:r>
            <a:r>
              <a:rPr spc="-10" dirty="0" smtClean="0"/>
              <a:t> </a:t>
            </a:r>
            <a:r>
              <a:rPr dirty="0"/>
              <a:t>based</a:t>
            </a:r>
            <a:r>
              <a:rPr spc="260" dirty="0"/>
              <a:t> </a:t>
            </a:r>
            <a:r>
              <a:rPr lang="en-US" dirty="0"/>
              <a:t>S</a:t>
            </a:r>
            <a:r>
              <a:rPr dirty="0" smtClean="0"/>
              <a:t>ystem</a:t>
            </a:r>
            <a:r>
              <a:rPr spc="260" dirty="0" smtClean="0"/>
              <a:t> </a:t>
            </a:r>
            <a:r>
              <a:rPr dirty="0"/>
              <a:t>for</a:t>
            </a:r>
            <a:r>
              <a:rPr spc="265" dirty="0"/>
              <a:t> </a:t>
            </a:r>
            <a:r>
              <a:rPr lang="en-US" dirty="0"/>
              <a:t>P</a:t>
            </a:r>
            <a:r>
              <a:rPr dirty="0" smtClean="0"/>
              <a:t>redicting</a:t>
            </a:r>
            <a:r>
              <a:rPr spc="260" dirty="0" smtClean="0"/>
              <a:t> </a:t>
            </a:r>
            <a:r>
              <a:rPr spc="70" dirty="0"/>
              <a:t>Field</a:t>
            </a:r>
            <a:r>
              <a:rPr spc="265" dirty="0"/>
              <a:t> </a:t>
            </a:r>
            <a:r>
              <a:rPr lang="en-US" spc="-10" dirty="0"/>
              <a:t>E</a:t>
            </a:r>
            <a:r>
              <a:rPr spc="-10" dirty="0" smtClean="0"/>
              <a:t>mission </a:t>
            </a:r>
            <a:r>
              <a:rPr dirty="0"/>
              <a:t>Performance</a:t>
            </a:r>
            <a:r>
              <a:rPr spc="285" dirty="0"/>
              <a:t> </a:t>
            </a:r>
            <a:r>
              <a:rPr dirty="0"/>
              <a:t>in</a:t>
            </a:r>
            <a:r>
              <a:rPr spc="285" dirty="0"/>
              <a:t> </a:t>
            </a:r>
            <a:r>
              <a:rPr dirty="0"/>
              <a:t>Metal</a:t>
            </a:r>
            <a:r>
              <a:rPr spc="285" dirty="0"/>
              <a:t> </a:t>
            </a:r>
            <a:r>
              <a:rPr spc="65" dirty="0"/>
              <a:t>Matrix</a:t>
            </a:r>
            <a:r>
              <a:rPr spc="285" dirty="0"/>
              <a:t> </a:t>
            </a:r>
            <a:r>
              <a:rPr spc="-10" dirty="0"/>
              <a:t>Composites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6195" y="1464042"/>
            <a:ext cx="191325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Guide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Sunil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Kumar</a:t>
            </a: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Pradhan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"/>
              <a:cs typeface="Arial"/>
            </a:endParaRPr>
          </a:p>
          <a:p>
            <a:pPr marL="33020" marR="45085" indent="12065" algn="just">
              <a:lnSpc>
                <a:spcPct val="102600"/>
              </a:lnSpc>
            </a:pP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Subhayu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Kabiraj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(21BEC1757) Shivin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Kr.</a:t>
            </a:r>
            <a:r>
              <a:rPr sz="11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Gupta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(21BEC1722)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Abhishek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Singh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(21BEC1758)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3494" y="2888778"/>
            <a:ext cx="10217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January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22,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2025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24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932" y="858759"/>
            <a:ext cx="4079875" cy="17405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Monte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Carlo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 MT"/>
                <a:cs typeface="Arial MT"/>
              </a:rPr>
              <a:t>chosen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highly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effective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solving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complex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problems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involving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randomness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uncertainty.</a:t>
            </a:r>
            <a:r>
              <a:rPr sz="11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allows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for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modeling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multiple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variables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generating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 MT"/>
                <a:cs typeface="Arial MT"/>
              </a:rPr>
              <a:t>samples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simulating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various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scenarios.</a:t>
            </a:r>
            <a:r>
              <a:rPr sz="11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statistically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robust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predictions,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even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14" dirty="0">
                <a:solidFill>
                  <a:srgbClr val="FFFFFF"/>
                </a:solidFill>
                <a:latin typeface="Arial MT"/>
                <a:cs typeface="Arial MT"/>
              </a:rPr>
              <a:t>cases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analytical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solutions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challenging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impossible.</a:t>
            </a:r>
            <a:r>
              <a:rPr sz="11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AlGr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composites,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Monte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Carlo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is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useful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estimate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stabilization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trends,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accounts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inherent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variability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in material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external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conditions,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offering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align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experimental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observations.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10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15" dirty="0"/>
              <a:t>FN</a:t>
            </a:r>
            <a:r>
              <a:rPr spc="170" dirty="0"/>
              <a:t> </a:t>
            </a:r>
            <a:r>
              <a:rPr dirty="0"/>
              <a:t>-</a:t>
            </a:r>
            <a:r>
              <a:rPr spc="170" dirty="0"/>
              <a:t> </a:t>
            </a:r>
            <a:r>
              <a:rPr spc="55" dirty="0"/>
              <a:t>Theory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89292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805839"/>
            <a:ext cx="40424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Fowler-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Nordheim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(FN)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theory,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relationship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field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emission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density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(J)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applied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electric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field(E)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having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149996"/>
            <a:ext cx="32639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straight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trend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given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figure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having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euation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:-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3391" y="146551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01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0282" y="1434006"/>
            <a:ext cx="89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Calibri"/>
                <a:cs typeface="Calibri"/>
              </a:rPr>
              <a:t>ϕ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348916"/>
            <a:ext cx="1305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944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Georgia"/>
                <a:cs typeface="Georgia"/>
              </a:rPr>
              <a:t>·</a:t>
            </a:r>
            <a:r>
              <a:rPr sz="1100" i="1" dirty="0">
                <a:solidFill>
                  <a:srgbClr val="FFFFFF"/>
                </a:solidFill>
                <a:latin typeface="Georgia"/>
                <a:cs typeface="Georgia"/>
              </a:rPr>
              <a:t>	·</a:t>
            </a:r>
            <a:r>
              <a:rPr sz="1100" i="1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exp</a:t>
            </a:r>
            <a:r>
              <a:rPr sz="1100" spc="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Georgia"/>
                <a:cs typeface="Georgia"/>
              </a:rPr>
              <a:t>−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Georgia"/>
                <a:cs typeface="Georgia"/>
              </a:rPr>
              <a:t>·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691" y="1331682"/>
            <a:ext cx="9575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011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75" baseline="3472" dirty="0">
                <a:solidFill>
                  <a:srgbClr val="FFFFFF"/>
                </a:solidFill>
                <a:latin typeface="Calibri"/>
                <a:cs typeface="Calibri"/>
              </a:rPr>
              <a:t>ϕ</a:t>
            </a:r>
            <a:endParaRPr sz="1200" baseline="3472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1745" y="1321275"/>
            <a:ext cx="1061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93444" algn="l"/>
              </a:tabLst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6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900" spc="-37" baseline="4629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900" i="1" spc="-37" baseline="4629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900" spc="-37" baseline="4629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 baseline="4629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1474" y="146551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415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0255" y="1434006"/>
            <a:ext cx="90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9174" y="1195119"/>
            <a:ext cx="738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976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1885" y="1348916"/>
            <a:ext cx="2336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Georgia"/>
                <a:cs typeface="Georgia"/>
              </a:rPr>
              <a:t>−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6363" y="1295970"/>
            <a:ext cx="171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8382" y="1465516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659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97607" y="1348916"/>
            <a:ext cx="130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ln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3311" y="1323605"/>
            <a:ext cx="149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ϕ</a:t>
            </a:r>
            <a:r>
              <a:rPr sz="800" i="1" u="sng" spc="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0282" y="1438553"/>
            <a:ext cx="8261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5640" algn="l"/>
              </a:tabLst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r>
              <a:rPr sz="800" i="1" spc="-10" dirty="0">
                <a:solidFill>
                  <a:srgbClr val="FFFFFF"/>
                </a:solidFill>
                <a:latin typeface="Calibri"/>
                <a:cs typeface="Calibri"/>
              </a:rPr>
              <a:t>πϵ</a:t>
            </a:r>
            <a:r>
              <a:rPr sz="900" spc="-15" baseline="-9259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800" i="1" spc="-10" dirty="0">
                <a:solidFill>
                  <a:srgbClr val="FFFFFF"/>
                </a:solidFill>
                <a:latin typeface="Calibri"/>
                <a:cs typeface="Calibri"/>
              </a:rPr>
              <a:t>ϕ</a:t>
            </a:r>
            <a:r>
              <a:rPr sz="900" spc="-15" baseline="23148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900" baseline="2314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200" i="1" spc="-37" baseline="3472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5381" y="1195119"/>
            <a:ext cx="494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9554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100" spc="280" dirty="0">
                <a:solidFill>
                  <a:srgbClr val="FFFFFF"/>
                </a:solidFill>
                <a:latin typeface="Arial MT"/>
                <a:cs typeface="Arial MT"/>
              </a:rPr>
              <a:t> i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2028" y="1693061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9096" y="1640115"/>
            <a:ext cx="171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7575" y="1809673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4">
                <a:moveTo>
                  <a:pt x="0" y="0"/>
                </a:moveTo>
                <a:lnTo>
                  <a:pt x="340741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7811" y="1779186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6628" y="1926436"/>
            <a:ext cx="453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sz="11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100" spc="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89" baseline="312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 baseline="312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8646" y="1824150"/>
            <a:ext cx="1028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440" dirty="0">
                <a:solidFill>
                  <a:srgbClr val="FFFFFF"/>
                </a:solidFill>
                <a:latin typeface="Times New Roman"/>
                <a:cs typeface="Times New Roman"/>
              </a:rPr>
              <a:t>√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10970" y="1935784"/>
            <a:ext cx="140970" cy="0"/>
          </a:xfrm>
          <a:custGeom>
            <a:avLst/>
            <a:gdLst/>
            <a:ahLst/>
            <a:cxnLst/>
            <a:rect l="l" t="t" r="r" b="b"/>
            <a:pathLst>
              <a:path w="140969">
                <a:moveTo>
                  <a:pt x="0" y="0"/>
                </a:moveTo>
                <a:lnTo>
                  <a:pt x="140868" y="0"/>
                </a:lnTo>
              </a:path>
            </a:pathLst>
          </a:custGeom>
          <a:ln w="4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54875" y="1782697"/>
            <a:ext cx="371475" cy="27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r>
              <a:rPr sz="800" i="1" dirty="0">
                <a:solidFill>
                  <a:srgbClr val="FFFFFF"/>
                </a:solidFill>
                <a:latin typeface="Calibri"/>
                <a:cs typeface="Calibri"/>
              </a:rPr>
              <a:t>π</a:t>
            </a:r>
            <a:r>
              <a:rPr sz="800" i="1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800" i="1" spc="-25" dirty="0">
                <a:solidFill>
                  <a:srgbClr val="FFFFFF"/>
                </a:solidFill>
                <a:latin typeface="Calibri"/>
                <a:cs typeface="Calibri"/>
              </a:rPr>
              <a:t>ϕ</a:t>
            </a:r>
            <a:endParaRPr sz="800">
              <a:latin typeface="Calibri"/>
              <a:cs typeface="Calibri"/>
            </a:endParaRPr>
          </a:p>
          <a:p>
            <a:pPr marL="155575">
              <a:lnSpc>
                <a:spcPct val="100000"/>
              </a:lnSpc>
              <a:spcBef>
                <a:spcPts val="30"/>
              </a:spcBef>
            </a:pP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i="1" spc="-25" dirty="0">
                <a:solidFill>
                  <a:srgbClr val="FFFFFF"/>
                </a:solidFill>
                <a:latin typeface="Calibri"/>
                <a:cs typeface="Calibri"/>
              </a:rPr>
              <a:t>π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7575" y="2043049"/>
            <a:ext cx="349885" cy="0"/>
          </a:xfrm>
          <a:custGeom>
            <a:avLst/>
            <a:gdLst/>
            <a:ahLst/>
            <a:cxnLst/>
            <a:rect l="l" t="t" r="r" b="b"/>
            <a:pathLst>
              <a:path w="349884">
                <a:moveTo>
                  <a:pt x="0" y="0"/>
                </a:moveTo>
                <a:lnTo>
                  <a:pt x="349656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7635" y="2011539"/>
            <a:ext cx="1828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9787" y="2463392"/>
            <a:ext cx="90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6228" y="245297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02487" y="2597226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101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19378" y="2565716"/>
            <a:ext cx="89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Calibri"/>
                <a:cs typeface="Calibri"/>
              </a:rPr>
              <a:t>ϕ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2028" y="2480613"/>
            <a:ext cx="1305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944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Georgia"/>
                <a:cs typeface="Georgia"/>
              </a:rPr>
              <a:t>·</a:t>
            </a:r>
            <a:r>
              <a:rPr sz="1100" i="1" dirty="0">
                <a:solidFill>
                  <a:srgbClr val="FFFFFF"/>
                </a:solidFill>
                <a:latin typeface="Georgia"/>
                <a:cs typeface="Georgia"/>
              </a:rPr>
              <a:t>	·</a:t>
            </a:r>
            <a:r>
              <a:rPr sz="1100" i="1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exp</a:t>
            </a:r>
            <a:r>
              <a:rPr sz="1100" spc="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Georgia"/>
                <a:cs typeface="Georgia"/>
              </a:rPr>
              <a:t>−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Georgia"/>
                <a:cs typeface="Georgia"/>
              </a:rPr>
              <a:t>·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7857" y="2455315"/>
            <a:ext cx="89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Calibri"/>
                <a:cs typeface="Calibri"/>
              </a:rPr>
              <a:t>ϕ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21789" y="2444894"/>
            <a:ext cx="1549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600" i="1" spc="-2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600" spc="-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870557" y="2597226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415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919351" y="2565716"/>
            <a:ext cx="90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2028" y="2036442"/>
            <a:ext cx="3707129" cy="482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Original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Theory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equation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surface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charge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correction: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latin typeface="Arial MT"/>
              <a:cs typeface="Arial MT"/>
            </a:endParaRPr>
          </a:p>
          <a:p>
            <a:pPr marL="928369">
              <a:lnSpc>
                <a:spcPct val="100000"/>
              </a:lnSpc>
              <a:tabLst>
                <a:tab pos="155257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	 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3" name="object 4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11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9550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5" dirty="0">
                <a:solidFill>
                  <a:srgbClr val="FFFFFF"/>
                </a:solidFill>
                <a:latin typeface="Calibri"/>
                <a:cs typeface="Calibri"/>
              </a:rPr>
              <a:t>FN- </a:t>
            </a:r>
            <a:r>
              <a:rPr sz="1400" spc="55" dirty="0">
                <a:solidFill>
                  <a:srgbClr val="FFFFFF"/>
                </a:solidFill>
                <a:latin typeface="Calibri"/>
                <a:cs typeface="Calibri"/>
              </a:rPr>
              <a:t>Theory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362" y="821409"/>
            <a:ext cx="3040273" cy="18648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12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Expected</a:t>
            </a:r>
            <a:r>
              <a:rPr spc="185" dirty="0"/>
              <a:t> </a:t>
            </a:r>
            <a:r>
              <a:rPr spc="40" dirty="0"/>
              <a:t>Results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7655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3074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156993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FN</a:t>
            </a:r>
            <a:r>
              <a:rPr spc="-20" dirty="0"/>
              <a:t> </a:t>
            </a:r>
            <a:r>
              <a:rPr spc="-30" dirty="0"/>
              <a:t>theory</a:t>
            </a:r>
            <a:r>
              <a:rPr spc="-20" dirty="0"/>
              <a:t> </a:t>
            </a:r>
            <a:r>
              <a:rPr spc="-40" dirty="0"/>
              <a:t>predicts</a:t>
            </a:r>
            <a:r>
              <a:rPr spc="-20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turn-</a:t>
            </a:r>
            <a:r>
              <a:rPr dirty="0"/>
              <a:t>on</a:t>
            </a:r>
            <a:r>
              <a:rPr spc="-20" dirty="0"/>
              <a:t> </a:t>
            </a:r>
            <a:r>
              <a:rPr spc="-10" dirty="0"/>
              <a:t>field</a:t>
            </a:r>
            <a:r>
              <a:rPr spc="-15" dirty="0"/>
              <a:t> </a:t>
            </a:r>
            <a:r>
              <a:rPr spc="-10" dirty="0"/>
              <a:t>(minimum</a:t>
            </a:r>
            <a:r>
              <a:rPr spc="-20" dirty="0"/>
              <a:t> </a:t>
            </a:r>
            <a:r>
              <a:rPr spc="-25" dirty="0"/>
              <a:t>electric</a:t>
            </a:r>
            <a:r>
              <a:rPr spc="-20" dirty="0"/>
              <a:t> </a:t>
            </a:r>
            <a:r>
              <a:rPr spc="-10" dirty="0"/>
              <a:t>field </a:t>
            </a:r>
            <a:r>
              <a:rPr spc="-40" dirty="0"/>
              <a:t>required</a:t>
            </a:r>
            <a:r>
              <a:rPr spc="1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initiate</a:t>
            </a:r>
            <a:r>
              <a:rPr spc="20" dirty="0"/>
              <a:t> </a:t>
            </a:r>
            <a:r>
              <a:rPr spc="-35" dirty="0"/>
              <a:t>electron</a:t>
            </a:r>
            <a:r>
              <a:rPr spc="15" dirty="0"/>
              <a:t> </a:t>
            </a:r>
            <a:r>
              <a:rPr spc="-50" dirty="0"/>
              <a:t>emission)</a:t>
            </a:r>
            <a:r>
              <a:rPr spc="20" dirty="0"/>
              <a:t> </a:t>
            </a:r>
            <a:r>
              <a:rPr spc="-100" dirty="0"/>
              <a:t>decreases</a:t>
            </a:r>
            <a:r>
              <a:rPr spc="25" dirty="0"/>
              <a:t> </a:t>
            </a:r>
            <a:r>
              <a:rPr dirty="0"/>
              <a:t>with</a:t>
            </a:r>
            <a:r>
              <a:rPr spc="1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90" dirty="0"/>
              <a:t>presence</a:t>
            </a:r>
            <a:r>
              <a:rPr spc="20" dirty="0"/>
              <a:t> </a:t>
            </a:r>
            <a:r>
              <a:rPr spc="-25" dirty="0"/>
              <a:t>of </a:t>
            </a:r>
            <a:r>
              <a:rPr spc="-35" dirty="0"/>
              <a:t>effective</a:t>
            </a:r>
            <a:r>
              <a:rPr spc="5" dirty="0"/>
              <a:t> </a:t>
            </a:r>
            <a:r>
              <a:rPr spc="-35" dirty="0"/>
              <a:t>electron-</a:t>
            </a:r>
            <a:r>
              <a:rPr spc="-20" dirty="0"/>
              <a:t>emitting</a:t>
            </a:r>
            <a:r>
              <a:rPr dirty="0"/>
              <a:t> </a:t>
            </a:r>
            <a:r>
              <a:rPr spc="-50" dirty="0"/>
              <a:t>sites</a:t>
            </a:r>
            <a:r>
              <a:rPr spc="5" dirty="0"/>
              <a:t> </a:t>
            </a:r>
            <a:r>
              <a:rPr spc="-20" dirty="0"/>
              <a:t>like</a:t>
            </a:r>
            <a:r>
              <a:rPr spc="5" dirty="0"/>
              <a:t> </a:t>
            </a:r>
            <a:r>
              <a:rPr spc="-10" dirty="0"/>
              <a:t>graphene.</a:t>
            </a: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30" dirty="0"/>
              <a:t>incorporation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70" dirty="0"/>
              <a:t>graphene</a:t>
            </a:r>
            <a:r>
              <a:rPr spc="10" dirty="0"/>
              <a:t> </a:t>
            </a:r>
            <a:r>
              <a:rPr spc="-90" dirty="0"/>
              <a:t>enhances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60" dirty="0"/>
              <a:t>surface</a:t>
            </a:r>
            <a:r>
              <a:rPr spc="10" dirty="0"/>
              <a:t> </a:t>
            </a:r>
            <a:r>
              <a:rPr spc="-35" dirty="0"/>
              <a:t>topography</a:t>
            </a:r>
            <a:r>
              <a:rPr spc="15" dirty="0"/>
              <a:t> </a:t>
            </a:r>
            <a:r>
              <a:rPr spc="-25" dirty="0"/>
              <a:t>and </a:t>
            </a:r>
            <a:r>
              <a:rPr spc="-35" dirty="0"/>
              <a:t>electron</a:t>
            </a:r>
            <a:r>
              <a:rPr spc="-5" dirty="0"/>
              <a:t> </a:t>
            </a:r>
            <a:r>
              <a:rPr spc="-20" dirty="0"/>
              <a:t>mobility,</a:t>
            </a:r>
            <a:r>
              <a:rPr spc="-5" dirty="0"/>
              <a:t> </a:t>
            </a:r>
            <a:r>
              <a:rPr spc="-30" dirty="0"/>
              <a:t>creating</a:t>
            </a:r>
            <a:r>
              <a:rPr spc="-5" dirty="0"/>
              <a:t> </a:t>
            </a:r>
            <a:r>
              <a:rPr spc="-25" dirty="0"/>
              <a:t>additional</a:t>
            </a:r>
            <a:r>
              <a:rPr spc="-5" dirty="0"/>
              <a:t> </a:t>
            </a:r>
            <a:r>
              <a:rPr spc="-35" dirty="0"/>
              <a:t>electron-</a:t>
            </a:r>
            <a:r>
              <a:rPr spc="-20" dirty="0"/>
              <a:t>emitting</a:t>
            </a:r>
            <a:r>
              <a:rPr spc="-5" dirty="0"/>
              <a:t> </a:t>
            </a:r>
            <a:r>
              <a:rPr spc="-30" dirty="0"/>
              <a:t>sites.</a:t>
            </a:r>
            <a:r>
              <a:rPr spc="90" dirty="0"/>
              <a:t> </a:t>
            </a:r>
            <a:r>
              <a:rPr spc="-20" dirty="0"/>
              <a:t>This </a:t>
            </a:r>
            <a:r>
              <a:rPr spc="-45" dirty="0"/>
              <a:t>aligns</a:t>
            </a:r>
            <a:r>
              <a:rPr spc="5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dirty="0"/>
              <a:t>FN</a:t>
            </a:r>
            <a:r>
              <a:rPr spc="5" dirty="0"/>
              <a:t> </a:t>
            </a:r>
            <a:r>
              <a:rPr spc="-40" dirty="0"/>
              <a:t>predictions</a:t>
            </a:r>
            <a:r>
              <a:rPr spc="5" dirty="0"/>
              <a:t> </a:t>
            </a:r>
            <a:r>
              <a:rPr dirty="0"/>
              <a:t>that</a:t>
            </a:r>
            <a:r>
              <a:rPr spc="10" dirty="0"/>
              <a:t> </a:t>
            </a:r>
            <a:r>
              <a:rPr spc="-45" dirty="0"/>
              <a:t>improved</a:t>
            </a:r>
            <a:r>
              <a:rPr spc="5" dirty="0"/>
              <a:t> </a:t>
            </a:r>
            <a:r>
              <a:rPr spc="-20" dirty="0"/>
              <a:t>material</a:t>
            </a:r>
            <a:r>
              <a:rPr spc="10" dirty="0"/>
              <a:t> </a:t>
            </a:r>
            <a:r>
              <a:rPr spc="-20" dirty="0"/>
              <a:t>structure</a:t>
            </a:r>
            <a:r>
              <a:rPr spc="5" dirty="0"/>
              <a:t> </a:t>
            </a:r>
            <a:r>
              <a:rPr spc="-70" dirty="0"/>
              <a:t>leads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dirty="0"/>
              <a:t>better</a:t>
            </a:r>
            <a:r>
              <a:rPr spc="-20" dirty="0"/>
              <a:t> </a:t>
            </a:r>
            <a:r>
              <a:rPr spc="-65" dirty="0"/>
              <a:t>emission</a:t>
            </a:r>
            <a:r>
              <a:rPr spc="-10" dirty="0"/>
              <a:t> efficiency.</a:t>
            </a:r>
          </a:p>
          <a:p>
            <a:pPr marL="12700" marR="88265">
              <a:lnSpc>
                <a:spcPct val="102600"/>
              </a:lnSpc>
              <a:spcBef>
                <a:spcPts val="3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FN</a:t>
            </a:r>
            <a:r>
              <a:rPr spc="-15" dirty="0"/>
              <a:t> </a:t>
            </a:r>
            <a:r>
              <a:rPr spc="-30" dirty="0"/>
              <a:t>theory</a:t>
            </a:r>
            <a:r>
              <a:rPr spc="-10" dirty="0"/>
              <a:t> </a:t>
            </a:r>
            <a:r>
              <a:rPr spc="-55" dirty="0"/>
              <a:t>provides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30" dirty="0"/>
              <a:t>theoretical</a:t>
            </a:r>
            <a:r>
              <a:rPr spc="-15" dirty="0"/>
              <a:t> </a:t>
            </a:r>
            <a:r>
              <a:rPr spc="-40" dirty="0"/>
              <a:t>framework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30" dirty="0"/>
              <a:t>validate</a:t>
            </a:r>
            <a:r>
              <a:rPr spc="-10" dirty="0"/>
              <a:t> </a:t>
            </a:r>
            <a:r>
              <a:rPr spc="-25" dirty="0"/>
              <a:t>and </a:t>
            </a:r>
            <a:r>
              <a:rPr spc="-10" dirty="0"/>
              <a:t>interpret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45" dirty="0"/>
              <a:t>experimental</a:t>
            </a:r>
            <a:r>
              <a:rPr spc="-5" dirty="0"/>
              <a:t> </a:t>
            </a:r>
            <a:r>
              <a:rPr spc="-35" dirty="0"/>
              <a:t>trends</a:t>
            </a:r>
            <a:r>
              <a:rPr spc="-10" dirty="0"/>
              <a:t> </a:t>
            </a:r>
            <a:r>
              <a:rPr spc="-80" dirty="0"/>
              <a:t>observed</a:t>
            </a:r>
            <a:r>
              <a:rPr spc="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35" dirty="0"/>
              <a:t>paper,</a:t>
            </a:r>
            <a:r>
              <a:rPr spc="-5" dirty="0"/>
              <a:t> </a:t>
            </a:r>
            <a:r>
              <a:rPr spc="-10" dirty="0"/>
              <a:t>particularly </a:t>
            </a:r>
            <a:r>
              <a:rPr dirty="0"/>
              <a:t>the</a:t>
            </a:r>
            <a:r>
              <a:rPr spc="5" dirty="0"/>
              <a:t> </a:t>
            </a:r>
            <a:r>
              <a:rPr spc="-65" dirty="0"/>
              <a:t>enhancement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10" dirty="0"/>
              <a:t>field</a:t>
            </a:r>
            <a:r>
              <a:rPr spc="10" dirty="0"/>
              <a:t> </a:t>
            </a:r>
            <a:r>
              <a:rPr spc="-70" dirty="0"/>
              <a:t>emission</a:t>
            </a:r>
            <a:r>
              <a:rPr spc="10" dirty="0"/>
              <a:t> </a:t>
            </a:r>
            <a:r>
              <a:rPr spc="-40" dirty="0"/>
              <a:t>properties</a:t>
            </a:r>
            <a:r>
              <a:rPr spc="10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-10" dirty="0"/>
              <a:t>graphene reinforcement.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13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Expected</a:t>
            </a:r>
            <a:r>
              <a:rPr spc="185" dirty="0"/>
              <a:t> </a:t>
            </a:r>
            <a:r>
              <a:rPr spc="4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61670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78217"/>
            <a:ext cx="2653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Validate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trends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Fowler-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Nordheim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theory.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092" y="807017"/>
            <a:ext cx="2026925" cy="18754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6301" y="2803923"/>
            <a:ext cx="1816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sz="1000" spc="-4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current(uA)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vs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Time(min)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14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626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30%</a:t>
            </a:r>
            <a:r>
              <a:rPr sz="14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362" y="655656"/>
            <a:ext cx="3040377" cy="190545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5330" y="2776034"/>
            <a:ext cx="12973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25" dirty="0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vs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15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626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30%</a:t>
            </a:r>
            <a:r>
              <a:rPr sz="14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362" y="613645"/>
            <a:ext cx="3040378" cy="20104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5330" y="2776034"/>
            <a:ext cx="129730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sz="1000" spc="-25" dirty="0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vs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16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626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30%</a:t>
            </a:r>
            <a:r>
              <a:rPr sz="14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362" y="673149"/>
            <a:ext cx="3040280" cy="18617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55330" y="2656311"/>
            <a:ext cx="1297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sz="1000" spc="-1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vs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17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47597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5762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67662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1220366"/>
            <a:ext cx="3481070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Demonstrated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ML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potential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material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property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prediction.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focused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AlGr1.5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AlGr2.0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alloys.</a:t>
            </a:r>
            <a:endParaRPr sz="1100">
              <a:latin typeface="Arial MT"/>
              <a:cs typeface="Arial MT"/>
            </a:endParaRPr>
          </a:p>
          <a:p>
            <a:pPr marL="12700" marR="48895">
              <a:lnSpc>
                <a:spcPct val="102600"/>
              </a:lnSpc>
              <a:spcBef>
                <a:spcPts val="300"/>
              </a:spcBef>
            </a:pP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Encouraged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computational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experimental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approaches.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18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Acknowledgments</a:t>
            </a:r>
            <a:r>
              <a:rPr spc="300" dirty="0"/>
              <a:t> </a:t>
            </a:r>
            <a:r>
              <a:rPr spc="130" dirty="0"/>
              <a:t>&amp;</a:t>
            </a:r>
            <a:r>
              <a:rPr spc="300" dirty="0"/>
              <a:t> </a:t>
            </a:r>
            <a:r>
              <a:rPr dirty="0"/>
              <a:t>References</a:t>
            </a:r>
            <a:r>
              <a:rPr spc="305" dirty="0"/>
              <a:t> </a:t>
            </a:r>
            <a:r>
              <a:rPr spc="4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667447"/>
            <a:ext cx="4358640" cy="225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indent="-16700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79705" algn="l"/>
              </a:tabLst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C.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Tjong,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Adv.</a:t>
            </a:r>
            <a:r>
              <a:rPr sz="11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Eng.</a:t>
            </a:r>
            <a:r>
              <a:rPr sz="11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2007,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9,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639.</a:t>
            </a:r>
            <a:endParaRPr sz="1100">
              <a:latin typeface="Arial MT"/>
              <a:cs typeface="Arial MT"/>
            </a:endParaRPr>
          </a:p>
          <a:p>
            <a:pPr marL="179705" indent="-16700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7970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Lu,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Lai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C.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Ng,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Sci.</a:t>
            </a:r>
            <a:r>
              <a:rPr sz="11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Eng.</a:t>
            </a:r>
            <a:r>
              <a:rPr sz="11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1998,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252,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203.</a:t>
            </a:r>
            <a:endParaRPr sz="1100">
              <a:latin typeface="Arial MT"/>
              <a:cs typeface="Arial MT"/>
            </a:endParaRPr>
          </a:p>
          <a:p>
            <a:pPr marL="12700" marR="5715" indent="166370">
              <a:lnSpc>
                <a:spcPct val="102699"/>
              </a:lnSpc>
              <a:buAutoNum type="arabicPeriod"/>
              <a:tabLst>
                <a:tab pos="17907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D.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Dafir,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G.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Guichon,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R.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Borrelly,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Cardinal,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P.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Gobin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P.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Merle,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Sci.</a:t>
            </a:r>
            <a:r>
              <a:rPr sz="11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Eng.</a:t>
            </a:r>
            <a:r>
              <a:rPr sz="11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1991,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144,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311.</a:t>
            </a:r>
            <a:endParaRPr sz="1100">
              <a:latin typeface="Arial MT"/>
              <a:cs typeface="Arial MT"/>
            </a:endParaRPr>
          </a:p>
          <a:p>
            <a:pPr marL="12700" marR="5080" indent="167005">
              <a:lnSpc>
                <a:spcPct val="102600"/>
              </a:lnSpc>
              <a:buAutoNum type="arabicPeriod"/>
              <a:tabLst>
                <a:tab pos="17970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Lee,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Jeon,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Kim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H.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Hong,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Sci.,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2000, 35,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6231.</a:t>
            </a:r>
            <a:endParaRPr sz="1100">
              <a:latin typeface="Arial MT"/>
              <a:cs typeface="Arial MT"/>
            </a:endParaRPr>
          </a:p>
          <a:p>
            <a:pPr marL="12700" marR="539115" indent="167005">
              <a:lnSpc>
                <a:spcPct val="102600"/>
              </a:lnSpc>
              <a:buAutoNum type="arabicPeriod"/>
              <a:tabLst>
                <a:tab pos="17970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C. L.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He,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 M.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Wang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Q. K.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Cai,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Adv.</a:t>
            </a:r>
            <a:r>
              <a:rPr sz="11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Res.,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2011,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194–196,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1437.</a:t>
            </a:r>
            <a:endParaRPr sz="1100">
              <a:latin typeface="Arial MT"/>
              <a:cs typeface="Arial MT"/>
            </a:endParaRPr>
          </a:p>
          <a:p>
            <a:pPr marL="179705" indent="-16700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7970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Y.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 MT"/>
                <a:cs typeface="Arial MT"/>
              </a:rPr>
              <a:t>Youssef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El-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Sayed,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Int.</a:t>
            </a:r>
            <a:r>
              <a:rPr sz="11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Rev.</a:t>
            </a:r>
            <a:r>
              <a:rPr sz="11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Mech.</a:t>
            </a:r>
            <a:r>
              <a:rPr sz="11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Eng.,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2016,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10,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261.</a:t>
            </a:r>
            <a:endParaRPr sz="1100">
              <a:latin typeface="Arial MT"/>
              <a:cs typeface="Arial MT"/>
            </a:endParaRPr>
          </a:p>
          <a:p>
            <a:pPr marL="12700" marR="334645" indent="167005">
              <a:lnSpc>
                <a:spcPct val="102600"/>
              </a:lnSpc>
              <a:buAutoNum type="arabicPeriod"/>
              <a:tabLst>
                <a:tab pos="17970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W.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Kaczmar,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Pietrzak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W.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35" dirty="0">
                <a:solidFill>
                  <a:srgbClr val="FFFFFF"/>
                </a:solidFill>
                <a:latin typeface="Arial MT"/>
                <a:cs typeface="Arial MT"/>
              </a:rPr>
              <a:t>Wl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osi</a:t>
            </a:r>
            <a:r>
              <a:rPr sz="1100" spc="-63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´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ski,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Process.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Technol.,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2000,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106,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58.</a:t>
            </a:r>
            <a:endParaRPr sz="1100">
              <a:latin typeface="Arial MT"/>
              <a:cs typeface="Arial MT"/>
            </a:endParaRPr>
          </a:p>
          <a:p>
            <a:pPr marL="179705" indent="-16700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7970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Chawla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Chawla,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Sci.,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2006,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41,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913–925.</a:t>
            </a:r>
            <a:endParaRPr sz="1100">
              <a:latin typeface="Arial MT"/>
              <a:cs typeface="Arial MT"/>
            </a:endParaRPr>
          </a:p>
          <a:p>
            <a:pPr marL="179705" indent="-16700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7970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D.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Miracle,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Compos.</a:t>
            </a:r>
            <a:r>
              <a:rPr sz="11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Sci.</a:t>
            </a:r>
            <a:r>
              <a:rPr sz="11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Technol.,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2005,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65,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2526–2540.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19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Overview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0343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0177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283879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919986"/>
            <a:ext cx="3999229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existing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experimental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for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composites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1%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weight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addition.</a:t>
            </a:r>
            <a:r>
              <a:rPr sz="11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objective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predict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stabilization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trend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1.5%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graphene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incorporation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 Al, utilizing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models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to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extend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the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analysis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beyond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experimental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range.</a:t>
            </a:r>
            <a:endParaRPr sz="1100">
              <a:latin typeface="Arial MT"/>
              <a:cs typeface="Arial MT"/>
            </a:endParaRPr>
          </a:p>
          <a:p>
            <a:pPr marL="12700" marR="146685">
              <a:lnSpc>
                <a:spcPct val="102600"/>
              </a:lnSpc>
              <a:spcBef>
                <a:spcPts val="300"/>
              </a:spcBef>
            </a:pP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Focus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field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emission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performance,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turn-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field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emmission,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electrical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properties.</a:t>
            </a:r>
            <a:endParaRPr sz="1100">
              <a:latin typeface="Arial MT"/>
              <a:cs typeface="Arial MT"/>
            </a:endParaRPr>
          </a:p>
          <a:p>
            <a:pPr marL="12700" marR="32384">
              <a:lnSpc>
                <a:spcPct val="102699"/>
              </a:lnSpc>
              <a:spcBef>
                <a:spcPts val="300"/>
              </a:spcBef>
            </a:pP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theoretically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expected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trends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predicted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results.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2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Acknowledgments</a:t>
            </a:r>
            <a:r>
              <a:rPr spc="300" dirty="0"/>
              <a:t> </a:t>
            </a:r>
            <a:r>
              <a:rPr spc="130" dirty="0"/>
              <a:t>&amp;</a:t>
            </a:r>
            <a:r>
              <a:rPr spc="300" dirty="0"/>
              <a:t> </a:t>
            </a:r>
            <a:r>
              <a:rPr dirty="0"/>
              <a:t>References</a:t>
            </a:r>
            <a:r>
              <a:rPr spc="305" dirty="0"/>
              <a:t> </a:t>
            </a:r>
            <a:r>
              <a:rPr spc="4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805102"/>
            <a:ext cx="4316095" cy="1912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90"/>
              </a:spcBef>
              <a:buAutoNum type="arabicPeriod" startAt="10"/>
              <a:tabLst>
                <a:tab pos="248920" algn="l"/>
              </a:tabLst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P.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Rawal,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JOM,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2001,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53,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14–17.</a:t>
            </a:r>
            <a:endParaRPr sz="1100">
              <a:latin typeface="Arial MT"/>
              <a:cs typeface="Arial MT"/>
            </a:endParaRPr>
          </a:p>
          <a:p>
            <a:pPr marL="12700" marR="161290" indent="236220">
              <a:lnSpc>
                <a:spcPct val="102600"/>
              </a:lnSpc>
              <a:buAutoNum type="arabicPeriod" startAt="10"/>
              <a:tabLst>
                <a:tab pos="248920" algn="l"/>
              </a:tabLst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T.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Mavhungu,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E.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T.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Akinlabi,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A.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Onitiri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Varachia,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Procedia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Manuf.,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2017,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7,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178.</a:t>
            </a:r>
            <a:endParaRPr sz="1100">
              <a:latin typeface="Arial MT"/>
              <a:cs typeface="Arial MT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AutoNum type="arabicPeriod" startAt="10"/>
              <a:tabLst>
                <a:tab pos="24892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E.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Allison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G.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Cole,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JOM,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1993,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45,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19.</a:t>
            </a:r>
            <a:endParaRPr sz="1100">
              <a:latin typeface="Arial MT"/>
              <a:cs typeface="Arial MT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AutoNum type="arabicPeriod" startAt="10"/>
              <a:tabLst>
                <a:tab pos="248920" algn="l"/>
              </a:tabLst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V.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Prasad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Rohatgi,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JOM,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1987,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39,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22.</a:t>
            </a:r>
            <a:endParaRPr sz="1100">
              <a:latin typeface="Arial MT"/>
              <a:cs typeface="Arial MT"/>
            </a:endParaRPr>
          </a:p>
          <a:p>
            <a:pPr marL="12700" marR="58419" indent="236220">
              <a:lnSpc>
                <a:spcPct val="102699"/>
              </a:lnSpc>
              <a:buAutoNum type="arabicPeriod" startAt="10"/>
              <a:tabLst>
                <a:tab pos="24892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G.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Salazar,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Soria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Barrena,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Sci.</a:t>
            </a:r>
            <a:r>
              <a:rPr sz="11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Technol.</a:t>
            </a:r>
            <a:r>
              <a:rPr sz="11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Weld. Join.,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2005,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10,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339.</a:t>
            </a:r>
            <a:endParaRPr sz="1100">
              <a:latin typeface="Arial MT"/>
              <a:cs typeface="Arial MT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AutoNum type="arabicPeriod" startAt="10"/>
              <a:tabLst>
                <a:tab pos="24892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Faisal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Kumar,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Exp.</a:t>
            </a:r>
            <a:r>
              <a:rPr sz="11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Nanosci.,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2018,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13,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S1.</a:t>
            </a:r>
            <a:endParaRPr sz="1100">
              <a:latin typeface="Arial MT"/>
              <a:cs typeface="Arial MT"/>
            </a:endParaRPr>
          </a:p>
          <a:p>
            <a:pPr marL="12700" marR="5080" indent="236220">
              <a:lnSpc>
                <a:spcPct val="102600"/>
              </a:lnSpc>
              <a:buAutoNum type="arabicPeriod" startAt="10"/>
              <a:tabLst>
                <a:tab pos="24892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Hong,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Yoon,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Hwang,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J.-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Oh,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S.-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Hong,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 MT"/>
                <a:cs typeface="Arial MT"/>
              </a:rPr>
              <a:t>Lee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J.-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D.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Nam,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Thermochim.</a:t>
            </a:r>
            <a:r>
              <a:rPr sz="11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Acta,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2012,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537,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70.</a:t>
            </a:r>
            <a:endParaRPr sz="1100">
              <a:latin typeface="Arial MT"/>
              <a:cs typeface="Arial MT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AutoNum type="arabicPeriod" startAt="10"/>
              <a:tabLst>
                <a:tab pos="248920" algn="l"/>
              </a:tabLst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P.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Yih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D.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L.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Chung,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Sci.,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1997,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32, 1703–1709.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20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Acknowledgments</a:t>
            </a:r>
            <a:r>
              <a:rPr spc="300" dirty="0"/>
              <a:t> </a:t>
            </a:r>
            <a:r>
              <a:rPr spc="130" dirty="0"/>
              <a:t>&amp;</a:t>
            </a:r>
            <a:r>
              <a:rPr spc="300" dirty="0"/>
              <a:t> </a:t>
            </a:r>
            <a:r>
              <a:rPr dirty="0"/>
              <a:t>References</a:t>
            </a:r>
            <a:r>
              <a:rPr spc="305" dirty="0"/>
              <a:t> </a:t>
            </a:r>
            <a:r>
              <a:rPr spc="45" dirty="0"/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870863"/>
            <a:ext cx="4350385" cy="17405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320" indent="236220">
              <a:lnSpc>
                <a:spcPct val="102600"/>
              </a:lnSpc>
              <a:spcBef>
                <a:spcPts val="55"/>
              </a:spcBef>
              <a:buAutoNum type="arabicPeriod" startAt="18"/>
              <a:tabLst>
                <a:tab pos="24892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 N.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Chethan,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A.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Pai,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N. H.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Padmaraj,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A.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Singhal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Sinha,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IOP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Conf.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Ser.:</a:t>
            </a:r>
            <a:r>
              <a:rPr sz="11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Sci.</a:t>
            </a:r>
            <a:r>
              <a:rPr sz="11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Eng.,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2018,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377,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12038.</a:t>
            </a:r>
            <a:endParaRPr sz="1100">
              <a:latin typeface="Arial MT"/>
              <a:cs typeface="Arial MT"/>
            </a:endParaRPr>
          </a:p>
          <a:p>
            <a:pPr marL="12700" marR="10795" indent="236220">
              <a:lnSpc>
                <a:spcPct val="102600"/>
              </a:lnSpc>
              <a:buAutoNum type="arabicPeriod" startAt="18"/>
              <a:tabLst>
                <a:tab pos="24892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A.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Fadavi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Boostani,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Tahamtan,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Z.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Jiang,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Wei,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Yazdani,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R. Azari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Khosroshahi,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R.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Taherzadeh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Mousavian,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J. Xu, X.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Zhang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D.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Gong,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Composites,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Part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2015,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68,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155.</a:t>
            </a:r>
            <a:endParaRPr sz="1100">
              <a:latin typeface="Arial MT"/>
              <a:cs typeface="Arial MT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AutoNum type="arabicPeriod" startAt="18"/>
              <a:tabLst>
                <a:tab pos="248920" algn="l"/>
              </a:tabLst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Hidalgo-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Manrique,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Yan,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F. Lin,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Q.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Hong,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A.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Kinloch,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X.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Chen,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R.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Young,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X.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Zhang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Dai,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Mater.</a:t>
            </a:r>
            <a:r>
              <a:rPr sz="11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Sci.,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2017,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52,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13466.</a:t>
            </a:r>
            <a:endParaRPr sz="1100">
              <a:latin typeface="Arial MT"/>
              <a:cs typeface="Arial MT"/>
            </a:endParaRPr>
          </a:p>
          <a:p>
            <a:pPr marL="12700" marR="129539">
              <a:lnSpc>
                <a:spcPct val="10260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21.</a:t>
            </a:r>
            <a:r>
              <a:rPr sz="11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A.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Mitra,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R.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Sahoo,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A.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Samal,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Pradhan,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B.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Polai,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R.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Sahoo,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Kar,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Satpathy,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Narayanan,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Ajayan,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P.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V.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Satyam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S.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K.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Nayak,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Oxford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Mater.</a:t>
            </a:r>
            <a:r>
              <a:rPr sz="11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Sci.,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2023,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3(1),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itac015.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21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Background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12940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9504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165451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547556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629487"/>
            <a:ext cx="4017010" cy="2370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Metal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composites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gained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technological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importance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to their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excellent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thermal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mechanical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properties.</a:t>
            </a:r>
            <a:endParaRPr sz="1100">
              <a:latin typeface="Arial MT"/>
              <a:cs typeface="Arial MT"/>
            </a:endParaRPr>
          </a:p>
          <a:p>
            <a:pPr marL="12700" marR="7302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AlGr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composites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ideal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cathode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electron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emitters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their </a:t>
            </a:r>
            <a:r>
              <a:rPr sz="1100" spc="-80" dirty="0">
                <a:solidFill>
                  <a:srgbClr val="FFFFFF"/>
                </a:solidFill>
                <a:latin typeface="Arial MT"/>
                <a:cs typeface="Arial MT"/>
              </a:rPr>
              <a:t>enhanced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field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emission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properties,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turn-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field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stable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emission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current.</a:t>
            </a:r>
            <a:r>
              <a:rPr sz="11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incorporation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improves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electron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mobility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creates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efficient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emission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sites,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AlGr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composites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suitable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electronic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vacuum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device applications.</a:t>
            </a:r>
            <a:endParaRPr sz="1100">
              <a:latin typeface="Arial MT"/>
              <a:cs typeface="Arial MT"/>
            </a:endParaRPr>
          </a:p>
          <a:p>
            <a:pPr marL="12700" marR="174625">
              <a:lnSpc>
                <a:spcPct val="102699"/>
              </a:lnSpc>
              <a:spcBef>
                <a:spcPts val="300"/>
              </a:spcBef>
            </a:pP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composites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widely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nano/micro-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devices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heat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collector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materials.</a:t>
            </a:r>
            <a:endParaRPr sz="1100">
              <a:latin typeface="Arial MT"/>
              <a:cs typeface="Arial MT"/>
            </a:endParaRPr>
          </a:p>
          <a:p>
            <a:pPr marL="12700" marR="426084">
              <a:lnSpc>
                <a:spcPct val="102600"/>
              </a:lnSpc>
              <a:spcBef>
                <a:spcPts val="295"/>
              </a:spcBef>
            </a:pP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Aluminum-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composites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valuable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in: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Thermo-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mechanical/thermo-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electrical</a:t>
            </a:r>
            <a:r>
              <a:rPr sz="11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equipment,</a:t>
            </a:r>
            <a:r>
              <a:rPr sz="11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Automobile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construction,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Aerospace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industry,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Infrastructure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materials.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3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Material</a:t>
            </a:r>
            <a:r>
              <a:rPr spc="440" dirty="0"/>
              <a:t> </a:t>
            </a:r>
            <a:r>
              <a:rPr spc="-20" dirty="0"/>
              <a:t>Focus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50595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3271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1481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996922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767154"/>
            <a:ext cx="4077970" cy="2026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1015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Aluminum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powder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matrix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material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 MT"/>
                <a:cs typeface="Arial MT"/>
              </a:rPr>
              <a:t>Research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grade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reinforcement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material.</a:t>
            </a:r>
            <a:endParaRPr sz="1100">
              <a:latin typeface="Arial MT"/>
              <a:cs typeface="Arial MT"/>
            </a:endParaRPr>
          </a:p>
          <a:p>
            <a:pPr marL="12700" marR="185420">
              <a:lnSpc>
                <a:spcPct val="102600"/>
              </a:lnSpc>
              <a:spcBef>
                <a:spcPts val="300"/>
              </a:spcBef>
            </a:pP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Enhanced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mechanical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strength,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thermal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conductivity,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electrical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properties.</a:t>
            </a:r>
            <a:endParaRPr sz="1100">
              <a:latin typeface="Arial MT"/>
              <a:cs typeface="Arial MT"/>
            </a:endParaRPr>
          </a:p>
          <a:p>
            <a:pPr marL="12700" marR="561975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high-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electronics,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 MT"/>
                <a:cs typeface="Arial MT"/>
              </a:rPr>
              <a:t>aerospace,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nanotechnology.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metal-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interface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quality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significantly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influences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both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chemical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physical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characteristics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composite.</a:t>
            </a:r>
            <a:r>
              <a:rPr sz="11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Proper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bonding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interfaces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is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thermal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electrical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transport,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directly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impacts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material’s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performance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device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applications.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4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Existing</a:t>
            </a:r>
            <a:r>
              <a:rPr spc="240" dirty="0"/>
              <a:t> </a:t>
            </a:r>
            <a:r>
              <a:rPr dirty="0"/>
              <a:t>Research</a:t>
            </a:r>
            <a:r>
              <a:rPr spc="245" dirty="0"/>
              <a:t> </a:t>
            </a:r>
            <a:r>
              <a:rPr spc="50" dirty="0"/>
              <a:t>Highlights</a:t>
            </a:r>
            <a:r>
              <a:rPr spc="240" dirty="0"/>
              <a:t> </a:t>
            </a:r>
            <a:r>
              <a:rPr spc="45" dirty="0"/>
              <a:t>(1)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2370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0582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6000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386266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532" y="640269"/>
            <a:ext cx="4057650" cy="2370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3558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existing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 MT"/>
                <a:cs typeface="Arial MT"/>
              </a:rPr>
              <a:t>research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highlighted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in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paper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focuses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various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reinforcement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techniques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 MT"/>
                <a:cs typeface="Arial MT"/>
              </a:rPr>
              <a:t>enhance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aluminum’s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properties.</a:t>
            </a:r>
            <a:endParaRPr sz="1100">
              <a:latin typeface="Arial MT"/>
              <a:cs typeface="Arial MT"/>
            </a:endParaRPr>
          </a:p>
          <a:p>
            <a:pPr marL="38100" marR="71120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Earlier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studies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explored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incorporation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materials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aluminum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oxide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sz="1200" baseline="-10416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200" baseline="-10416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boron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nitride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(BN),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silicon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carbide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(SiC)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into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aluminum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composites.</a:t>
            </a:r>
            <a:endParaRPr sz="1100">
              <a:latin typeface="Arial MT"/>
              <a:cs typeface="Arial MT"/>
            </a:endParaRPr>
          </a:p>
          <a:p>
            <a:pPr marL="38100" marR="328295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recent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 MT"/>
                <a:cs typeface="Arial MT"/>
              </a:rPr>
              <a:t>research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introduced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carbon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nanotubes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(CNTs)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reinforcement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materials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exceptional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electron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mobility,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excellent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thermal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conductivity,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superior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chemical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stability.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Previous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studies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established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approaches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for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composite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preparation:</a:t>
            </a:r>
            <a:r>
              <a:rPr sz="11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dispersion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technique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interfacial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reaction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procedure.</a:t>
            </a:r>
            <a:r>
              <a:rPr sz="11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energy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ball-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milling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(HBM)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 MT"/>
                <a:cs typeface="Arial MT"/>
              </a:rPr>
              <a:t>emerged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preferred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5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Existing</a:t>
            </a:r>
            <a:r>
              <a:rPr spc="240" dirty="0"/>
              <a:t> </a:t>
            </a:r>
            <a:r>
              <a:rPr dirty="0"/>
              <a:t>Research</a:t>
            </a:r>
            <a:r>
              <a:rPr spc="245" dirty="0"/>
              <a:t> </a:t>
            </a:r>
            <a:r>
              <a:rPr spc="50" dirty="0"/>
              <a:t>Highlights</a:t>
            </a:r>
            <a:r>
              <a:rPr spc="240" dirty="0"/>
              <a:t> </a:t>
            </a:r>
            <a:r>
              <a:rPr spc="45" dirty="0"/>
              <a:t>(2)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3743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53985"/>
            <a:ext cx="38138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material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design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strategies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powder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metallurgy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1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is crucial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strategy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developing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aluminum-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composites.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362" y="954865"/>
            <a:ext cx="3040386" cy="11816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27871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832887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2195257"/>
            <a:ext cx="407733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6256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involved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high-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energy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ball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milling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(HBM)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where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aluminum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powders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were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mixed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in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zirconia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jars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with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ball-to-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powder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ratio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20:1.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milling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operation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conducted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hours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300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rpm,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enabling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uniform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within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aluminum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6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</a:t>
            </a:r>
            <a:r>
              <a:rPr spc="484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63573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7360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5572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65756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36355"/>
            <a:ext cx="3931285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Lack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predictive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frameworks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AlGr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Composites.</a:t>
            </a:r>
            <a:endParaRPr sz="1100">
              <a:latin typeface="Arial MT"/>
              <a:cs typeface="Arial MT"/>
            </a:endParaRPr>
          </a:p>
          <a:p>
            <a:pPr marL="12700" marR="5778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Limited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graphene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concentration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impacts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key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properties.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25299"/>
              </a:lnSpc>
            </a:pP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Variability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experimental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processing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inconsistencies.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Insufficient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physical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theories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Fowler-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Nordheim.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7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Objective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58824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4092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50962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74075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930565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082393"/>
            <a:ext cx="52590" cy="52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234222"/>
            <a:ext cx="52590" cy="525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386063"/>
            <a:ext cx="52590" cy="525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537891"/>
            <a:ext cx="52590" cy="525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25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pc="-55" dirty="0"/>
              <a:t>Develop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5" dirty="0"/>
              <a:t>machine</a:t>
            </a:r>
            <a:r>
              <a:rPr spc="-5" dirty="0"/>
              <a:t> </a:t>
            </a:r>
            <a:r>
              <a:rPr spc="-45" dirty="0"/>
              <a:t>learning</a:t>
            </a:r>
            <a:r>
              <a:rPr spc="-10" dirty="0"/>
              <a:t> </a:t>
            </a:r>
            <a:r>
              <a:rPr spc="-40" dirty="0"/>
              <a:t>pipeline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20" dirty="0"/>
              <a:t>predict</a:t>
            </a:r>
            <a:r>
              <a:rPr spc="-10" dirty="0"/>
              <a:t> </a:t>
            </a:r>
            <a:r>
              <a:rPr spc="-55" dirty="0"/>
              <a:t>key</a:t>
            </a:r>
            <a:r>
              <a:rPr spc="-5" dirty="0"/>
              <a:t> </a:t>
            </a:r>
            <a:r>
              <a:rPr spc="-30" dirty="0"/>
              <a:t>metrics</a:t>
            </a:r>
            <a:r>
              <a:rPr spc="-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20" dirty="0"/>
              <a:t>AlGr </a:t>
            </a:r>
            <a:r>
              <a:rPr spc="-10" dirty="0"/>
              <a:t>Composites.</a:t>
            </a:r>
          </a:p>
          <a:p>
            <a:pPr marL="12700" marR="55244">
              <a:lnSpc>
                <a:spcPct val="119200"/>
              </a:lnSpc>
              <a:spcBef>
                <a:spcPts val="80"/>
              </a:spcBef>
            </a:pPr>
            <a:r>
              <a:rPr spc="-10" dirty="0"/>
              <a:t>Utilize</a:t>
            </a:r>
            <a:r>
              <a:rPr spc="-20" dirty="0"/>
              <a:t> </a:t>
            </a:r>
            <a:r>
              <a:rPr spc="-45" dirty="0"/>
              <a:t>experimental</a:t>
            </a:r>
            <a:r>
              <a:rPr spc="-15" dirty="0"/>
              <a:t> </a:t>
            </a:r>
            <a:r>
              <a:rPr spc="-10" dirty="0"/>
              <a:t>data</a:t>
            </a:r>
            <a:r>
              <a:rPr spc="-15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spc="-40" dirty="0"/>
              <a:t>Pure-</a:t>
            </a:r>
            <a:r>
              <a:rPr dirty="0"/>
              <a:t>Al,</a:t>
            </a:r>
            <a:r>
              <a:rPr spc="-15" dirty="0"/>
              <a:t> </a:t>
            </a:r>
            <a:r>
              <a:rPr spc="-25" dirty="0"/>
              <a:t>AlGr0.5,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spc="-15" dirty="0"/>
              <a:t> </a:t>
            </a:r>
            <a:r>
              <a:rPr spc="-10" dirty="0"/>
              <a:t>AlGr1.0. </a:t>
            </a:r>
            <a:r>
              <a:rPr spc="-40" dirty="0"/>
              <a:t>Incorporate</a:t>
            </a:r>
            <a:r>
              <a:rPr spc="-5" dirty="0"/>
              <a:t> </a:t>
            </a:r>
            <a:r>
              <a:rPr spc="-60" dirty="0"/>
              <a:t>Fowler-</a:t>
            </a:r>
            <a:r>
              <a:rPr spc="-40" dirty="0"/>
              <a:t>Nordheim</a:t>
            </a:r>
            <a:r>
              <a:rPr dirty="0"/>
              <a:t> </a:t>
            </a:r>
            <a:r>
              <a:rPr spc="-30" dirty="0"/>
              <a:t>theory</a:t>
            </a:r>
            <a:r>
              <a:rPr dirty="0"/>
              <a:t> for </a:t>
            </a:r>
            <a:r>
              <a:rPr spc="-10" dirty="0"/>
              <a:t>field</a:t>
            </a:r>
            <a:r>
              <a:rPr spc="-5" dirty="0"/>
              <a:t> </a:t>
            </a:r>
            <a:r>
              <a:rPr spc="-65" dirty="0"/>
              <a:t>emission</a:t>
            </a:r>
            <a:r>
              <a:rPr dirty="0"/>
              <a:t> </a:t>
            </a:r>
            <a:r>
              <a:rPr spc="-50" dirty="0"/>
              <a:t>phenomena. </a:t>
            </a:r>
            <a:r>
              <a:rPr spc="-45" dirty="0"/>
              <a:t>Employ</a:t>
            </a:r>
            <a:r>
              <a:rPr spc="15" dirty="0"/>
              <a:t> </a:t>
            </a:r>
            <a:r>
              <a:rPr spc="-65" dirty="0"/>
              <a:t>advanced</a:t>
            </a:r>
            <a:r>
              <a:rPr spc="15" dirty="0"/>
              <a:t> </a:t>
            </a:r>
            <a:r>
              <a:rPr dirty="0"/>
              <a:t>ML</a:t>
            </a:r>
            <a:r>
              <a:rPr spc="20" dirty="0"/>
              <a:t> </a:t>
            </a:r>
            <a:r>
              <a:rPr spc="-10" dirty="0"/>
              <a:t>techniques:</a:t>
            </a:r>
          </a:p>
          <a:p>
            <a:pPr marL="289560" marR="2385695">
              <a:lnSpc>
                <a:spcPct val="100000"/>
              </a:lnSpc>
              <a:spcBef>
                <a:spcPts val="175"/>
              </a:spcBef>
            </a:pPr>
            <a:r>
              <a:rPr sz="1000" spc="-40" dirty="0"/>
              <a:t>Monte-</a:t>
            </a:r>
            <a:r>
              <a:rPr sz="1000" spc="-10" dirty="0"/>
              <a:t>Carlo</a:t>
            </a:r>
            <a:r>
              <a:rPr sz="1000" dirty="0"/>
              <a:t> </a:t>
            </a:r>
            <a:r>
              <a:rPr sz="1000" spc="-55" dirty="0"/>
              <a:t>Technique </a:t>
            </a:r>
            <a:r>
              <a:rPr sz="1000" spc="-45" dirty="0"/>
              <a:t>Random</a:t>
            </a:r>
            <a:r>
              <a:rPr sz="1000" spc="-20" dirty="0"/>
              <a:t> </a:t>
            </a:r>
            <a:r>
              <a:rPr sz="1000" spc="-10" dirty="0"/>
              <a:t>Forests.</a:t>
            </a:r>
            <a:endParaRPr sz="1000"/>
          </a:p>
          <a:p>
            <a:pPr marL="289560" marR="996315">
              <a:lnSpc>
                <a:spcPts val="1200"/>
              </a:lnSpc>
              <a:spcBef>
                <a:spcPts val="30"/>
              </a:spcBef>
            </a:pPr>
            <a:r>
              <a:rPr sz="1000" spc="-30" dirty="0"/>
              <a:t>Neural</a:t>
            </a:r>
            <a:r>
              <a:rPr sz="1000" spc="-5" dirty="0"/>
              <a:t> </a:t>
            </a:r>
            <a:r>
              <a:rPr sz="1000" spc="-40" dirty="0"/>
              <a:t>Networks</a:t>
            </a:r>
            <a:r>
              <a:rPr sz="1000" spc="-5" dirty="0"/>
              <a:t> </a:t>
            </a:r>
            <a:r>
              <a:rPr sz="1000" dirty="0"/>
              <a:t>for</a:t>
            </a:r>
            <a:r>
              <a:rPr sz="1000" spc="-5" dirty="0"/>
              <a:t> </a:t>
            </a:r>
            <a:r>
              <a:rPr sz="1000" spc="-35" dirty="0"/>
              <a:t>nonlinear</a:t>
            </a:r>
            <a:r>
              <a:rPr sz="1000" spc="-5" dirty="0"/>
              <a:t> </a:t>
            </a:r>
            <a:r>
              <a:rPr sz="1000" spc="-10" dirty="0"/>
              <a:t>relationships. </a:t>
            </a:r>
            <a:r>
              <a:rPr sz="1000" spc="-75" dirty="0"/>
              <a:t>Gaussian</a:t>
            </a:r>
            <a:r>
              <a:rPr sz="1000" spc="20" dirty="0"/>
              <a:t> </a:t>
            </a:r>
            <a:r>
              <a:rPr sz="1000" spc="-75" dirty="0"/>
              <a:t>Processes</a:t>
            </a:r>
            <a:r>
              <a:rPr sz="1000" spc="25" dirty="0"/>
              <a:t> </a:t>
            </a:r>
            <a:r>
              <a:rPr sz="1000" dirty="0"/>
              <a:t>for</a:t>
            </a:r>
            <a:r>
              <a:rPr sz="1000" spc="25" dirty="0"/>
              <a:t> </a:t>
            </a:r>
            <a:r>
              <a:rPr sz="1000" spc="-20" dirty="0"/>
              <a:t>uncertainty</a:t>
            </a:r>
            <a:r>
              <a:rPr sz="1000" spc="25" dirty="0"/>
              <a:t> </a:t>
            </a:r>
            <a:r>
              <a:rPr sz="1000" spc="-10" dirty="0"/>
              <a:t>quantification.</a:t>
            </a:r>
            <a:endParaRPr sz="1000"/>
          </a:p>
          <a:p>
            <a:pPr marL="289560">
              <a:lnSpc>
                <a:spcPts val="1150"/>
              </a:lnSpc>
            </a:pPr>
            <a:r>
              <a:rPr sz="1000" spc="-10" dirty="0"/>
              <a:t>Multi-</a:t>
            </a:r>
            <a:r>
              <a:rPr sz="1000" dirty="0"/>
              <a:t>task</a:t>
            </a:r>
            <a:r>
              <a:rPr sz="1000" spc="10" dirty="0"/>
              <a:t> </a:t>
            </a:r>
            <a:r>
              <a:rPr sz="1000" spc="-35" dirty="0"/>
              <a:t>learning</a:t>
            </a:r>
            <a:r>
              <a:rPr sz="1000" spc="15" dirty="0"/>
              <a:t> </a:t>
            </a:r>
            <a:r>
              <a:rPr sz="1000" spc="-70" dirty="0"/>
              <a:t>across</a:t>
            </a:r>
            <a:r>
              <a:rPr sz="1000" spc="10" dirty="0"/>
              <a:t> </a:t>
            </a:r>
            <a:r>
              <a:rPr sz="1000" spc="-10" dirty="0"/>
              <a:t>different</a:t>
            </a:r>
            <a:r>
              <a:rPr sz="1000" spc="15" dirty="0"/>
              <a:t> </a:t>
            </a:r>
            <a:r>
              <a:rPr sz="1000" dirty="0"/>
              <a:t>Gr</a:t>
            </a:r>
            <a:r>
              <a:rPr sz="1000" spc="15" dirty="0"/>
              <a:t> </a:t>
            </a:r>
            <a:r>
              <a:rPr sz="1000" spc="-30" dirty="0"/>
              <a:t>concentrations</a:t>
            </a:r>
            <a:r>
              <a:rPr sz="1000" spc="15" dirty="0"/>
              <a:t> </a:t>
            </a:r>
            <a:r>
              <a:rPr sz="1000" dirty="0"/>
              <a:t>in</a:t>
            </a:r>
            <a:r>
              <a:rPr sz="1000" spc="10" dirty="0"/>
              <a:t> </a:t>
            </a:r>
            <a:r>
              <a:rPr sz="1000" dirty="0"/>
              <a:t>Al</a:t>
            </a:r>
            <a:r>
              <a:rPr sz="1000" spc="20" dirty="0"/>
              <a:t> </a:t>
            </a:r>
            <a:r>
              <a:rPr sz="1000" spc="-10" dirty="0"/>
              <a:t>lattice.</a:t>
            </a:r>
            <a:endParaRPr sz="1000"/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8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Methodology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4410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2622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80400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650807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560665"/>
            <a:ext cx="4067175" cy="25425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462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aim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analyze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stabilization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AlGr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composites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predicting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stability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Monte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Carlo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method.</a:t>
            </a:r>
            <a:endParaRPr sz="1100">
              <a:latin typeface="Arial MT"/>
              <a:cs typeface="Arial MT"/>
            </a:endParaRPr>
          </a:p>
          <a:p>
            <a:pPr marL="12700" marR="9715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method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relies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random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sampling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repeated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simulations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to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solve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problems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deterministic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nature</a:t>
            </a:r>
            <a:r>
              <a:rPr sz="11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complex</a:t>
            </a:r>
            <a:r>
              <a:rPr sz="11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compute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analytically.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simulating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wide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scenarios,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Monte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Carlo 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enables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us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estimate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behavior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under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varying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conditions.</a:t>
            </a:r>
            <a:r>
              <a:rPr sz="11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 MT"/>
                <a:cs typeface="Arial MT"/>
              </a:rPr>
              <a:t>chose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1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highly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effective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for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handling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uncertainties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variability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complex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systems,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ideal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modeling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stochastic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nature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current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stabilization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in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AlGr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composites.</a:t>
            </a:r>
            <a:endParaRPr sz="1100">
              <a:latin typeface="Arial MT"/>
              <a:cs typeface="Arial MT"/>
            </a:endParaRPr>
          </a:p>
          <a:p>
            <a:pPr marL="12700" marR="55244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predicted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then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Fowler-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Nordheim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(FN)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theory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experimental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trends,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validate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model, 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gain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deeper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insights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into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stabilization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behavior.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January</a:t>
            </a:r>
            <a:r>
              <a:rPr spc="-20" dirty="0"/>
              <a:t> </a:t>
            </a:r>
            <a:r>
              <a:rPr dirty="0"/>
              <a:t>22,</a:t>
            </a:r>
            <a:r>
              <a:rPr spc="-15" dirty="0"/>
              <a:t> </a:t>
            </a:r>
            <a:r>
              <a:rPr spc="-20" dirty="0"/>
              <a:t>2025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9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1919</Words>
  <Application>Microsoft Office PowerPoint</Application>
  <PresentationFormat>Custom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Enhanced Ultra-High-Vaccum based System for Predicting Field Emission Performance in Metal Matrix Composites</vt:lpstr>
      <vt:lpstr>Overview</vt:lpstr>
      <vt:lpstr>Background</vt:lpstr>
      <vt:lpstr>Material Focus</vt:lpstr>
      <vt:lpstr>Existing Research Highlights (1)</vt:lpstr>
      <vt:lpstr>Existing Research Highlights (2)</vt:lpstr>
      <vt:lpstr>Problem Statement</vt:lpstr>
      <vt:lpstr>Objective</vt:lpstr>
      <vt:lpstr>Methodology</vt:lpstr>
      <vt:lpstr>Model Selection</vt:lpstr>
      <vt:lpstr>FN - Theory</vt:lpstr>
      <vt:lpstr>PowerPoint Presentation</vt:lpstr>
      <vt:lpstr>Expected Results</vt:lpstr>
      <vt:lpstr>Expected Results</vt:lpstr>
      <vt:lpstr>PowerPoint Presentation</vt:lpstr>
      <vt:lpstr>PowerPoint Presentation</vt:lpstr>
      <vt:lpstr>PowerPoint Presentation</vt:lpstr>
      <vt:lpstr>Conclusion</vt:lpstr>
      <vt:lpstr>Acknowledgments &amp; References (1)</vt:lpstr>
      <vt:lpstr>Acknowledgments &amp; References (2)</vt:lpstr>
      <vt:lpstr>Acknowledgments &amp; References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Ultra-High-Vaccum based System for Predicting Field Emission Performance in Metal Matrix Composites</dc:title>
  <cp:lastModifiedBy>Subhayu Kabiraj</cp:lastModifiedBy>
  <cp:revision>3</cp:revision>
  <dcterms:created xsi:type="dcterms:W3CDTF">2025-01-22T04:12:49Z</dcterms:created>
  <dcterms:modified xsi:type="dcterms:W3CDTF">2025-01-22T06:54:38Z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2025-01-22T00:00:00Z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