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8288000" cy="10287000"/>
  <p:notesSz cx="6858000" cy="9144000"/>
  <p:embeddedFontLst>
    <p:embeddedFont>
      <p:font typeface="Roboto" panose="02000000000000000000"/>
      <p:regular r:id="rId21"/>
    </p:embeddedFon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hyperlink" Target="mailto:saravanankalanidhi@g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482478"/>
            <a:ext cx="16858350" cy="3671525"/>
          </a:xfrm>
          <a:prstGeom prst="rect">
            <a:avLst/>
          </a:prstGeom>
        </p:spPr>
        <p:txBody>
          <a:bodyPr lIns="0" tIns="0" rIns="0" bIns="0" rtlCol="0" anchor="t">
            <a:spAutoFit/>
          </a:bodyPr>
          <a:lstStyle/>
          <a:p>
            <a:pPr algn="ctr">
              <a:lnSpc>
                <a:spcPts val="12480"/>
              </a:lnSpc>
            </a:pPr>
            <a:r>
              <a:rPr lang="en-US" sz="10400">
                <a:solidFill>
                  <a:srgbClr val="000000"/>
                </a:solidFill>
                <a:latin typeface="Arial" panose="020B0604020202020204"/>
              </a:rPr>
              <a:t>FACE MASK DETECTION USING CNN</a:t>
            </a:r>
            <a:endParaRPr lang="en-US" sz="10400">
              <a:solidFill>
                <a:srgbClr val="000000"/>
              </a:solidFill>
              <a:latin typeface="Arial" panose="020B0604020202020204"/>
            </a:endParaRPr>
          </a:p>
        </p:txBody>
      </p:sp>
      <p:sp>
        <p:nvSpPr>
          <p:cNvPr id="3" name="TextBox 3"/>
          <p:cNvSpPr txBox="1"/>
          <p:nvPr/>
        </p:nvSpPr>
        <p:spPr>
          <a:xfrm>
            <a:off x="714825" y="5778725"/>
            <a:ext cx="16858350" cy="3317100"/>
          </a:xfrm>
          <a:prstGeom prst="rect">
            <a:avLst/>
          </a:prstGeom>
        </p:spPr>
        <p:txBody>
          <a:bodyPr lIns="0" tIns="0" rIns="0" bIns="0" rtlCol="0" anchor="t">
            <a:spAutoFit/>
          </a:bodyPr>
          <a:lstStyle/>
          <a:p>
            <a:pPr algn="l">
              <a:lnSpc>
                <a:spcPts val="4570"/>
              </a:lnSpc>
            </a:pPr>
            <a:r>
              <a:rPr lang="en-US" sz="4760">
                <a:solidFill>
                  <a:srgbClr val="595959"/>
                </a:solidFill>
                <a:latin typeface="Arial" panose="020B0604020202020204"/>
              </a:rPr>
              <a:t>Presented by: </a:t>
            </a:r>
            <a:endParaRPr lang="en-US" sz="4760">
              <a:solidFill>
                <a:srgbClr val="595959"/>
              </a:solidFill>
              <a:latin typeface="Arial" panose="020B0604020202020204"/>
            </a:endParaRPr>
          </a:p>
          <a:p>
            <a:pPr marL="1148715" lvl="1" indent="-574040" algn="l">
              <a:lnSpc>
                <a:spcPts val="4570"/>
              </a:lnSpc>
              <a:buFont typeface="Arial" panose="020B0604020202020204"/>
              <a:buChar char="•"/>
            </a:pPr>
            <a:r>
              <a:rPr lang="en-US" sz="4760">
                <a:solidFill>
                  <a:srgbClr val="595959"/>
                </a:solidFill>
                <a:latin typeface="Arial" panose="020B0604020202020204"/>
              </a:rPr>
              <a:t>Kalanidhi S</a:t>
            </a:r>
            <a:endParaRPr lang="en-US" sz="4760">
              <a:solidFill>
                <a:srgbClr val="595959"/>
              </a:solidFill>
              <a:latin typeface="Arial" panose="020B0604020202020204"/>
            </a:endParaRPr>
          </a:p>
          <a:p>
            <a:pPr marL="1148715" lvl="1" indent="-574040" algn="l">
              <a:lnSpc>
                <a:spcPts val="4570"/>
              </a:lnSpc>
              <a:buFont typeface="Arial" panose="020B0604020202020204"/>
              <a:buChar char="•"/>
            </a:pPr>
            <a:r>
              <a:rPr lang="en-US" sz="4760">
                <a:solidFill>
                  <a:srgbClr val="595959"/>
                </a:solidFill>
                <a:latin typeface="Arial" panose="020B0604020202020204"/>
              </a:rPr>
              <a:t>III year,KVCET</a:t>
            </a:r>
            <a:endParaRPr lang="en-US" sz="4760">
              <a:solidFill>
                <a:srgbClr val="595959"/>
              </a:solidFill>
              <a:latin typeface="Arial" panose="020B0604020202020204"/>
            </a:endParaRPr>
          </a:p>
          <a:p>
            <a:pPr marL="1148715" lvl="1" indent="-574040" algn="l">
              <a:lnSpc>
                <a:spcPts val="4570"/>
              </a:lnSpc>
              <a:buFont typeface="Arial" panose="020B0604020202020204"/>
              <a:buChar char="•"/>
            </a:pPr>
            <a:r>
              <a:rPr lang="en-US" sz="4760">
                <a:solidFill>
                  <a:srgbClr val="595959"/>
                </a:solidFill>
                <a:latin typeface="Arial" panose="020B0604020202020204"/>
              </a:rPr>
              <a:t>NM ID-au421221243016</a:t>
            </a:r>
            <a:endParaRPr lang="en-US" sz="4760">
              <a:solidFill>
                <a:srgbClr val="595959"/>
              </a:solidFill>
              <a:latin typeface="Arial" panose="020B0604020202020204"/>
            </a:endParaRPr>
          </a:p>
          <a:p>
            <a:pPr marL="1148715" lvl="1" indent="-574040" algn="l">
              <a:lnSpc>
                <a:spcPts val="4570"/>
              </a:lnSpc>
              <a:buFont typeface="Arial" panose="020B0604020202020204"/>
              <a:buChar char="•"/>
            </a:pPr>
            <a:r>
              <a:rPr lang="en-US" sz="4760">
                <a:solidFill>
                  <a:srgbClr val="595959"/>
                </a:solidFill>
                <a:latin typeface="Arial" panose="020B0604020202020204"/>
              </a:rPr>
              <a:t>Email ID- </a:t>
            </a:r>
            <a:r>
              <a:rPr lang="en-US" sz="4760" u="sng">
                <a:solidFill>
                  <a:srgbClr val="0097A7"/>
                </a:solidFill>
                <a:latin typeface="Arial" panose="020B0604020202020204"/>
                <a:hlinkClick r:id="rId1" tooltip="mailto:saravanankalanidhi@gmail.com"/>
              </a:rPr>
              <a:t>saravanankalanidhi@gmail.com</a:t>
            </a:r>
            <a:r>
              <a:rPr lang="en-US" sz="4760">
                <a:solidFill>
                  <a:srgbClr val="595959"/>
                </a:solidFill>
                <a:latin typeface="Arial" panose="020B0604020202020204"/>
              </a:rPr>
              <a:t> </a:t>
            </a:r>
            <a:endParaRPr lang="en-US" sz="4760">
              <a:solidFill>
                <a:srgbClr val="595959"/>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272550"/>
            <a:ext cx="16858350" cy="6773775"/>
          </a:xfrm>
          <a:prstGeom prst="rect">
            <a:avLst/>
          </a:prstGeom>
        </p:spPr>
        <p:txBody>
          <a:bodyPr lIns="0" tIns="0" rIns="0" bIns="0" rtlCol="0" anchor="t">
            <a:spAutoFit/>
          </a:bodyPr>
          <a:lstStyle/>
          <a:p>
            <a:pPr algn="l">
              <a:lnSpc>
                <a:spcPts val="4415"/>
              </a:lnSpc>
            </a:pPr>
            <a:r>
              <a:rPr lang="en-US" sz="3200">
                <a:solidFill>
                  <a:srgbClr val="595959"/>
                </a:solidFill>
                <a:latin typeface="Arial" panose="020B0604020202020204"/>
              </a:rPr>
              <a:t>1. Achieved high accuracy in face mask detection, with the trained CNN model accurately identifying whether individuals are wearing masks in various conditions and angles.</a:t>
            </a:r>
            <a:endParaRPr lang="en-US" sz="3200">
              <a:solidFill>
                <a:srgbClr val="595959"/>
              </a:solidFill>
              <a:latin typeface="Arial" panose="020B0604020202020204"/>
            </a:endParaRPr>
          </a:p>
          <a:p>
            <a:pPr algn="l">
              <a:lnSpc>
                <a:spcPts val="4415"/>
              </a:lnSpc>
            </a:pPr>
            <a:r>
              <a:rPr lang="en-US" sz="3200">
                <a:solidFill>
                  <a:srgbClr val="595959"/>
                </a:solidFill>
                <a:latin typeface="Arial" panose="020B0604020202020204"/>
              </a:rPr>
              <a:t>2. Demonstrated the effectiveness of automated face mask detection systems in enhancing public safety and compliance with health regulations in public spaces.</a:t>
            </a:r>
            <a:endParaRPr lang="en-US" sz="3200">
              <a:solidFill>
                <a:srgbClr val="595959"/>
              </a:solidFill>
              <a:latin typeface="Arial" panose="020B0604020202020204"/>
            </a:endParaRPr>
          </a:p>
        </p:txBody>
      </p:sp>
      <p:sp>
        <p:nvSpPr>
          <p:cNvPr id="3" name="Freeform 3"/>
          <p:cNvSpPr/>
          <p:nvPr/>
        </p:nvSpPr>
        <p:spPr>
          <a:xfrm>
            <a:off x="4640686" y="4549404"/>
            <a:ext cx="7214766" cy="5737596"/>
          </a:xfrm>
          <a:custGeom>
            <a:avLst/>
            <a:gdLst/>
            <a:ahLst/>
            <a:cxnLst/>
            <a:rect l="l" t="t" r="r" b="b"/>
            <a:pathLst>
              <a:path w="7214766" h="5737596">
                <a:moveTo>
                  <a:pt x="0" y="0"/>
                </a:moveTo>
                <a:lnTo>
                  <a:pt x="7214766" y="0"/>
                </a:lnTo>
                <a:lnTo>
                  <a:pt x="7214766" y="5737596"/>
                </a:lnTo>
                <a:lnTo>
                  <a:pt x="0" y="5737596"/>
                </a:lnTo>
                <a:lnTo>
                  <a:pt x="0" y="0"/>
                </a:lnTo>
                <a:close/>
              </a:path>
            </a:pathLst>
          </a:custGeom>
          <a:blipFill>
            <a:blip r:embed="rId1"/>
            <a:stretch>
              <a:fillRect t="-12297"/>
            </a:stretch>
          </a:blipFill>
        </p:spPr>
      </p:sp>
      <p:sp>
        <p:nvSpPr>
          <p:cNvPr id="4" name="TextBox 4"/>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RESULT</a:t>
            </a:r>
            <a:endParaRPr lang="en-US" sz="5040">
              <a:solidFill>
                <a:srgbClr val="000000"/>
              </a:solid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1720" y="2262176"/>
            <a:ext cx="18512111" cy="6808515"/>
          </a:xfrm>
          <a:custGeom>
            <a:avLst/>
            <a:gdLst/>
            <a:ahLst/>
            <a:cxnLst/>
            <a:rect l="l" t="t" r="r" b="b"/>
            <a:pathLst>
              <a:path w="18512111" h="6808515">
                <a:moveTo>
                  <a:pt x="0" y="0"/>
                </a:moveTo>
                <a:lnTo>
                  <a:pt x="18512111" y="0"/>
                </a:lnTo>
                <a:lnTo>
                  <a:pt x="18512111" y="6808515"/>
                </a:lnTo>
                <a:lnTo>
                  <a:pt x="0" y="6808515"/>
                </a:lnTo>
                <a:lnTo>
                  <a:pt x="0" y="0"/>
                </a:lnTo>
                <a:close/>
              </a:path>
            </a:pathLst>
          </a:custGeom>
          <a:blipFill>
            <a:blip r:embed="rId1"/>
            <a:stretch>
              <a:fillRect r="-5082"/>
            </a:stretch>
          </a:blipFill>
        </p:spPr>
      </p:sp>
      <p:sp>
        <p:nvSpPr>
          <p:cNvPr id="3" name="TextBox 3"/>
          <p:cNvSpPr txBox="1"/>
          <p:nvPr/>
        </p:nvSpPr>
        <p:spPr>
          <a:xfrm>
            <a:off x="714825" y="876700"/>
            <a:ext cx="16858350" cy="86677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Proposed system : </a:t>
            </a:r>
            <a:endParaRPr lang="en-US" sz="5040">
              <a:solidFill>
                <a:srgbClr val="000000"/>
              </a:solidFill>
              <a:latin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CONCLUSION</a:t>
            </a:r>
            <a:endParaRPr lang="en-US" sz="5040">
              <a:solidFill>
                <a:srgbClr val="000000"/>
              </a:solidFill>
              <a:latin typeface="Arial" panose="020B0604020202020204"/>
            </a:endParaRPr>
          </a:p>
        </p:txBody>
      </p:sp>
      <p:sp>
        <p:nvSpPr>
          <p:cNvPr id="3" name="TextBox 3"/>
          <p:cNvSpPr txBox="1"/>
          <p:nvPr/>
        </p:nvSpPr>
        <p:spPr>
          <a:xfrm>
            <a:off x="714825" y="2272550"/>
            <a:ext cx="16858350" cy="6773775"/>
          </a:xfrm>
          <a:prstGeom prst="rect">
            <a:avLst/>
          </a:prstGeom>
        </p:spPr>
        <p:txBody>
          <a:bodyPr lIns="0" tIns="0" rIns="0" bIns="0" rtlCol="0" anchor="t">
            <a:spAutoFit/>
          </a:bodyPr>
          <a:lstStyle/>
          <a:p>
            <a:pPr algn="l">
              <a:lnSpc>
                <a:spcPts val="4415"/>
              </a:lnSpc>
            </a:pPr>
            <a:r>
              <a:rPr lang="en-US" sz="3200">
                <a:solidFill>
                  <a:srgbClr val="595959"/>
                </a:solidFill>
                <a:latin typeface="Arial" panose="020B0604020202020204"/>
              </a:rPr>
              <a:t>The successful implementation of a Convolutional Neural Network (CNN) for face mask detection represents a significant step forward in leveraging technology to address public health challenges. By automating the process of monitoring mask usage in real-time, the project not only improves efficiency but also contributes to overall public safety efforts. Moving forward, continued research and development in this area hold promise for further advancements in automated surveillance systems and their applications in promoting public health and well-being.</a:t>
            </a:r>
            <a:endParaRPr lang="en-US" sz="3200">
              <a:solidFill>
                <a:srgbClr val="595959"/>
              </a:solidFill>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FUTURE SCOPE</a:t>
            </a:r>
            <a:endParaRPr lang="en-US" sz="5040">
              <a:solidFill>
                <a:srgbClr val="000000"/>
              </a:solidFill>
              <a:latin typeface="Arial" panose="020B0604020202020204"/>
            </a:endParaRPr>
          </a:p>
        </p:txBody>
      </p:sp>
      <p:sp>
        <p:nvSpPr>
          <p:cNvPr id="3" name="TextBox 3"/>
          <p:cNvSpPr txBox="1"/>
          <p:nvPr/>
        </p:nvSpPr>
        <p:spPr>
          <a:xfrm>
            <a:off x="714825" y="2272550"/>
            <a:ext cx="16858350" cy="6773775"/>
          </a:xfrm>
          <a:prstGeom prst="rect">
            <a:avLst/>
          </a:prstGeom>
        </p:spPr>
        <p:txBody>
          <a:bodyPr lIns="0" tIns="0" rIns="0" bIns="0" rtlCol="0" anchor="t">
            <a:spAutoFit/>
          </a:bodyPr>
          <a:lstStyle/>
          <a:p>
            <a:pPr algn="l">
              <a:lnSpc>
                <a:spcPts val="4415"/>
              </a:lnSpc>
            </a:pPr>
            <a:r>
              <a:rPr lang="en-US" sz="3200">
                <a:solidFill>
                  <a:srgbClr val="595959"/>
                </a:solidFill>
                <a:latin typeface="Arial" panose="020B0604020202020204"/>
              </a:rPr>
              <a:t>1. Mobile Application Integration: Develop mobile applications that leverage the trained model for on-the-go face mask detection, enabling users to assess compliance in real-time.</a:t>
            </a:r>
            <a:endParaRPr lang="en-US" sz="3200">
              <a:solidFill>
                <a:srgbClr val="595959"/>
              </a:solidFill>
              <a:latin typeface="Arial" panose="020B0604020202020204"/>
            </a:endParaRPr>
          </a:p>
          <a:p>
            <a:pPr algn="l">
              <a:lnSpc>
                <a:spcPts val="4415"/>
              </a:lnSpc>
            </a:pPr>
            <a:r>
              <a:rPr lang="en-US" sz="3200">
                <a:solidFill>
                  <a:srgbClr val="595959"/>
                </a:solidFill>
                <a:latin typeface="Arial" panose="020B0604020202020204"/>
              </a:rPr>
              <a:t>2. Edge Computing Implementation: Explore the implementation of edge computing techniques to deploy lightweight models on edge devices, facilitating efficient and decentralized face mask detection in various settings.</a:t>
            </a:r>
            <a:endParaRPr lang="en-US" sz="3200">
              <a:solidFill>
                <a:srgbClr val="595959"/>
              </a:solidFill>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REFERENCES</a:t>
            </a:r>
            <a:endParaRPr lang="en-US" sz="5040">
              <a:solidFill>
                <a:srgbClr val="000000"/>
              </a:solidFill>
              <a:latin typeface="Arial" panose="020B0604020202020204"/>
            </a:endParaRPr>
          </a:p>
        </p:txBody>
      </p:sp>
      <p:sp>
        <p:nvSpPr>
          <p:cNvPr id="3" name="TextBox 3"/>
          <p:cNvSpPr txBox="1"/>
          <p:nvPr/>
        </p:nvSpPr>
        <p:spPr>
          <a:xfrm>
            <a:off x="714825" y="2272550"/>
            <a:ext cx="16858350" cy="6773775"/>
          </a:xfrm>
          <a:prstGeom prst="rect">
            <a:avLst/>
          </a:prstGeom>
        </p:spPr>
        <p:txBody>
          <a:bodyPr lIns="0" tIns="0" rIns="0" bIns="0" rtlCol="0" anchor="t">
            <a:spAutoFit/>
          </a:bodyPr>
          <a:lstStyle/>
          <a:p>
            <a:pPr marL="772160" lvl="1" indent="-386080" algn="l">
              <a:lnSpc>
                <a:spcPts val="4415"/>
              </a:lnSpc>
              <a:buAutoNum type="arabicPeriod"/>
            </a:pPr>
            <a:r>
              <a:rPr lang="en-US" sz="3200">
                <a:solidFill>
                  <a:srgbClr val="595959"/>
                </a:solidFill>
                <a:latin typeface="Arial" panose="020B0604020202020204"/>
              </a:rPr>
              <a:t>Zhang, Y., &amp; Ding, H. (2020). Real-time mask detection based on deep learning. 2020 IEEE 7th International Conference on Industrial Engineering and Applications (ICIEA).2</a:t>
            </a:r>
            <a:endParaRPr lang="en-US" sz="3200">
              <a:solidFill>
                <a:srgbClr val="595959"/>
              </a:solidFill>
              <a:latin typeface="Arial" panose="020B0604020202020204"/>
            </a:endParaRPr>
          </a:p>
          <a:p>
            <a:pPr marL="772160" lvl="1" indent="-386080" algn="l">
              <a:lnSpc>
                <a:spcPts val="4415"/>
              </a:lnSpc>
              <a:buAutoNum type="arabicPeriod"/>
            </a:pPr>
            <a:r>
              <a:rPr lang="en-US" sz="3200">
                <a:solidFill>
                  <a:srgbClr val="595959"/>
                </a:solidFill>
                <a:latin typeface="Arial" panose="020B0604020202020204"/>
              </a:rPr>
              <a:t>Chawla, K., &amp; Agrawal, A. (2020). A review on face mask detection using deep learning techniques. International Journal of Scientific Research in Computer Science, Engineering and Information Technology, 5(4), 36-40.</a:t>
            </a:r>
            <a:endParaRPr lang="en-US" sz="3200">
              <a:solidFill>
                <a:srgbClr val="595959"/>
              </a:solid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PROBLEM STATEMENT</a:t>
            </a:r>
            <a:endParaRPr lang="en-US" sz="5040">
              <a:solidFill>
                <a:srgbClr val="000000"/>
              </a:solidFill>
              <a:latin typeface="Arial" panose="020B0604020202020204"/>
            </a:endParaRPr>
          </a:p>
        </p:txBody>
      </p:sp>
      <p:sp>
        <p:nvSpPr>
          <p:cNvPr id="3" name="TextBox 3"/>
          <p:cNvSpPr txBox="1"/>
          <p:nvPr/>
        </p:nvSpPr>
        <p:spPr>
          <a:xfrm>
            <a:off x="714825" y="2263025"/>
            <a:ext cx="16858350" cy="6783300"/>
          </a:xfrm>
          <a:prstGeom prst="rect">
            <a:avLst/>
          </a:prstGeom>
        </p:spPr>
        <p:txBody>
          <a:bodyPr lIns="0" tIns="0" rIns="0" bIns="0" rtlCol="0" anchor="t">
            <a:spAutoFit/>
          </a:bodyPr>
          <a:lstStyle/>
          <a:p>
            <a:pPr marL="868680" lvl="1" indent="-434340" algn="l">
              <a:lnSpc>
                <a:spcPts val="4965"/>
              </a:lnSpc>
              <a:buAutoNum type="arabicPeriod"/>
            </a:pPr>
            <a:r>
              <a:rPr lang="en-US" sz="3600">
                <a:solidFill>
                  <a:srgbClr val="595959"/>
                </a:solidFill>
                <a:latin typeface="Arial" panose="020B0604020202020204"/>
              </a:rPr>
              <a:t>With the ongoing emphasis on public health measures such as wearing face masks, there is a critical need for efficient and accurate methods to enforce compliance in public spaces.</a:t>
            </a:r>
            <a:endParaRPr lang="en-US" sz="3600">
              <a:solidFill>
                <a:srgbClr val="595959"/>
              </a:solidFill>
              <a:latin typeface="Arial" panose="020B0604020202020204"/>
            </a:endParaRPr>
          </a:p>
          <a:p>
            <a:pPr marL="868680" lvl="1" indent="-434340" algn="l">
              <a:lnSpc>
                <a:spcPts val="4965"/>
              </a:lnSpc>
              <a:buAutoNum type="arabicPeriod"/>
            </a:pPr>
            <a:r>
              <a:rPr lang="en-US" sz="3600">
                <a:solidFill>
                  <a:srgbClr val="595959"/>
                </a:solidFill>
                <a:latin typeface="Arial" panose="020B0604020202020204"/>
              </a:rPr>
              <a:t>Manual enforcement of face mask mandates is resource-intensive and prone to error, highlighting the necessity for automated systems capable of reliably detecting the presence and proper usage of face masks.</a:t>
            </a:r>
            <a:endParaRPr lang="en-US" sz="3600">
              <a:solidFill>
                <a:srgbClr val="595959"/>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PROPOSED SOLUTION</a:t>
            </a:r>
            <a:endParaRPr lang="en-US" sz="5040">
              <a:solidFill>
                <a:srgbClr val="000000"/>
              </a:solidFill>
              <a:latin typeface="Arial" panose="020B0604020202020204"/>
            </a:endParaRPr>
          </a:p>
        </p:txBody>
      </p:sp>
      <p:sp>
        <p:nvSpPr>
          <p:cNvPr id="3" name="TextBox 3"/>
          <p:cNvSpPr txBox="1"/>
          <p:nvPr/>
        </p:nvSpPr>
        <p:spPr>
          <a:xfrm>
            <a:off x="714825" y="2272550"/>
            <a:ext cx="16858350" cy="6773775"/>
          </a:xfrm>
          <a:prstGeom prst="rect">
            <a:avLst/>
          </a:prstGeom>
        </p:spPr>
        <p:txBody>
          <a:bodyPr lIns="0" tIns="0" rIns="0" bIns="0" rtlCol="0" anchor="t">
            <a:spAutoFit/>
          </a:bodyPr>
          <a:lstStyle/>
          <a:p>
            <a:pPr marL="1686560" lvl="1" indent="-843280" algn="l">
              <a:lnSpc>
                <a:spcPts val="4415"/>
              </a:lnSpc>
              <a:buAutoNum type="arabicPeriod"/>
            </a:pPr>
            <a:r>
              <a:rPr lang="en-US" sz="3200">
                <a:solidFill>
                  <a:srgbClr val="0D0D0D"/>
                </a:solidFill>
                <a:latin typeface="Arial" panose="020B0604020202020204"/>
              </a:rPr>
              <a:t>Implementing a Convolutional Neural Network (CNN) based face mask detection system offers a robust and efficient solution to automatically identify individuals wearing or not wearing face masks in various settings.</a:t>
            </a:r>
            <a:endParaRPr lang="en-US" sz="3200">
              <a:solidFill>
                <a:srgbClr val="0D0D0D"/>
              </a:solidFill>
              <a:latin typeface="Arial" panose="020B0604020202020204"/>
            </a:endParaRPr>
          </a:p>
          <a:p>
            <a:pPr marL="1686560" lvl="1" indent="-843280" algn="l">
              <a:lnSpc>
                <a:spcPts val="4415"/>
              </a:lnSpc>
            </a:pPr>
          </a:p>
          <a:p>
            <a:pPr marL="1686560" lvl="1" indent="-843280" algn="l">
              <a:lnSpc>
                <a:spcPts val="4415"/>
              </a:lnSpc>
              <a:buAutoNum type="arabicPeriod"/>
            </a:pPr>
            <a:r>
              <a:rPr lang="en-US" sz="3200">
                <a:solidFill>
                  <a:srgbClr val="0D0D0D"/>
                </a:solidFill>
                <a:latin typeface="Arial" panose="020B0604020202020204"/>
              </a:rPr>
              <a:t>By leveraging CNN technology, organizations and authorities can deploy cost-effective and reliable tools to monitor compliance with face mask mandates, thereby enhancing public safety and reducing the burden on manual enforcement efforts.</a:t>
            </a:r>
            <a:endParaRPr lang="en-US" sz="3200">
              <a:solidFill>
                <a:srgbClr val="0D0D0D"/>
              </a:solidFill>
              <a:latin typeface="Arial" panose="020B0604020202020204"/>
            </a:endParaRPr>
          </a:p>
          <a:p>
            <a:pPr marL="1686560" lvl="1" indent="-843280" algn="l">
              <a:lnSpc>
                <a:spcPts val="4415"/>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PROPOSED SYSTEM</a:t>
            </a:r>
            <a:endParaRPr lang="en-US" sz="5040">
              <a:solidFill>
                <a:srgbClr val="000000"/>
              </a:solidFill>
              <a:latin typeface="Arial" panose="020B0604020202020204"/>
            </a:endParaRPr>
          </a:p>
        </p:txBody>
      </p:sp>
      <p:sp>
        <p:nvSpPr>
          <p:cNvPr id="3" name="TextBox 3"/>
          <p:cNvSpPr txBox="1"/>
          <p:nvPr/>
        </p:nvSpPr>
        <p:spPr>
          <a:xfrm>
            <a:off x="714825" y="2352825"/>
            <a:ext cx="16858350" cy="6726150"/>
          </a:xfrm>
          <a:prstGeom prst="rect">
            <a:avLst/>
          </a:prstGeom>
        </p:spPr>
        <p:txBody>
          <a:bodyPr lIns="0" tIns="0" rIns="0" bIns="0" rtlCol="0" anchor="t">
            <a:spAutoFit/>
          </a:bodyPr>
          <a:lstStyle/>
          <a:p>
            <a:pPr algn="l">
              <a:lnSpc>
                <a:spcPts val="5795"/>
              </a:lnSpc>
            </a:pPr>
            <a:r>
              <a:rPr lang="en-US" sz="4200">
                <a:solidFill>
                  <a:srgbClr val="0D0D0D"/>
                </a:solidFill>
                <a:latin typeface="Roboto" panose="02000000000000000000"/>
              </a:rPr>
              <a:t>.</a:t>
            </a:r>
            <a:endParaRPr lang="en-US" sz="4200">
              <a:solidFill>
                <a:srgbClr val="0D0D0D"/>
              </a:solidFill>
              <a:latin typeface="Roboto" panose="02000000000000000000"/>
            </a:endParaRPr>
          </a:p>
        </p:txBody>
      </p:sp>
      <p:sp>
        <p:nvSpPr>
          <p:cNvPr id="4" name="TextBox 4"/>
          <p:cNvSpPr txBox="1"/>
          <p:nvPr/>
        </p:nvSpPr>
        <p:spPr>
          <a:xfrm>
            <a:off x="1288870" y="2444887"/>
            <a:ext cx="15791904" cy="4099441"/>
          </a:xfrm>
          <a:prstGeom prst="rect">
            <a:avLst/>
          </a:prstGeom>
        </p:spPr>
        <p:txBody>
          <a:bodyPr lIns="0" tIns="0" rIns="0" bIns="0" rtlCol="0" anchor="t">
            <a:spAutoFit/>
          </a:bodyPr>
          <a:lstStyle/>
          <a:p>
            <a:pPr marL="772160" lvl="1" indent="-386080" algn="l">
              <a:lnSpc>
                <a:spcPts val="3840"/>
              </a:lnSpc>
              <a:buAutoNum type="arabicPeriod"/>
            </a:pPr>
            <a:r>
              <a:rPr lang="en-US" sz="3200">
                <a:solidFill>
                  <a:srgbClr val="000000"/>
                </a:solidFill>
                <a:latin typeface="Arial" panose="020B0604020202020204"/>
              </a:rPr>
              <a:t>The proposed system utilizes a Convolutional Neural Network (CNN) architecture trained on a dataset of labeled images to accurately detect the presence and correct usage of face masks in real-time.</a:t>
            </a:r>
            <a:endParaRPr lang="en-US" sz="3200">
              <a:solidFill>
                <a:srgbClr val="000000"/>
              </a:solidFill>
              <a:latin typeface="Arial" panose="020B0604020202020204"/>
            </a:endParaRPr>
          </a:p>
          <a:p>
            <a:pPr marL="772160" lvl="1" indent="-386080" algn="l">
              <a:lnSpc>
                <a:spcPts val="3840"/>
              </a:lnSpc>
            </a:pPr>
          </a:p>
          <a:p>
            <a:pPr marL="772160" lvl="1" indent="-386080" algn="l">
              <a:lnSpc>
                <a:spcPts val="3840"/>
              </a:lnSpc>
              <a:buAutoNum type="arabicPeriod"/>
            </a:pPr>
            <a:r>
              <a:rPr lang="en-US" sz="3200">
                <a:solidFill>
                  <a:srgbClr val="000000"/>
                </a:solidFill>
                <a:latin typeface="Arial" panose="020B0604020202020204"/>
              </a:rPr>
              <a:t>Integrated with cameras or surveillance systems, the system processes live video feeds, identifies faces within the frames, and analyzes them to determine whether individuals are wearing masks appropriately, providing instant feedback or alerts as needed.</a:t>
            </a:r>
            <a:endParaRPr lang="en-US" sz="3200">
              <a:solidFill>
                <a:srgbClr val="000000"/>
              </a:solidFill>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518834"/>
            <a:ext cx="18288000" cy="4845136"/>
          </a:xfrm>
          <a:custGeom>
            <a:avLst/>
            <a:gdLst/>
            <a:ahLst/>
            <a:cxnLst/>
            <a:rect l="l" t="t" r="r" b="b"/>
            <a:pathLst>
              <a:path w="18288000" h="4845136">
                <a:moveTo>
                  <a:pt x="0" y="0"/>
                </a:moveTo>
                <a:lnTo>
                  <a:pt x="18288000" y="0"/>
                </a:lnTo>
                <a:lnTo>
                  <a:pt x="18288000" y="4845136"/>
                </a:lnTo>
                <a:lnTo>
                  <a:pt x="0" y="4845136"/>
                </a:lnTo>
                <a:lnTo>
                  <a:pt x="0" y="0"/>
                </a:lnTo>
                <a:close/>
              </a:path>
            </a:pathLst>
          </a:custGeom>
          <a:blipFill>
            <a:blip r:embed="rId1"/>
            <a:stretch>
              <a:fillRect b="-8342"/>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SYSTEM APPROACH</a:t>
            </a:r>
            <a:endParaRPr lang="en-US" sz="5040">
              <a:solidFill>
                <a:srgbClr val="000000"/>
              </a:solidFill>
              <a:latin typeface="Arial" panose="020B0604020202020204"/>
            </a:endParaRPr>
          </a:p>
        </p:txBody>
      </p:sp>
      <p:sp>
        <p:nvSpPr>
          <p:cNvPr id="3" name="TextBox 3"/>
          <p:cNvSpPr txBox="1"/>
          <p:nvPr/>
        </p:nvSpPr>
        <p:spPr>
          <a:xfrm>
            <a:off x="1751497" y="2661814"/>
            <a:ext cx="15821678" cy="6384511"/>
          </a:xfrm>
          <a:prstGeom prst="rect">
            <a:avLst/>
          </a:prstGeom>
        </p:spPr>
        <p:txBody>
          <a:bodyPr lIns="0" tIns="0" rIns="0" bIns="0" rtlCol="0" anchor="t">
            <a:spAutoFit/>
          </a:bodyPr>
          <a:lstStyle/>
          <a:p>
            <a:pPr algn="l">
              <a:lnSpc>
                <a:spcPts val="4415"/>
              </a:lnSpc>
            </a:pPr>
            <a:r>
              <a:rPr lang="en-US" sz="3200">
                <a:solidFill>
                  <a:srgbClr val="595959"/>
                </a:solidFill>
                <a:latin typeface="Arial" panose="020B0604020202020204"/>
              </a:rPr>
              <a:t>System requirements:</a:t>
            </a:r>
            <a:endParaRPr lang="en-US" sz="3200">
              <a:solidFill>
                <a:srgbClr val="595959"/>
              </a:solidFill>
              <a:latin typeface="Arial" panose="020B0604020202020204"/>
            </a:endParaRPr>
          </a:p>
          <a:p>
            <a:pPr algn="l">
              <a:lnSpc>
                <a:spcPts val="4415"/>
              </a:lnSpc>
            </a:pPr>
          </a:p>
          <a:p>
            <a:pPr algn="l">
              <a:lnSpc>
                <a:spcPts val="4415"/>
              </a:lnSpc>
            </a:pPr>
            <a:r>
              <a:rPr lang="en-US" sz="3200">
                <a:solidFill>
                  <a:srgbClr val="595959"/>
                </a:solidFill>
                <a:latin typeface="Arial" panose="020B0604020202020204"/>
              </a:rPr>
              <a:t>Hardware:</a:t>
            </a:r>
            <a:endParaRPr lang="en-US" sz="3200">
              <a:solidFill>
                <a:srgbClr val="595959"/>
              </a:solidFill>
              <a:latin typeface="Arial" panose="020B0604020202020204"/>
            </a:endParaRPr>
          </a:p>
          <a:p>
            <a:pPr marL="772160" lvl="1" indent="-386080" algn="l">
              <a:lnSpc>
                <a:spcPts val="4415"/>
              </a:lnSpc>
              <a:buAutoNum type="arabicPeriod"/>
            </a:pPr>
            <a:r>
              <a:rPr lang="en-US" sz="3200">
                <a:solidFill>
                  <a:srgbClr val="595959"/>
                </a:solidFill>
                <a:latin typeface="Arial" panose="020B0604020202020204"/>
              </a:rPr>
              <a:t>High-performance computing hardware</a:t>
            </a:r>
            <a:endParaRPr lang="en-US" sz="3200">
              <a:solidFill>
                <a:srgbClr val="595959"/>
              </a:solidFill>
              <a:latin typeface="Arial" panose="020B0604020202020204"/>
            </a:endParaRPr>
          </a:p>
          <a:p>
            <a:pPr marL="772160" lvl="1" indent="-386080" algn="l">
              <a:lnSpc>
                <a:spcPts val="4415"/>
              </a:lnSpc>
              <a:buAutoNum type="arabicPeriod"/>
            </a:pPr>
            <a:r>
              <a:rPr lang="en-US" sz="3200">
                <a:solidFill>
                  <a:srgbClr val="595959"/>
                </a:solidFill>
                <a:latin typeface="Arial" panose="020B0604020202020204"/>
              </a:rPr>
              <a:t>Cameras or image input devices</a:t>
            </a:r>
            <a:endParaRPr lang="en-US" sz="3200">
              <a:solidFill>
                <a:srgbClr val="595959"/>
              </a:solidFill>
              <a:latin typeface="Arial" panose="020B0604020202020204"/>
            </a:endParaRPr>
          </a:p>
          <a:p>
            <a:pPr marL="772160" lvl="1" indent="-386080" algn="l">
              <a:lnSpc>
                <a:spcPts val="4415"/>
              </a:lnSpc>
            </a:pPr>
          </a:p>
          <a:p>
            <a:pPr marL="772160" lvl="1" indent="-386080" algn="l">
              <a:lnSpc>
                <a:spcPts val="4415"/>
              </a:lnSpc>
            </a:pPr>
            <a:r>
              <a:rPr lang="en-US" sz="3200">
                <a:solidFill>
                  <a:srgbClr val="595959"/>
                </a:solidFill>
                <a:latin typeface="Arial" panose="020B0604020202020204"/>
              </a:rPr>
              <a:t>Software:</a:t>
            </a:r>
            <a:endParaRPr lang="en-US" sz="3200">
              <a:solidFill>
                <a:srgbClr val="595959"/>
              </a:solidFill>
              <a:latin typeface="Arial" panose="020B0604020202020204"/>
            </a:endParaRPr>
          </a:p>
          <a:p>
            <a:pPr marL="772160" lvl="1" indent="-386080" algn="l">
              <a:lnSpc>
                <a:spcPts val="4415"/>
              </a:lnSpc>
              <a:buAutoNum type="arabicPeriod"/>
            </a:pPr>
            <a:r>
              <a:rPr lang="en-US" sz="3200">
                <a:solidFill>
                  <a:srgbClr val="595959"/>
                </a:solidFill>
                <a:latin typeface="Arial" panose="020B0604020202020204"/>
              </a:rPr>
              <a:t>Python programming language</a:t>
            </a:r>
            <a:endParaRPr lang="en-US" sz="3200">
              <a:solidFill>
                <a:srgbClr val="595959"/>
              </a:solidFill>
              <a:latin typeface="Arial" panose="020B0604020202020204"/>
            </a:endParaRPr>
          </a:p>
          <a:p>
            <a:pPr marL="772160" lvl="1" indent="-386080" algn="l">
              <a:lnSpc>
                <a:spcPts val="4415"/>
              </a:lnSpc>
              <a:buAutoNum type="arabicPeriod"/>
            </a:pPr>
            <a:r>
              <a:rPr lang="en-US" sz="3200">
                <a:solidFill>
                  <a:srgbClr val="595959"/>
                </a:solidFill>
                <a:latin typeface="Arial" panose="020B0604020202020204"/>
              </a:rPr>
              <a:t>Deep learning frameworks</a:t>
            </a:r>
            <a:endParaRPr lang="en-US" sz="3200">
              <a:solidFill>
                <a:srgbClr val="595959"/>
              </a:solidFill>
              <a:latin typeface="Arial" panose="020B0604020202020204"/>
            </a:endParaRPr>
          </a:p>
          <a:p>
            <a:pPr marL="772160" lvl="1" indent="-386080" algn="l">
              <a:lnSpc>
                <a:spcPts val="4415"/>
              </a:lnSpc>
              <a:buAutoNum type="arabicPeriod"/>
            </a:pPr>
            <a:r>
              <a:rPr lang="en-US" sz="3200">
                <a:solidFill>
                  <a:srgbClr val="595959"/>
                </a:solidFill>
                <a:latin typeface="Arial" panose="020B0604020202020204"/>
              </a:rPr>
              <a:t>OpenCV image processing library</a:t>
            </a:r>
            <a:endParaRPr lang="en-US" sz="3200">
              <a:solidFill>
                <a:srgbClr val="595959"/>
              </a:solidFill>
              <a:latin typeface="Arial" panose="020B0604020202020204"/>
            </a:endParaRPr>
          </a:p>
          <a:p>
            <a:pPr marL="772160" lvl="1" indent="-386080" algn="l">
              <a:lnSpc>
                <a:spcPts val="4415"/>
              </a:lnSpc>
              <a:buAutoNum type="arabicPeriod"/>
            </a:pPr>
            <a:r>
              <a:rPr lang="en-US" sz="3200">
                <a:solidFill>
                  <a:srgbClr val="595959"/>
                </a:solidFill>
                <a:latin typeface="Arial" panose="020B0604020202020204"/>
              </a:rPr>
              <a:t>Jupyter Notebook </a:t>
            </a:r>
            <a:endParaRPr lang="en-US" sz="3200">
              <a:solidFill>
                <a:srgbClr val="595959"/>
              </a:solidFill>
              <a:latin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ALGORITHM AND DEPLOYMENT</a:t>
            </a:r>
            <a:endParaRPr lang="en-US" sz="5040">
              <a:solidFill>
                <a:srgbClr val="000000"/>
              </a:solidFill>
              <a:latin typeface="Arial" panose="020B0604020202020204"/>
            </a:endParaRPr>
          </a:p>
        </p:txBody>
      </p:sp>
      <p:sp>
        <p:nvSpPr>
          <p:cNvPr id="3" name="TextBox 3"/>
          <p:cNvSpPr txBox="1"/>
          <p:nvPr/>
        </p:nvSpPr>
        <p:spPr>
          <a:xfrm>
            <a:off x="714825" y="2272550"/>
            <a:ext cx="16858350" cy="6773775"/>
          </a:xfrm>
          <a:prstGeom prst="rect">
            <a:avLst/>
          </a:prstGeom>
        </p:spPr>
        <p:txBody>
          <a:bodyPr lIns="0" tIns="0" rIns="0" bIns="0" rtlCol="0" anchor="t">
            <a:spAutoFit/>
          </a:bodyPr>
          <a:lstStyle/>
          <a:p>
            <a:pPr algn="l">
              <a:lnSpc>
                <a:spcPts val="4415"/>
              </a:lnSpc>
            </a:pPr>
            <a:r>
              <a:rPr lang="en-US" sz="3200">
                <a:solidFill>
                  <a:srgbClr val="595959"/>
                </a:solidFill>
                <a:latin typeface="Arial" panose="020B0604020202020204"/>
              </a:rPr>
              <a:t>1. Algorithm Selection: Utilize a Convolutional Neural Network (CNN) due to its effectiveness in image classification tasks like face mask detection.</a:t>
            </a:r>
            <a:endParaRPr lang="en-US" sz="3200">
              <a:solidFill>
                <a:srgbClr val="595959"/>
              </a:solidFill>
              <a:latin typeface="Arial" panose="020B0604020202020204"/>
            </a:endParaRPr>
          </a:p>
          <a:p>
            <a:pPr algn="l">
              <a:lnSpc>
                <a:spcPts val="4415"/>
              </a:lnSpc>
            </a:pPr>
          </a:p>
          <a:p>
            <a:pPr algn="l">
              <a:lnSpc>
                <a:spcPts val="4415"/>
              </a:lnSpc>
            </a:pPr>
            <a:r>
              <a:rPr lang="en-US" sz="3200">
                <a:solidFill>
                  <a:srgbClr val="595959"/>
                </a:solidFill>
                <a:latin typeface="Arial" panose="020B0604020202020204"/>
              </a:rPr>
              <a:t>2. Data Exploration: Explore and preprocess the dataset to understand its characteristics, including the distribution of images with and without masks, variations in lighting, angles, and facial expressions.</a:t>
            </a:r>
            <a:endParaRPr lang="en-US" sz="3200">
              <a:solidFill>
                <a:srgbClr val="595959"/>
              </a:solidFill>
              <a:latin typeface="Arial" panose="020B0604020202020204"/>
            </a:endParaRPr>
          </a:p>
          <a:p>
            <a:pPr algn="l">
              <a:lnSpc>
                <a:spcPts val="4415"/>
              </a:lnSpc>
            </a:pPr>
          </a:p>
          <a:p>
            <a:pPr algn="l">
              <a:lnSpc>
                <a:spcPts val="4415"/>
              </a:lnSpc>
            </a:pPr>
            <a:r>
              <a:rPr lang="en-US" sz="3200">
                <a:solidFill>
                  <a:srgbClr val="595959"/>
                </a:solidFill>
                <a:latin typeface="Arial" panose="020B0604020202020204"/>
              </a:rPr>
              <a:t>3. Deployment: Deploy the trained CNN model using a web application framework like Flask, allowing users to upload images or stream video for real-time face mask detection.</a:t>
            </a:r>
            <a:endParaRPr lang="en-US" sz="3200">
              <a:solidFill>
                <a:srgbClr val="595959"/>
              </a:solidFill>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TRAINING AND PROCESS</a:t>
            </a:r>
            <a:endParaRPr lang="en-US" sz="5040">
              <a:solidFill>
                <a:srgbClr val="000000"/>
              </a:solidFill>
              <a:latin typeface="Arial" panose="020B0604020202020204"/>
            </a:endParaRPr>
          </a:p>
        </p:txBody>
      </p:sp>
      <p:sp>
        <p:nvSpPr>
          <p:cNvPr id="3" name="TextBox 3"/>
          <p:cNvSpPr txBox="1"/>
          <p:nvPr/>
        </p:nvSpPr>
        <p:spPr>
          <a:xfrm>
            <a:off x="714825" y="2272550"/>
            <a:ext cx="16858350" cy="6773775"/>
          </a:xfrm>
          <a:prstGeom prst="rect">
            <a:avLst/>
          </a:prstGeom>
        </p:spPr>
        <p:txBody>
          <a:bodyPr lIns="0" tIns="0" rIns="0" bIns="0" rtlCol="0" anchor="t">
            <a:spAutoFit/>
          </a:bodyPr>
          <a:lstStyle/>
          <a:p>
            <a:pPr algn="l">
              <a:lnSpc>
                <a:spcPts val="4415"/>
              </a:lnSpc>
            </a:pPr>
            <a:r>
              <a:rPr lang="en-US" sz="3200">
                <a:solidFill>
                  <a:srgbClr val="595959"/>
                </a:solidFill>
                <a:latin typeface="Arial" panose="020B0604020202020204"/>
              </a:rPr>
              <a:t>1. Data Splitting: Divide the dataset into training, validation, and testing sets to ensure the model’s ability to generalize to unseen data.</a:t>
            </a:r>
            <a:endParaRPr lang="en-US" sz="3200">
              <a:solidFill>
                <a:srgbClr val="595959"/>
              </a:solidFill>
              <a:latin typeface="Arial" panose="020B0604020202020204"/>
            </a:endParaRPr>
          </a:p>
          <a:p>
            <a:pPr algn="l">
              <a:lnSpc>
                <a:spcPts val="4415"/>
              </a:lnSpc>
            </a:pPr>
          </a:p>
          <a:p>
            <a:pPr algn="l">
              <a:lnSpc>
                <a:spcPts val="4415"/>
              </a:lnSpc>
            </a:pPr>
            <a:r>
              <a:rPr lang="en-US" sz="3200">
                <a:solidFill>
                  <a:srgbClr val="595959"/>
                </a:solidFill>
                <a:latin typeface="Arial" panose="020B0604020202020204"/>
              </a:rPr>
              <a:t>2. Feature Scaling: Normalize or standardize the pixel values of images to a similar scale to improve the convergence and performance of the CNN model during training.</a:t>
            </a:r>
            <a:endParaRPr lang="en-US" sz="3200">
              <a:solidFill>
                <a:srgbClr val="595959"/>
              </a:solidFill>
              <a:latin typeface="Arial" panose="020B0604020202020204"/>
            </a:endParaRPr>
          </a:p>
          <a:p>
            <a:pPr algn="l">
              <a:lnSpc>
                <a:spcPts val="4415"/>
              </a:lnSpc>
            </a:pPr>
          </a:p>
          <a:p>
            <a:pPr algn="l">
              <a:lnSpc>
                <a:spcPts val="4415"/>
              </a:lnSpc>
            </a:pPr>
            <a:r>
              <a:rPr lang="en-US" sz="3200">
                <a:solidFill>
                  <a:srgbClr val="595959"/>
                </a:solidFill>
                <a:latin typeface="Arial" panose="020B0604020202020204"/>
              </a:rPr>
              <a:t>3. Model Training: Train the CNN model using the training data, adjusting model parameters through backpropagation to minimize the loss function and improve accuracy.</a:t>
            </a:r>
            <a:endParaRPr lang="en-US" sz="3200">
              <a:solidFill>
                <a:srgbClr val="595959"/>
              </a:solidFill>
              <a:latin typeface="Arial" panose="020B0604020202020204"/>
            </a:endParaRPr>
          </a:p>
          <a:p>
            <a:pPr algn="l">
              <a:lnSpc>
                <a:spcPts val="4415"/>
              </a:lnSpc>
            </a:pPr>
          </a:p>
          <a:p>
            <a:pPr algn="l">
              <a:lnSpc>
                <a:spcPts val="4415"/>
              </a:lnSpc>
            </a:pPr>
            <a:r>
              <a:rPr lang="en-US" sz="3200">
                <a:solidFill>
                  <a:srgbClr val="595959"/>
                </a:solidFill>
                <a:latin typeface="Arial" panose="020B0604020202020204"/>
              </a:rPr>
              <a:t>4. Model Evaluation: Assess the performance of the trained model using the validation set, monitoring metrics such as accuracy, precision, recall, and F1-score to gauge its effectiveness in face mask detection.</a:t>
            </a:r>
            <a:endParaRPr lang="en-US" sz="3200">
              <a:solidFill>
                <a:srgbClr val="595959"/>
              </a:solidFill>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76700"/>
            <a:ext cx="16858350" cy="1067325"/>
          </a:xfrm>
          <a:prstGeom prst="rect">
            <a:avLst/>
          </a:prstGeom>
        </p:spPr>
        <p:txBody>
          <a:bodyPr lIns="0" tIns="0" rIns="0" bIns="0" rtlCol="0" anchor="t">
            <a:spAutoFit/>
          </a:bodyPr>
          <a:lstStyle/>
          <a:p>
            <a:pPr algn="l">
              <a:lnSpc>
                <a:spcPts val="6045"/>
              </a:lnSpc>
            </a:pPr>
            <a:r>
              <a:rPr lang="en-US" sz="5040">
                <a:solidFill>
                  <a:srgbClr val="000000"/>
                </a:solidFill>
                <a:latin typeface="Arial" panose="020B0604020202020204"/>
              </a:rPr>
              <a:t>PREDICTION PROCESS</a:t>
            </a:r>
            <a:endParaRPr lang="en-US" sz="5040">
              <a:solidFill>
                <a:srgbClr val="000000"/>
              </a:solidFill>
              <a:latin typeface="Arial" panose="020B0604020202020204"/>
            </a:endParaRPr>
          </a:p>
        </p:txBody>
      </p:sp>
      <p:sp>
        <p:nvSpPr>
          <p:cNvPr id="3" name="TextBox 3"/>
          <p:cNvSpPr txBox="1"/>
          <p:nvPr/>
        </p:nvSpPr>
        <p:spPr>
          <a:xfrm>
            <a:off x="714825" y="2291600"/>
            <a:ext cx="16858350" cy="6754725"/>
          </a:xfrm>
          <a:prstGeom prst="rect">
            <a:avLst/>
          </a:prstGeom>
        </p:spPr>
        <p:txBody>
          <a:bodyPr lIns="0" tIns="0" rIns="0" bIns="0" rtlCol="0" anchor="t">
            <a:spAutoFit/>
          </a:bodyPr>
          <a:lstStyle/>
          <a:p>
            <a:pPr algn="l">
              <a:lnSpc>
                <a:spcPts val="3865"/>
              </a:lnSpc>
            </a:pPr>
            <a:r>
              <a:rPr lang="en-US" sz="2800">
                <a:solidFill>
                  <a:srgbClr val="595959"/>
                </a:solidFill>
                <a:latin typeface="Arial" panose="020B0604020202020204"/>
              </a:rPr>
              <a:t>1. New Data Input: Receive new images or video frames containing faces from the input source, such as a camera feed or uploaded images.</a:t>
            </a:r>
            <a:endParaRPr lang="en-US" sz="2800">
              <a:solidFill>
                <a:srgbClr val="595959"/>
              </a:solidFill>
              <a:latin typeface="Arial" panose="020B0604020202020204"/>
            </a:endParaRPr>
          </a:p>
          <a:p>
            <a:pPr algn="l">
              <a:lnSpc>
                <a:spcPts val="3865"/>
              </a:lnSpc>
            </a:pPr>
          </a:p>
          <a:p>
            <a:pPr algn="l">
              <a:lnSpc>
                <a:spcPts val="3865"/>
              </a:lnSpc>
            </a:pPr>
            <a:r>
              <a:rPr lang="en-US" sz="2800">
                <a:solidFill>
                  <a:srgbClr val="595959"/>
                </a:solidFill>
                <a:latin typeface="Arial" panose="020B0604020202020204"/>
              </a:rPr>
              <a:t>2. Preprocessing: Preprocess the input data by resizing images to the required dimensions, converting them to the appropriate format, and applying any necessary transformations like normalization or standardization.</a:t>
            </a:r>
            <a:endParaRPr lang="en-US" sz="2800">
              <a:solidFill>
                <a:srgbClr val="595959"/>
              </a:solidFill>
              <a:latin typeface="Arial" panose="020B0604020202020204"/>
            </a:endParaRPr>
          </a:p>
          <a:p>
            <a:pPr algn="l">
              <a:lnSpc>
                <a:spcPts val="3865"/>
              </a:lnSpc>
            </a:pPr>
          </a:p>
          <a:p>
            <a:pPr algn="l">
              <a:lnSpc>
                <a:spcPts val="3865"/>
              </a:lnSpc>
            </a:pPr>
            <a:r>
              <a:rPr lang="en-US" sz="2800">
                <a:solidFill>
                  <a:srgbClr val="595959"/>
                </a:solidFill>
                <a:latin typeface="Arial" panose="020B0604020202020204"/>
              </a:rPr>
              <a:t>3. Model Inference: Pass the preprocessed data through the trained CNN model to perform inference, where the model makes predictions on whether each detected face is wearing a mask correctly or not.</a:t>
            </a:r>
            <a:endParaRPr lang="en-US" sz="2800">
              <a:solidFill>
                <a:srgbClr val="595959"/>
              </a:solidFill>
              <a:latin typeface="Arial" panose="020B0604020202020204"/>
            </a:endParaRPr>
          </a:p>
          <a:p>
            <a:pPr algn="l">
              <a:lnSpc>
                <a:spcPts val="3865"/>
              </a:lnSpc>
            </a:pPr>
          </a:p>
          <a:p>
            <a:pPr algn="l">
              <a:lnSpc>
                <a:spcPts val="3865"/>
              </a:lnSpc>
            </a:pPr>
            <a:r>
              <a:rPr lang="en-US" sz="2800">
                <a:solidFill>
                  <a:srgbClr val="595959"/>
                </a:solidFill>
                <a:latin typeface="Arial" panose="020B0604020202020204"/>
              </a:rPr>
              <a:t>4. Result Interpretation: Interpret the model’s predictions, typically by overlaying bounding boxes or labels on the input images to indicate the presence and status of face masks. This information can be used for real-time monitoring, alerts, or further actions as needed.:</a:t>
            </a:r>
            <a:endParaRPr lang="en-US" sz="2800">
              <a:solidFill>
                <a:srgbClr val="595959"/>
              </a:solidFill>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5502</Words>
  <Application>WPS Presentation</Application>
  <PresentationFormat>On-screen Show (4:3)</PresentationFormat>
  <Paragraphs>91</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Roboto</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detection.pptx</dc:title>
  <dc:creator/>
  <cp:lastModifiedBy>Balaji</cp:lastModifiedBy>
  <cp:revision>2</cp:revision>
  <dcterms:created xsi:type="dcterms:W3CDTF">2006-08-16T00:00:00Z</dcterms:created>
  <dcterms:modified xsi:type="dcterms:W3CDTF">2024-04-02T07:47:57Z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087B7B17B655479BBD2D96FE9D7385E5_13</vt:lpwstr>
  </property>
  <property fmtid="{D5CDD505-2E9C-101B-9397-08002B2CF9AE}" pid="3" name="KSOProductBuildVer">
    <vt:lpwstr>1033-12.2.0.13472</vt:lpwstr>
  </property>
</Properties>
</file>