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7"/>
  </p:notesMasterIdLst>
  <p:sldIdLst>
    <p:sldId id="256" r:id="rId3"/>
    <p:sldId id="277" r:id="rId4"/>
    <p:sldId id="257" r:id="rId5"/>
    <p:sldId id="275" r:id="rId6"/>
    <p:sldId id="262" r:id="rId7"/>
    <p:sldId id="261" r:id="rId8"/>
    <p:sldId id="264" r:id="rId9"/>
    <p:sldId id="267" r:id="rId10"/>
    <p:sldId id="269" r:id="rId11"/>
    <p:sldId id="278" r:id="rId12"/>
    <p:sldId id="279" r:id="rId13"/>
    <p:sldId id="270" r:id="rId14"/>
    <p:sldId id="272" r:id="rId15"/>
    <p:sldId id="265" r:id="rId16"/>
  </p:sldIdLst>
  <p:sldSz cx="9144000" cy="5143500" type="screen16x9"/>
  <p:notesSz cx="6858000" cy="9144000"/>
  <p:embeddedFontLst>
    <p:embeddedFont>
      <p:font typeface="Nunito Light" pitchFamily="2" charset="0"/>
      <p:regular r:id="rId18"/>
      <p: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A41"/>
    <a:srgbClr val="D3E1F1"/>
    <a:srgbClr val="0B66BC"/>
    <a:srgbClr val="0B7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C4408B-DB6A-4BE4-B706-57E35D0E8FFD}">
  <a:tblStyle styleId="{D3C4408B-DB6A-4BE4-B706-57E35D0E8F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1D8837-9D11-4621-82F0-D53CC01580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D063D666-5BC0-EFD4-C465-0C0F8E8E7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30:notes">
            <a:extLst>
              <a:ext uri="{FF2B5EF4-FFF2-40B4-BE49-F238E27FC236}">
                <a16:creationId xmlns:a16="http://schemas.microsoft.com/office/drawing/2014/main" id="{C1310D49-CDF5-9295-0436-9CDCE3165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30:notes">
            <a:extLst>
              <a:ext uri="{FF2B5EF4-FFF2-40B4-BE49-F238E27FC236}">
                <a16:creationId xmlns:a16="http://schemas.microsoft.com/office/drawing/2014/main" id="{B29360AF-7CB1-1758-5D93-1A6A3E834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7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96A011B4-BFD2-58BC-16B1-B21642294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30:notes">
            <a:extLst>
              <a:ext uri="{FF2B5EF4-FFF2-40B4-BE49-F238E27FC236}">
                <a16:creationId xmlns:a16="http://schemas.microsoft.com/office/drawing/2014/main" id="{E0F63F8D-D0C6-73F3-07D4-D57616C0C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30:notes">
            <a:extLst>
              <a:ext uri="{FF2B5EF4-FFF2-40B4-BE49-F238E27FC236}">
                <a16:creationId xmlns:a16="http://schemas.microsoft.com/office/drawing/2014/main" id="{AD5735F3-3B10-D91F-50AE-9C321D565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72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517220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517220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>
          <a:extLst>
            <a:ext uri="{FF2B5EF4-FFF2-40B4-BE49-F238E27FC236}">
              <a16:creationId xmlns:a16="http://schemas.microsoft.com/office/drawing/2014/main" id="{1C41568D-692F-9C81-ED61-05F5C47E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01:notes">
            <a:extLst>
              <a:ext uri="{FF2B5EF4-FFF2-40B4-BE49-F238E27FC236}">
                <a16:creationId xmlns:a16="http://schemas.microsoft.com/office/drawing/2014/main" id="{9CCF222B-4E2A-9C50-DFA4-6D53A36568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01:notes">
            <a:extLst>
              <a:ext uri="{FF2B5EF4-FFF2-40B4-BE49-F238E27FC236}">
                <a16:creationId xmlns:a16="http://schemas.microsoft.com/office/drawing/2014/main" id="{3B059247-4211-46CF-F574-951E63884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0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>
          <a:extLst>
            <a:ext uri="{FF2B5EF4-FFF2-40B4-BE49-F238E27FC236}">
              <a16:creationId xmlns:a16="http://schemas.microsoft.com/office/drawing/2014/main" id="{1AC94C67-7384-E141-0E6B-5CA40C034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01:notes">
            <a:extLst>
              <a:ext uri="{FF2B5EF4-FFF2-40B4-BE49-F238E27FC236}">
                <a16:creationId xmlns:a16="http://schemas.microsoft.com/office/drawing/2014/main" id="{E2B37D6F-BAA6-E1D1-7A03-332DFC0C9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01:notes">
            <a:extLst>
              <a:ext uri="{FF2B5EF4-FFF2-40B4-BE49-F238E27FC236}">
                <a16:creationId xmlns:a16="http://schemas.microsoft.com/office/drawing/2014/main" id="{4184EB15-3BD9-95AE-DC27-5D056EEFE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3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801100" cy="40647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3595575" y="539500"/>
            <a:ext cx="2191200" cy="2328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3595575" y="2953775"/>
            <a:ext cx="4835100" cy="1650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 flipH="1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713225" y="539550"/>
            <a:ext cx="3072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p33">
            <a:extLst>
              <a:ext uri="{FF2B5EF4-FFF2-40B4-BE49-F238E27FC236}">
                <a16:creationId xmlns:a16="http://schemas.microsoft.com/office/drawing/2014/main" id="{ECA5C88B-EC0B-4A7F-0996-BDD95D0E0BF9}"/>
              </a:ext>
            </a:extLst>
          </p:cNvPr>
          <p:cNvSpPr txBox="1">
            <a:spLocks noGrp="1"/>
          </p:cNvSpPr>
          <p:nvPr/>
        </p:nvSpPr>
        <p:spPr>
          <a:xfrm>
            <a:off x="1358902" y="890461"/>
            <a:ext cx="7199400" cy="79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>
                <a:solidFill>
                  <a:srgbClr val="0B66BC"/>
                </a:solidFill>
                <a:latin typeface="Times New Roman"/>
              </a:rPr>
              <a:t>MAHENDRA ENGINEERING COLLEGE</a:t>
            </a:r>
            <a:br>
              <a:rPr lang="en-US" sz="2800" b="0" dirty="0">
                <a:latin typeface="Times New Roman"/>
              </a:rPr>
            </a:br>
            <a:r>
              <a:rPr lang="en-US" sz="1800" b="0" dirty="0">
                <a:latin typeface="Times New Roman"/>
              </a:rPr>
              <a:t>(Autonomous)</a:t>
            </a:r>
            <a:endParaRPr lang="en-US" sz="1800" dirty="0"/>
          </a:p>
        </p:txBody>
      </p:sp>
      <p:sp>
        <p:nvSpPr>
          <p:cNvPr id="7" name="Google Shape;308;p33">
            <a:extLst>
              <a:ext uri="{FF2B5EF4-FFF2-40B4-BE49-F238E27FC236}">
                <a16:creationId xmlns:a16="http://schemas.microsoft.com/office/drawing/2014/main" id="{0C4322F2-62CB-BC6A-27D5-D9238EA81210}"/>
              </a:ext>
            </a:extLst>
          </p:cNvPr>
          <p:cNvSpPr txBox="1">
            <a:spLocks noGrp="1"/>
          </p:cNvSpPr>
          <p:nvPr/>
        </p:nvSpPr>
        <p:spPr>
          <a:xfrm>
            <a:off x="1358903" y="2418217"/>
            <a:ext cx="7199400" cy="206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College :</a:t>
            </a:r>
            <a:r>
              <a:rPr lang="en" sz="1800" dirty="0">
                <a:solidFill>
                  <a:srgbClr val="0B66BC"/>
                </a:solidFill>
                <a:latin typeface="Times New Roman"/>
              </a:rPr>
              <a:t> </a:t>
            </a:r>
            <a:r>
              <a:rPr lang="en" sz="1800" b="1" dirty="0">
                <a:solidFill>
                  <a:srgbClr val="202A41"/>
                </a:solidFill>
                <a:latin typeface="Times New Roman"/>
              </a:rPr>
              <a:t>Mahendra Engineering College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Team :</a:t>
            </a:r>
            <a:r>
              <a:rPr lang="en" sz="1800" dirty="0">
                <a:latin typeface="Times New Roman"/>
              </a:rPr>
              <a:t> </a:t>
            </a:r>
            <a:r>
              <a:rPr lang="en" sz="1800" b="1" dirty="0">
                <a:latin typeface="Times New Roman"/>
              </a:rPr>
              <a:t>Solution Makers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Team Leader : </a:t>
            </a:r>
            <a:r>
              <a:rPr lang="en" sz="1800" b="1" dirty="0">
                <a:solidFill>
                  <a:srgbClr val="202A41"/>
                </a:solidFill>
                <a:latin typeface="Times New Roman"/>
              </a:rPr>
              <a:t>Karthikeyan S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Department :</a:t>
            </a:r>
            <a:r>
              <a:rPr lang="en" sz="1800" dirty="0">
                <a:solidFill>
                  <a:srgbClr val="0B66BC"/>
                </a:solidFill>
                <a:latin typeface="Times New Roman"/>
              </a:rPr>
              <a:t> </a:t>
            </a:r>
            <a:r>
              <a:rPr lang="en" sz="1800" b="1" dirty="0">
                <a:solidFill>
                  <a:srgbClr val="202A41"/>
                </a:solidFill>
                <a:latin typeface="Times New Roman"/>
              </a:rPr>
              <a:t>B.E-</a:t>
            </a:r>
            <a:r>
              <a:rPr lang="en" sz="1800" b="1" dirty="0">
                <a:solidFill>
                  <a:srgbClr val="202A41"/>
                </a:solidFill>
                <a:latin typeface="Times New Roman"/>
                <a:cs typeface="Times New Roman"/>
              </a:rPr>
              <a:t>CSE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Problem Statement :</a:t>
            </a:r>
            <a:r>
              <a:rPr lang="en" sz="1800" dirty="0">
                <a:solidFill>
                  <a:srgbClr val="0B66BC"/>
                </a:solidFill>
                <a:latin typeface="Times New Roman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 Health Assistant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Create a chat bot for                     diagnosing common illnesses and suggesting remedies</a:t>
            </a:r>
            <a:endParaRPr lang="en" sz="1800" dirty="0">
              <a:latin typeface="Times New Roman"/>
              <a:cs typeface="Times New Roman"/>
            </a:endParaRP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Date :</a:t>
            </a:r>
            <a:r>
              <a:rPr lang="en" sz="1800" dirty="0">
                <a:latin typeface="Times New Roman"/>
              </a:rPr>
              <a:t> </a:t>
            </a:r>
            <a:r>
              <a:rPr lang="en" sz="1800" b="1" dirty="0">
                <a:latin typeface="Times New Roman"/>
              </a:rPr>
              <a:t>21/02/2025</a:t>
            </a:r>
          </a:p>
        </p:txBody>
      </p:sp>
      <p:pic>
        <p:nvPicPr>
          <p:cNvPr id="8" name="Picture 7" descr="A logo with a globe and text&#10;&#10;AI-generated content may be incorrect.">
            <a:extLst>
              <a:ext uri="{FF2B5EF4-FFF2-40B4-BE49-F238E27FC236}">
                <a16:creationId xmlns:a16="http://schemas.microsoft.com/office/drawing/2014/main" id="{BA85CC92-D7EB-982D-7711-A3E6A5F0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9" y="890200"/>
            <a:ext cx="871441" cy="791697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BA01D6BB-B064-970E-F9EA-394D28091AEC}"/>
              </a:ext>
            </a:extLst>
          </p:cNvPr>
          <p:cNvSpPr txBox="1"/>
          <p:nvPr/>
        </p:nvSpPr>
        <p:spPr>
          <a:xfrm>
            <a:off x="1359835" y="1684152"/>
            <a:ext cx="7199149" cy="6015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>
                <a:solidFill>
                  <a:srgbClr val="0B66BC"/>
                </a:solidFill>
                <a:latin typeface="Times New Roman"/>
              </a:rPr>
              <a:t>CATCH ‘25 – Hackathon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DB59DBD2-7592-0B7B-AC04-9F76C8D38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69144-C84F-11B8-C274-EAD27551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11" y="574311"/>
            <a:ext cx="7959777" cy="39948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19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62803E66-5D90-CDD3-65F0-544D708D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D47AC-6532-AE11-8739-95FBD0FA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02" y="258352"/>
            <a:ext cx="6535711" cy="2170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B865C-36F1-4453-EEFD-CF361C08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202" y="2488367"/>
            <a:ext cx="6535711" cy="2396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421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34">
            <a:extLst>
              <a:ext uri="{FF2B5EF4-FFF2-40B4-BE49-F238E27FC236}">
                <a16:creationId xmlns:a16="http://schemas.microsoft.com/office/drawing/2014/main" id="{125F8B92-E39E-7861-8497-B7674415EE70}"/>
              </a:ext>
            </a:extLst>
          </p:cNvPr>
          <p:cNvSpPr txBox="1">
            <a:spLocks/>
          </p:cNvSpPr>
          <p:nvPr/>
        </p:nvSpPr>
        <p:spPr>
          <a:xfrm>
            <a:off x="1493174" y="598620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endParaRPr lang="en" dirty="0">
              <a:solidFill>
                <a:srgbClr val="0B66BC"/>
              </a:solidFill>
              <a:latin typeface="Times New Roman"/>
              <a:cs typeface="Times New Roman"/>
            </a:endParaRPr>
          </a:p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SOCIAL RELEVANCE</a:t>
            </a:r>
          </a:p>
          <a:p>
            <a:pPr algn="ctr"/>
            <a:endParaRPr lang="en" dirty="0">
              <a:solidFill>
                <a:srgbClr val="0B66BC"/>
              </a:solidFill>
              <a:latin typeface="Times New Roman"/>
              <a:cs typeface="Times New Roman"/>
            </a:endParaRPr>
          </a:p>
        </p:txBody>
      </p:sp>
      <p:sp>
        <p:nvSpPr>
          <p:cNvPr id="5" name="Google Shape;315;p34">
            <a:extLst>
              <a:ext uri="{FF2B5EF4-FFF2-40B4-BE49-F238E27FC236}">
                <a16:creationId xmlns:a16="http://schemas.microsoft.com/office/drawing/2014/main" id="{978C326B-A242-0FB1-C6F8-A48B1DA639B8}"/>
              </a:ext>
            </a:extLst>
          </p:cNvPr>
          <p:cNvSpPr txBox="1"/>
          <p:nvPr/>
        </p:nvSpPr>
        <p:spPr>
          <a:xfrm>
            <a:off x="694786" y="1448217"/>
            <a:ext cx="7467125" cy="287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immediate health advice to users, especially in remote or underserved areas.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healthcare costs by offering free, preliminary advice for minor illnesses.</a:t>
            </a:r>
          </a:p>
          <a:p>
            <a:pPr marL="457200" lvl="1" algn="l">
              <a:spcBef>
                <a:spcPts val="300"/>
              </a:spcBef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Educates users about common illnesses and their remedies.</a:t>
            </a:r>
          </a:p>
          <a:p>
            <a:pPr marL="457200" lvl="1" algn="l">
              <a:spcBef>
                <a:spcPts val="300"/>
              </a:spcBef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scaled to support multiple languages and regions, making it globally relevant.</a:t>
            </a:r>
          </a:p>
          <a:p>
            <a:br>
              <a:rPr lang="en-US" dirty="0"/>
            </a:br>
            <a:endParaRPr lang="en" dirty="0">
              <a:latin typeface="Times New Roman"/>
              <a:ea typeface="Poppins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3;p34">
            <a:extLst>
              <a:ext uri="{FF2B5EF4-FFF2-40B4-BE49-F238E27FC236}">
                <a16:creationId xmlns:a16="http://schemas.microsoft.com/office/drawing/2014/main" id="{7595B305-113C-B1FA-A6F5-1DDD7EB6E652}"/>
              </a:ext>
            </a:extLst>
          </p:cNvPr>
          <p:cNvSpPr txBox="1">
            <a:spLocks/>
          </p:cNvSpPr>
          <p:nvPr/>
        </p:nvSpPr>
        <p:spPr>
          <a:xfrm>
            <a:off x="1442749" y="380105"/>
            <a:ext cx="6727167" cy="77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CONCLUSION AND FUTURE WORK</a:t>
            </a:r>
          </a:p>
        </p:txBody>
      </p:sp>
      <p:sp>
        <p:nvSpPr>
          <p:cNvPr id="13" name="Google Shape;315;p34">
            <a:extLst>
              <a:ext uri="{FF2B5EF4-FFF2-40B4-BE49-F238E27FC236}">
                <a16:creationId xmlns:a16="http://schemas.microsoft.com/office/drawing/2014/main" id="{BFEFBFBB-38E1-FF73-C7CE-972C407D7FE5}"/>
              </a:ext>
            </a:extLst>
          </p:cNvPr>
          <p:cNvSpPr txBox="1"/>
          <p:nvPr/>
        </p:nvSpPr>
        <p:spPr>
          <a:xfrm>
            <a:off x="720000" y="1591092"/>
            <a:ext cx="7668830" cy="2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Virtual Health Assistant is a socially relevant and technically advanced solution for providing health advice.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the power of AI and NLP to deliver accurate and accessible healthcare support.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will focus on improving accuracy, adding new diseases and remedies with the help of doctor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integrating with other healthcare systems.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H2 bot(Health Helper BOT)  by using AWS/Google Cloud/Azure/Render.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Poppins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421E45A-9CDC-1BC8-CA88-B4D72731CABF}"/>
              </a:ext>
            </a:extLst>
          </p:cNvPr>
          <p:cNvSpPr txBox="1"/>
          <p:nvPr/>
        </p:nvSpPr>
        <p:spPr>
          <a:xfrm>
            <a:off x="1549676" y="2016614"/>
            <a:ext cx="604839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rgbClr val="0B66BC"/>
                </a:solidFill>
                <a:latin typeface="Times New Roman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>
          <a:extLst>
            <a:ext uri="{FF2B5EF4-FFF2-40B4-BE49-F238E27FC236}">
              <a16:creationId xmlns:a16="http://schemas.microsoft.com/office/drawing/2014/main" id="{FC0656B3-5BD5-1F47-46F7-88D83AA1D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5FBBB-7712-938D-E847-DBBA335CFDB5}"/>
              </a:ext>
            </a:extLst>
          </p:cNvPr>
          <p:cNvSpPr>
            <a:spLocks noGrp="1"/>
          </p:cNvSpPr>
          <p:nvPr/>
        </p:nvSpPr>
        <p:spPr>
          <a:xfrm>
            <a:off x="2082206" y="397575"/>
            <a:ext cx="49795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>
                <a:solidFill>
                  <a:srgbClr val="0B66BC"/>
                </a:solidFill>
                <a:latin typeface="Times New Roman"/>
              </a:rPr>
              <a:t>CREW DETAILS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253D7D-B217-E122-45F6-A94540F9E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01926"/>
              </p:ext>
            </p:extLst>
          </p:nvPr>
        </p:nvGraphicFramePr>
        <p:xfrm>
          <a:off x="406566" y="970275"/>
          <a:ext cx="8330867" cy="3895912"/>
        </p:xfrm>
        <a:graphic>
          <a:graphicData uri="http://schemas.openxmlformats.org/drawingml/2006/table">
            <a:tbl>
              <a:tblPr bandRow="1">
                <a:tableStyleId>{D3C4408B-DB6A-4BE4-B706-57E35D0E8FFD}</a:tableStyleId>
              </a:tblPr>
              <a:tblGrid>
                <a:gridCol w="2447784">
                  <a:extLst>
                    <a:ext uri="{9D8B030D-6E8A-4147-A177-3AD203B41FA5}">
                      <a16:colId xmlns:a16="http://schemas.microsoft.com/office/drawing/2014/main" val="465308331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3307750178"/>
                    </a:ext>
                  </a:extLst>
                </a:gridCol>
                <a:gridCol w="1418243">
                  <a:extLst>
                    <a:ext uri="{9D8B030D-6E8A-4147-A177-3AD203B41FA5}">
                      <a16:colId xmlns:a16="http://schemas.microsoft.com/office/drawing/2014/main" val="398425740"/>
                    </a:ext>
                  </a:extLst>
                </a:gridCol>
                <a:gridCol w="1491782">
                  <a:extLst>
                    <a:ext uri="{9D8B030D-6E8A-4147-A177-3AD203B41FA5}">
                      <a16:colId xmlns:a16="http://schemas.microsoft.com/office/drawing/2014/main" val="638533581"/>
                    </a:ext>
                  </a:extLst>
                </a:gridCol>
                <a:gridCol w="2300706">
                  <a:extLst>
                    <a:ext uri="{9D8B030D-6E8A-4147-A177-3AD203B41FA5}">
                      <a16:colId xmlns:a16="http://schemas.microsoft.com/office/drawing/2014/main" val="1942742084"/>
                    </a:ext>
                  </a:extLst>
                </a:gridCol>
              </a:tblGrid>
              <a:tr h="42493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NAME OF THE STUDENT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YEAR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DEPARTMENT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DESIGNATION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E MAIL ID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55349"/>
                  </a:ext>
                </a:extLst>
              </a:tr>
              <a:tr h="61814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Karthikeyan S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III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CSE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b="1" dirty="0">
                          <a:effectLst/>
                          <a:latin typeface="Times New Roman"/>
                        </a:rPr>
                        <a:t>Team leader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/>
                        </a:rPr>
                        <a:t>(Project </a:t>
                      </a:r>
                      <a:r>
                        <a:rPr lang="en-US" dirty="0" err="1">
                          <a:effectLst/>
                          <a:latin typeface="Times New Roman"/>
                        </a:rPr>
                        <a:t>Manager,Coder</a:t>
                      </a:r>
                      <a:r>
                        <a:rPr lang="en-US" dirty="0"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karthikeyancse62@gmail.com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058503"/>
                  </a:ext>
                </a:extLst>
              </a:tr>
              <a:tr h="61814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sz="1400" b="1" dirty="0" err="1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Abishek</a:t>
                      </a:r>
                      <a:r>
                        <a:rPr lang="en-US" sz="1400" b="1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N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III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202A41"/>
                        </a:solidFill>
                        <a:effectLst/>
                        <a:latin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CSE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b="1" dirty="0">
                          <a:effectLst/>
                          <a:latin typeface="Times New Roman"/>
                        </a:rPr>
                        <a:t>Team member 1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Times New Roman"/>
                        </a:rPr>
                        <a:t>Coder,NLP</a:t>
                      </a:r>
                      <a:r>
                        <a:rPr lang="en-US" dirty="0">
                          <a:effectLst/>
                          <a:latin typeface="Times New Roman"/>
                        </a:rPr>
                        <a:t> Trainer)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>abisheknesamony@gmail.com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245147"/>
                  </a:ext>
                </a:extLst>
              </a:tr>
              <a:tr h="79405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Karthikeyan I</a:t>
                      </a: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sz="1200" dirty="0">
                        <a:solidFill>
                          <a:srgbClr val="202A41"/>
                        </a:solidFill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III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202A41"/>
                        </a:solidFill>
                        <a:effectLst/>
                        <a:latin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CSE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  <a:latin typeface="Times New Roman"/>
                        </a:rPr>
                        <a:t>Team member 2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/>
                        </a:rPr>
                        <a:t>(Frontend Developer)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>Karthikeyanimec@gmail.com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562412"/>
                  </a:ext>
                </a:extLst>
              </a:tr>
              <a:tr h="61814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Bharath Kumar C</a:t>
                      </a:r>
                      <a:endParaRPr lang="en-US" b="1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III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CSE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  <a:latin typeface="Times New Roman"/>
                        </a:rPr>
                        <a:t>Team member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/>
                        </a:rPr>
                        <a:t>(Frontend Developer)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>bharath0534@gmail.com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19035"/>
                  </a:ext>
                </a:extLst>
              </a:tr>
              <a:tr h="79405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endParaRPr lang="en-US" sz="1400" dirty="0">
                        <a:solidFill>
                          <a:srgbClr val="202A41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sz="1400" b="1" dirty="0" err="1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Ebinesh</a:t>
                      </a:r>
                      <a:r>
                        <a:rPr lang="en-US" sz="1400" b="1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K</a:t>
                      </a:r>
                    </a:p>
                    <a:p>
                      <a:pPr algn="l" fontAlgn="base">
                        <a:lnSpc>
                          <a:spcPts val="1650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sz="1200" dirty="0">
                        <a:solidFill>
                          <a:srgbClr val="202A41"/>
                        </a:solidFill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III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202A41"/>
                        </a:solidFill>
                        <a:effectLst/>
                        <a:latin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CSE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effectLst/>
                        <a:latin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Times New Roman"/>
                        </a:rPr>
                        <a:t>Team member 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/>
                        </a:rPr>
                        <a:t>(Coder)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sz="1200" dirty="0">
                        <a:effectLst/>
                        <a:latin typeface="Times New Roman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>ebinesh705@gmail.com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73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7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8;p47">
            <a:extLst>
              <a:ext uri="{FF2B5EF4-FFF2-40B4-BE49-F238E27FC236}">
                <a16:creationId xmlns:a16="http://schemas.microsoft.com/office/drawing/2014/main" id="{6471E41C-8FF3-8567-8DBA-8BBA3A0400B6}"/>
              </a:ext>
            </a:extLst>
          </p:cNvPr>
          <p:cNvSpPr txBox="1"/>
          <p:nvPr/>
        </p:nvSpPr>
        <p:spPr>
          <a:xfrm flipH="1">
            <a:off x="963195" y="1421558"/>
            <a:ext cx="2073900" cy="844200"/>
          </a:xfrm>
          <a:prstGeom prst="rect">
            <a:avLst/>
          </a:prstGeom>
          <a:solidFill>
            <a:schemeClr val="lt2"/>
          </a:solidFill>
          <a:ln>
            <a:solidFill>
              <a:srgbClr val="D3E1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1919"/>
                </a:solidFill>
                <a:latin typeface="Times New Roman"/>
                <a:ea typeface="Poppins"/>
                <a:cs typeface="Times New Roman"/>
              </a:rPr>
              <a:t>ABSTRACT</a:t>
            </a:r>
          </a:p>
        </p:txBody>
      </p:sp>
      <p:sp>
        <p:nvSpPr>
          <p:cNvPr id="5" name="Google Shape;489;p47">
            <a:extLst>
              <a:ext uri="{FF2B5EF4-FFF2-40B4-BE49-F238E27FC236}">
                <a16:creationId xmlns:a16="http://schemas.microsoft.com/office/drawing/2014/main" id="{47835E77-52F2-CC02-AEA8-5092656EC8F2}"/>
              </a:ext>
            </a:extLst>
          </p:cNvPr>
          <p:cNvSpPr txBox="1"/>
          <p:nvPr/>
        </p:nvSpPr>
        <p:spPr>
          <a:xfrm flipH="1">
            <a:off x="3785333" y="145727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dk1"/>
                </a:solidFill>
                <a:latin typeface="Times New Roman"/>
                <a:cs typeface="Times New Roman"/>
              </a:rPr>
              <a:t>IDEA/APPROACH DETAILS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" name="Google Shape;490;p47">
            <a:extLst>
              <a:ext uri="{FF2B5EF4-FFF2-40B4-BE49-F238E27FC236}">
                <a16:creationId xmlns:a16="http://schemas.microsoft.com/office/drawing/2014/main" id="{67EF8F8B-8AE0-7CFC-8952-9638E036AA01}"/>
              </a:ext>
            </a:extLst>
          </p:cNvPr>
          <p:cNvSpPr txBox="1"/>
          <p:nvPr/>
        </p:nvSpPr>
        <p:spPr>
          <a:xfrm flipH="1">
            <a:off x="6607395" y="145727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dk1"/>
                </a:solidFill>
                <a:latin typeface="Times New Roman"/>
                <a:ea typeface="Poppins"/>
                <a:cs typeface="Times New Roman"/>
              </a:rPr>
              <a:t>FLOW CHART</a:t>
            </a:r>
          </a:p>
        </p:txBody>
      </p:sp>
      <p:sp>
        <p:nvSpPr>
          <p:cNvPr id="7" name="Google Shape;491;p47">
            <a:extLst>
              <a:ext uri="{FF2B5EF4-FFF2-40B4-BE49-F238E27FC236}">
                <a16:creationId xmlns:a16="http://schemas.microsoft.com/office/drawing/2014/main" id="{4E5A6243-7A6A-7FBC-DADA-34CD1415B591}"/>
              </a:ext>
            </a:extLst>
          </p:cNvPr>
          <p:cNvSpPr txBox="1"/>
          <p:nvPr/>
        </p:nvSpPr>
        <p:spPr>
          <a:xfrm flipH="1">
            <a:off x="963269" y="2671166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dk1"/>
                </a:solidFill>
                <a:latin typeface="Times New Roman"/>
                <a:cs typeface="Times New Roman"/>
                <a:sym typeface="Poppins"/>
              </a:rPr>
              <a:t>TECH STACK AND DEPENDENCIES</a:t>
            </a:r>
            <a:endParaRPr lang="en" sz="12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8" name="Google Shape;492;p47">
            <a:extLst>
              <a:ext uri="{FF2B5EF4-FFF2-40B4-BE49-F238E27FC236}">
                <a16:creationId xmlns:a16="http://schemas.microsoft.com/office/drawing/2014/main" id="{482429DD-A3DF-A80D-01F8-9CE8732ECE74}"/>
              </a:ext>
            </a:extLst>
          </p:cNvPr>
          <p:cNvSpPr txBox="1"/>
          <p:nvPr/>
        </p:nvSpPr>
        <p:spPr>
          <a:xfrm flipH="1">
            <a:off x="6607395" y="26711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dk1"/>
                </a:solidFill>
                <a:latin typeface="Times New Roman"/>
                <a:cs typeface="Times New Roman"/>
              </a:rPr>
              <a:t>ANALYSIS PART OF THEIR PROJECT</a:t>
            </a:r>
          </a:p>
        </p:txBody>
      </p:sp>
      <p:sp>
        <p:nvSpPr>
          <p:cNvPr id="9" name="Google Shape;495;p47">
            <a:extLst>
              <a:ext uri="{FF2B5EF4-FFF2-40B4-BE49-F238E27FC236}">
                <a16:creationId xmlns:a16="http://schemas.microsoft.com/office/drawing/2014/main" id="{0DE21461-1801-C846-426F-3F9E1D3B078C}"/>
              </a:ext>
            </a:extLst>
          </p:cNvPr>
          <p:cNvSpPr txBox="1"/>
          <p:nvPr/>
        </p:nvSpPr>
        <p:spPr>
          <a:xfrm flipH="1">
            <a:off x="3785333" y="26711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dk1"/>
                </a:solidFill>
                <a:latin typeface="Times New Roman"/>
                <a:cs typeface="Times New Roman"/>
              </a:rPr>
              <a:t>METHODOLIGIES OR ALGORITHMS FOCUSED</a:t>
            </a:r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Google Shape;496;p47">
            <a:extLst>
              <a:ext uri="{FF2B5EF4-FFF2-40B4-BE49-F238E27FC236}">
                <a16:creationId xmlns:a16="http://schemas.microsoft.com/office/drawing/2014/main" id="{8DB1C6E3-A8B1-97C7-6FCE-8266E0FE4AC3}"/>
              </a:ext>
            </a:extLst>
          </p:cNvPr>
          <p:cNvCxnSpPr>
            <a:cxnSpLocks/>
          </p:cNvCxnSpPr>
          <p:nvPr/>
        </p:nvCxnSpPr>
        <p:spPr>
          <a:xfrm>
            <a:off x="3037196" y="1879374"/>
            <a:ext cx="74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Google Shape;497;p47">
            <a:extLst>
              <a:ext uri="{FF2B5EF4-FFF2-40B4-BE49-F238E27FC236}">
                <a16:creationId xmlns:a16="http://schemas.microsoft.com/office/drawing/2014/main" id="{110BE94B-3A67-7269-C1EA-8F3492EFF8CE}"/>
              </a:ext>
            </a:extLst>
          </p:cNvPr>
          <p:cNvCxnSpPr>
            <a:cxnSpLocks/>
          </p:cNvCxnSpPr>
          <p:nvPr/>
        </p:nvCxnSpPr>
        <p:spPr>
          <a:xfrm>
            <a:off x="5859233" y="1879374"/>
            <a:ext cx="74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Google Shape;498;p47">
            <a:extLst>
              <a:ext uri="{FF2B5EF4-FFF2-40B4-BE49-F238E27FC236}">
                <a16:creationId xmlns:a16="http://schemas.microsoft.com/office/drawing/2014/main" id="{05B67E03-A8F9-CAC7-236B-343E48337FB8}"/>
              </a:ext>
            </a:extLst>
          </p:cNvPr>
          <p:cNvCxnSpPr>
            <a:cxnSpLocks/>
          </p:cNvCxnSpPr>
          <p:nvPr/>
        </p:nvCxnSpPr>
        <p:spPr>
          <a:xfrm rot="5400000">
            <a:off x="4637445" y="-335826"/>
            <a:ext cx="369600" cy="5644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Google Shape;499;p47">
            <a:extLst>
              <a:ext uri="{FF2B5EF4-FFF2-40B4-BE49-F238E27FC236}">
                <a16:creationId xmlns:a16="http://schemas.microsoft.com/office/drawing/2014/main" id="{65DA523E-C32E-CF5F-12B8-C5694D5FB77A}"/>
              </a:ext>
            </a:extLst>
          </p:cNvPr>
          <p:cNvCxnSpPr>
            <a:cxnSpLocks/>
          </p:cNvCxnSpPr>
          <p:nvPr/>
        </p:nvCxnSpPr>
        <p:spPr>
          <a:xfrm>
            <a:off x="5859233" y="3093273"/>
            <a:ext cx="7482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4" name="Google Shape;500;p47">
            <a:extLst>
              <a:ext uri="{FF2B5EF4-FFF2-40B4-BE49-F238E27FC236}">
                <a16:creationId xmlns:a16="http://schemas.microsoft.com/office/drawing/2014/main" id="{4D499282-DE59-DC32-97A7-1620DA5B12DF}"/>
              </a:ext>
            </a:extLst>
          </p:cNvPr>
          <p:cNvCxnSpPr>
            <a:cxnSpLocks/>
          </p:cNvCxnSpPr>
          <p:nvPr/>
        </p:nvCxnSpPr>
        <p:spPr>
          <a:xfrm>
            <a:off x="3037170" y="3093267"/>
            <a:ext cx="7482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5" name="Google Shape;313;p34">
            <a:extLst>
              <a:ext uri="{FF2B5EF4-FFF2-40B4-BE49-F238E27FC236}">
                <a16:creationId xmlns:a16="http://schemas.microsoft.com/office/drawing/2014/main" id="{3C654057-8A92-5656-A029-86FAE31F1F15}"/>
              </a:ext>
            </a:extLst>
          </p:cNvPr>
          <p:cNvSpPr txBox="1">
            <a:spLocks/>
          </p:cNvSpPr>
          <p:nvPr/>
        </p:nvSpPr>
        <p:spPr>
          <a:xfrm>
            <a:off x="1455318" y="598626"/>
            <a:ext cx="68531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>
                <a:solidFill>
                  <a:srgbClr val="0B66BC"/>
                </a:solidFill>
                <a:latin typeface="Times New Roman"/>
              </a:rPr>
              <a:t>MODULE LIST</a:t>
            </a:r>
            <a:endParaRPr lang="en-US"/>
          </a:p>
        </p:txBody>
      </p:sp>
      <p:sp>
        <p:nvSpPr>
          <p:cNvPr id="17" name="Google Shape;491;p47">
            <a:extLst>
              <a:ext uri="{FF2B5EF4-FFF2-40B4-BE49-F238E27FC236}">
                <a16:creationId xmlns:a16="http://schemas.microsoft.com/office/drawing/2014/main" id="{D4B0668C-8F99-9D37-3CB5-6D22325D7AFB}"/>
              </a:ext>
            </a:extLst>
          </p:cNvPr>
          <p:cNvSpPr txBox="1"/>
          <p:nvPr/>
        </p:nvSpPr>
        <p:spPr>
          <a:xfrm flipH="1">
            <a:off x="963269" y="3868967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dk1"/>
                </a:solidFill>
                <a:latin typeface="Times New Roman"/>
                <a:cs typeface="Times New Roman"/>
              </a:rPr>
              <a:t>EXPECTED OUTCOME</a:t>
            </a:r>
          </a:p>
        </p:txBody>
      </p:sp>
      <p:sp>
        <p:nvSpPr>
          <p:cNvPr id="18" name="Google Shape;492;p47">
            <a:extLst>
              <a:ext uri="{FF2B5EF4-FFF2-40B4-BE49-F238E27FC236}">
                <a16:creationId xmlns:a16="http://schemas.microsoft.com/office/drawing/2014/main" id="{B180696D-30B1-BC5C-35F1-F08E068C47BD}"/>
              </a:ext>
            </a:extLst>
          </p:cNvPr>
          <p:cNvSpPr txBox="1"/>
          <p:nvPr/>
        </p:nvSpPr>
        <p:spPr>
          <a:xfrm flipH="1">
            <a:off x="6607395" y="38689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>
                <a:solidFill>
                  <a:schemeClr val="dk1"/>
                </a:solidFill>
                <a:latin typeface="Times New Roman"/>
                <a:cs typeface="Times New Roman"/>
              </a:rPr>
              <a:t>CONCLUSION AND FUTURE WORK</a:t>
            </a:r>
          </a:p>
        </p:txBody>
      </p:sp>
      <p:sp>
        <p:nvSpPr>
          <p:cNvPr id="19" name="Google Shape;495;p47">
            <a:extLst>
              <a:ext uri="{FF2B5EF4-FFF2-40B4-BE49-F238E27FC236}">
                <a16:creationId xmlns:a16="http://schemas.microsoft.com/office/drawing/2014/main" id="{ECDBFC7D-50F1-9A82-D4DB-5BA2B5F02C97}"/>
              </a:ext>
            </a:extLst>
          </p:cNvPr>
          <p:cNvSpPr txBox="1"/>
          <p:nvPr/>
        </p:nvSpPr>
        <p:spPr>
          <a:xfrm flipH="1">
            <a:off x="3785332" y="38689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dk1"/>
                </a:solidFill>
                <a:latin typeface="Times New Roman"/>
                <a:cs typeface="Times New Roman"/>
              </a:rPr>
              <a:t>SOCIAL RELEVANCE</a:t>
            </a:r>
          </a:p>
        </p:txBody>
      </p:sp>
      <p:cxnSp>
        <p:nvCxnSpPr>
          <p:cNvPr id="20" name="Google Shape;498;p47">
            <a:extLst>
              <a:ext uri="{FF2B5EF4-FFF2-40B4-BE49-F238E27FC236}">
                <a16:creationId xmlns:a16="http://schemas.microsoft.com/office/drawing/2014/main" id="{0C45D945-DA12-62DC-BDEA-D6BCCACF321C}"/>
              </a:ext>
            </a:extLst>
          </p:cNvPr>
          <p:cNvCxnSpPr>
            <a:cxnSpLocks/>
          </p:cNvCxnSpPr>
          <p:nvPr/>
        </p:nvCxnSpPr>
        <p:spPr>
          <a:xfrm rot="5400000">
            <a:off x="4637445" y="861975"/>
            <a:ext cx="369600" cy="5644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1" name="Google Shape;499;p47">
            <a:extLst>
              <a:ext uri="{FF2B5EF4-FFF2-40B4-BE49-F238E27FC236}">
                <a16:creationId xmlns:a16="http://schemas.microsoft.com/office/drawing/2014/main" id="{81BAE198-1DCA-5599-C699-CFEEB94F50EA}"/>
              </a:ext>
            </a:extLst>
          </p:cNvPr>
          <p:cNvCxnSpPr>
            <a:cxnSpLocks/>
          </p:cNvCxnSpPr>
          <p:nvPr/>
        </p:nvCxnSpPr>
        <p:spPr>
          <a:xfrm>
            <a:off x="5859233" y="4291074"/>
            <a:ext cx="7482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" name="Google Shape;500;p47">
            <a:extLst>
              <a:ext uri="{FF2B5EF4-FFF2-40B4-BE49-F238E27FC236}">
                <a16:creationId xmlns:a16="http://schemas.microsoft.com/office/drawing/2014/main" id="{55A6022C-DB95-8618-FE54-BB2415A3C6E4}"/>
              </a:ext>
            </a:extLst>
          </p:cNvPr>
          <p:cNvCxnSpPr>
            <a:cxnSpLocks/>
          </p:cNvCxnSpPr>
          <p:nvPr/>
        </p:nvCxnSpPr>
        <p:spPr>
          <a:xfrm>
            <a:off x="3037168" y="4291066"/>
            <a:ext cx="7482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>
          <a:extLst>
            <a:ext uri="{FF2B5EF4-FFF2-40B4-BE49-F238E27FC236}">
              <a16:creationId xmlns:a16="http://schemas.microsoft.com/office/drawing/2014/main" id="{FEADA780-4BB5-C1ED-B086-0BB0675D5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34">
            <a:extLst>
              <a:ext uri="{FF2B5EF4-FFF2-40B4-BE49-F238E27FC236}">
                <a16:creationId xmlns:a16="http://schemas.microsoft.com/office/drawing/2014/main" id="{4B7F0DBA-1D4A-42BF-0EA7-7C87DBDFB83D}"/>
              </a:ext>
            </a:extLst>
          </p:cNvPr>
          <p:cNvSpPr txBox="1">
            <a:spLocks/>
          </p:cNvSpPr>
          <p:nvPr/>
        </p:nvSpPr>
        <p:spPr>
          <a:xfrm>
            <a:off x="1804138" y="531385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>
                <a:solidFill>
                  <a:srgbClr val="0B66BC"/>
                </a:solidFill>
                <a:latin typeface="Times New Roman"/>
              </a:rPr>
              <a:t>ABSTRACT</a:t>
            </a:r>
            <a:endParaRPr lang="en-US"/>
          </a:p>
        </p:txBody>
      </p:sp>
      <p:sp>
        <p:nvSpPr>
          <p:cNvPr id="5" name="Google Shape;315;p34">
            <a:extLst>
              <a:ext uri="{FF2B5EF4-FFF2-40B4-BE49-F238E27FC236}">
                <a16:creationId xmlns:a16="http://schemas.microsoft.com/office/drawing/2014/main" id="{F6ECE868-8956-FACC-6243-D536E76DF10E}"/>
              </a:ext>
            </a:extLst>
          </p:cNvPr>
          <p:cNvSpPr txBox="1"/>
          <p:nvPr/>
        </p:nvSpPr>
        <p:spPr>
          <a:xfrm>
            <a:off x="861855" y="1494362"/>
            <a:ext cx="7668830" cy="2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Health Assistant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 RASA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help users diagnose common illnesses and suggest remedies.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 the Rasa framework, the chatbot uses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</a:t>
            </a: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user symptoms and provide appropriate recommendations.</a:t>
            </a:r>
            <a:endParaRPr 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provide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quick, accessible, and reliable health advice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minor ailments, reducing the need for unnecessary doctor visits.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symptom analysis, remedy suggestions, and a user-friendly conversational interface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Poppin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0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13;p34">
            <a:extLst>
              <a:ext uri="{FF2B5EF4-FFF2-40B4-BE49-F238E27FC236}">
                <a16:creationId xmlns:a16="http://schemas.microsoft.com/office/drawing/2014/main" id="{DAA94E87-2682-ADF2-CD2D-83357008F4AF}"/>
              </a:ext>
            </a:extLst>
          </p:cNvPr>
          <p:cNvSpPr txBox="1">
            <a:spLocks/>
          </p:cNvSpPr>
          <p:nvPr/>
        </p:nvSpPr>
        <p:spPr>
          <a:xfrm>
            <a:off x="1364925" y="591239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>
                <a:solidFill>
                  <a:srgbClr val="0B66BC"/>
                </a:solidFill>
                <a:latin typeface="Times New Roman"/>
                <a:cs typeface="Times New Roman"/>
              </a:rPr>
              <a:t>IDEA/APPROACH DETAILS</a:t>
            </a:r>
          </a:p>
        </p:txBody>
      </p:sp>
      <p:sp>
        <p:nvSpPr>
          <p:cNvPr id="17" name="Google Shape;315;p34">
            <a:extLst>
              <a:ext uri="{FF2B5EF4-FFF2-40B4-BE49-F238E27FC236}">
                <a16:creationId xmlns:a16="http://schemas.microsoft.com/office/drawing/2014/main" id="{114CF3F7-ED3E-A029-C588-844B9797496B}"/>
              </a:ext>
            </a:extLst>
          </p:cNvPr>
          <p:cNvSpPr txBox="1"/>
          <p:nvPr/>
        </p:nvSpPr>
        <p:spPr>
          <a:xfrm>
            <a:off x="800809" y="1345956"/>
            <a:ext cx="7668830" cy="308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b="1" dirty="0">
              <a:solidFill>
                <a:schemeClr val="dk1"/>
              </a:solidFill>
            </a:endParaRPr>
          </a:p>
          <a:p>
            <a:r>
              <a:rPr lang="en-US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 Used: </a:t>
            </a:r>
          </a:p>
          <a:p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Rasa Framework: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NLP and dialogue management.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actions and backend logic.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SQLite/PostgreSQL: 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symptoms and remedies.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0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JavaScript:</a:t>
            </a:r>
            <a:r>
              <a:rPr lang="en-US" dirty="0">
                <a:solidFill>
                  <a:srgbClr val="20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the website.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0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Framework:</a:t>
            </a:r>
            <a:r>
              <a:rPr lang="en-US" dirty="0">
                <a:solidFill>
                  <a:srgbClr val="20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integrate the chatbot into a 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u="sng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describes symptoms.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extracts symptoms using NLP.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action fetches remedies from the database.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suggests remedies and provides advice.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72200-8E92-5F76-1653-7961F3EF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29" y="3652561"/>
            <a:ext cx="1880097" cy="1042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5E56B-F625-09C5-14A1-7AF85BAA5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26" y="2111655"/>
            <a:ext cx="1657171" cy="104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4B2A6-A457-070D-DC36-11C309BD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351" y="1388951"/>
            <a:ext cx="1545455" cy="623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ABD10-FA2B-85A0-41F9-4CEDA02B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10" y="2271499"/>
            <a:ext cx="804858" cy="882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3;p34">
            <a:extLst>
              <a:ext uri="{FF2B5EF4-FFF2-40B4-BE49-F238E27FC236}">
                <a16:creationId xmlns:a16="http://schemas.microsoft.com/office/drawing/2014/main" id="{AA8F61E2-97DA-CAC9-5010-C44D97DB9ECD}"/>
              </a:ext>
            </a:extLst>
          </p:cNvPr>
          <p:cNvSpPr txBox="1">
            <a:spLocks/>
          </p:cNvSpPr>
          <p:nvPr/>
        </p:nvSpPr>
        <p:spPr>
          <a:xfrm>
            <a:off x="1493175" y="338084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>
                <a:solidFill>
                  <a:srgbClr val="0B66BC"/>
                </a:solidFill>
                <a:latin typeface="Times New Roman"/>
                <a:cs typeface="Times New Roman"/>
              </a:rPr>
              <a:t>FLOW CHAT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70D0FBA1-C1AB-D51E-7524-5587F8AA3131}"/>
              </a:ext>
            </a:extLst>
          </p:cNvPr>
          <p:cNvSpPr txBox="1"/>
          <p:nvPr/>
        </p:nvSpPr>
        <p:spPr>
          <a:xfrm>
            <a:off x="2410387" y="1284194"/>
            <a:ext cx="523930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C7CF35-19AD-5A9C-F2DC-27A9A07030FE}"/>
              </a:ext>
            </a:extLst>
          </p:cNvPr>
          <p:cNvSpPr/>
          <p:nvPr/>
        </p:nvSpPr>
        <p:spPr>
          <a:xfrm>
            <a:off x="624468" y="1194244"/>
            <a:ext cx="1315844" cy="7954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1CF1F9-56F8-8585-1A77-5EAC55F8D777}"/>
              </a:ext>
            </a:extLst>
          </p:cNvPr>
          <p:cNvSpPr/>
          <p:nvPr/>
        </p:nvSpPr>
        <p:spPr>
          <a:xfrm>
            <a:off x="2531306" y="1246283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EAE797-AD50-3E39-81BA-647F1247DF45}"/>
              </a:ext>
            </a:extLst>
          </p:cNvPr>
          <p:cNvSpPr/>
          <p:nvPr/>
        </p:nvSpPr>
        <p:spPr>
          <a:xfrm>
            <a:off x="4572000" y="1246282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Rasa NLU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853CB-6890-2E18-2CBE-1DFB7F814889}"/>
              </a:ext>
            </a:extLst>
          </p:cNvPr>
          <p:cNvSpPr/>
          <p:nvPr/>
        </p:nvSpPr>
        <p:spPr>
          <a:xfrm>
            <a:off x="6612694" y="1246281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Exract</a:t>
            </a:r>
            <a:r>
              <a:rPr lang="en-US" dirty="0"/>
              <a:t> Intent And Entities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4A6BE3-4C24-AA03-DC81-2B5A4169E9F5}"/>
              </a:ext>
            </a:extLst>
          </p:cNvPr>
          <p:cNvSpPr/>
          <p:nvPr/>
        </p:nvSpPr>
        <p:spPr>
          <a:xfrm>
            <a:off x="6612694" y="2311066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Rasa Core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048C1-2D02-BC55-3F3D-1AD2C317C0AF}"/>
              </a:ext>
            </a:extLst>
          </p:cNvPr>
          <p:cNvSpPr/>
          <p:nvPr/>
        </p:nvSpPr>
        <p:spPr>
          <a:xfrm>
            <a:off x="4572000" y="2311066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CD44F2-26CD-9485-C3A4-264F3C093A96}"/>
              </a:ext>
            </a:extLst>
          </p:cNvPr>
          <p:cNvSpPr/>
          <p:nvPr/>
        </p:nvSpPr>
        <p:spPr>
          <a:xfrm>
            <a:off x="2531306" y="2311065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Database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C31E1-781C-74D8-1613-06EA33117270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940312" y="1591971"/>
            <a:ext cx="59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FD897E-7A50-B4DA-B830-859BCE9993F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757940" y="1591970"/>
            <a:ext cx="814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93428-CCAE-ADBA-4E6C-D248C06544B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798634" y="1591969"/>
            <a:ext cx="814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E1ED7F7-AF6C-45FB-F14A-D4C6A897B6BE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7839328" y="1591969"/>
            <a:ext cx="12700" cy="10647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2D729F-BC1E-6C6D-45F8-B4CA3D73633D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5798634" y="2656754"/>
            <a:ext cx="814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D259F1-F99C-AB52-5209-4F0287D84410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 flipV="1">
            <a:off x="3757940" y="2656753"/>
            <a:ext cx="814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97A40B2-F28E-91D9-69F3-F81C8897D40F}"/>
              </a:ext>
            </a:extLst>
          </p:cNvPr>
          <p:cNvSpPr/>
          <p:nvPr/>
        </p:nvSpPr>
        <p:spPr>
          <a:xfrm>
            <a:off x="2544305" y="3348127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Response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7413C3-FC0D-3F69-5CD5-188232D945C0}"/>
              </a:ext>
            </a:extLst>
          </p:cNvPr>
          <p:cNvSpPr/>
          <p:nvPr/>
        </p:nvSpPr>
        <p:spPr>
          <a:xfrm>
            <a:off x="4572000" y="3348126"/>
            <a:ext cx="1226634" cy="691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Responds</a:t>
            </a:r>
            <a:endParaRPr lang="en-IN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56F202E-26B8-46DE-9977-5E929DB7C823}"/>
              </a:ext>
            </a:extLst>
          </p:cNvPr>
          <p:cNvCxnSpPr>
            <a:stCxn id="9" idx="1"/>
            <a:endCxn id="32" idx="1"/>
          </p:cNvCxnSpPr>
          <p:nvPr/>
        </p:nvCxnSpPr>
        <p:spPr>
          <a:xfrm rot="10800000" flipH="1" flipV="1">
            <a:off x="2531305" y="2656753"/>
            <a:ext cx="12999" cy="1037062"/>
          </a:xfrm>
          <a:prstGeom prst="bentConnector3">
            <a:avLst>
              <a:gd name="adj1" fmla="val -1758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BB0FC0-F759-FB75-5EF7-D8B5D9F7B84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3770939" y="3693814"/>
            <a:ext cx="801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4267B75-7315-814A-31EF-7C45FF024260}"/>
              </a:ext>
            </a:extLst>
          </p:cNvPr>
          <p:cNvSpPr/>
          <p:nvPr/>
        </p:nvSpPr>
        <p:spPr>
          <a:xfrm>
            <a:off x="6612694" y="3296086"/>
            <a:ext cx="1315844" cy="7954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9F653F-D043-50B4-22A3-4DB205451162}"/>
              </a:ext>
            </a:extLst>
          </p:cNvPr>
          <p:cNvCxnSpPr>
            <a:stCxn id="33" idx="3"/>
            <a:endCxn id="39" idx="2"/>
          </p:cNvCxnSpPr>
          <p:nvPr/>
        </p:nvCxnSpPr>
        <p:spPr>
          <a:xfrm flipV="1">
            <a:off x="5798634" y="3693813"/>
            <a:ext cx="814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13;p34">
            <a:extLst>
              <a:ext uri="{FF2B5EF4-FFF2-40B4-BE49-F238E27FC236}">
                <a16:creationId xmlns:a16="http://schemas.microsoft.com/office/drawing/2014/main" id="{FAC89F0C-E6E0-17A8-F31B-06E61BBDA3EE}"/>
              </a:ext>
            </a:extLst>
          </p:cNvPr>
          <p:cNvSpPr txBox="1">
            <a:spLocks/>
          </p:cNvSpPr>
          <p:nvPr/>
        </p:nvSpPr>
        <p:spPr>
          <a:xfrm>
            <a:off x="1476366" y="287658"/>
            <a:ext cx="6164072" cy="117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METHODOLIGIES OR ALGORITHMS FOCUSED</a:t>
            </a:r>
          </a:p>
        </p:txBody>
      </p:sp>
      <p:sp>
        <p:nvSpPr>
          <p:cNvPr id="29" name="Google Shape;315;p34">
            <a:extLst>
              <a:ext uri="{FF2B5EF4-FFF2-40B4-BE49-F238E27FC236}">
                <a16:creationId xmlns:a16="http://schemas.microsoft.com/office/drawing/2014/main" id="{AA227CC1-959F-F368-6A1B-46793D4FC743}"/>
              </a:ext>
            </a:extLst>
          </p:cNvPr>
          <p:cNvSpPr txBox="1"/>
          <p:nvPr/>
        </p:nvSpPr>
        <p:spPr>
          <a:xfrm>
            <a:off x="896246" y="1636063"/>
            <a:ext cx="7702447" cy="327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Classification: To identify 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intents 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"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inform_symptoms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Recognition: To extract 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"headache").</a:t>
            </a:r>
          </a:p>
          <a:p>
            <a:pPr marL="457200" lvl="1" algn="l">
              <a:spcBef>
                <a:spcPts val="300"/>
              </a:spcBef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Management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story-based 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handle conversation flow.</a:t>
            </a:r>
          </a:p>
          <a:p>
            <a:pPr marL="457200" lvl="1" algn="l">
              <a:spcBef>
                <a:spcPts val="300"/>
              </a:spcBef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intent and entity recognition.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 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improving dialogue management over time.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Poppins"/>
              <a:cs typeface="Times New Roman"/>
            </a:endParaRPr>
          </a:p>
        </p:txBody>
      </p:sp>
      <p:pic>
        <p:nvPicPr>
          <p:cNvPr id="31" name="Google Shape;347;p37" descr="A black background with blue dots&#10;&#10;AI-generated content may be incorrect.">
            <a:extLst>
              <a:ext uri="{FF2B5EF4-FFF2-40B4-BE49-F238E27FC236}">
                <a16:creationId xmlns:a16="http://schemas.microsoft.com/office/drawing/2014/main" id="{4A836BE2-B004-FB95-C07C-BAFA2A6642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308" t="-9615" r="12694" b="13462"/>
          <a:stretch/>
        </p:blipFill>
        <p:spPr>
          <a:xfrm rot="10800000">
            <a:off x="1571" y="3884644"/>
            <a:ext cx="669490" cy="126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34">
            <a:extLst>
              <a:ext uri="{FF2B5EF4-FFF2-40B4-BE49-F238E27FC236}">
                <a16:creationId xmlns:a16="http://schemas.microsoft.com/office/drawing/2014/main" id="{E4BC47C9-FE18-657A-4DE2-88C34C363F1D}"/>
              </a:ext>
            </a:extLst>
          </p:cNvPr>
          <p:cNvSpPr txBox="1">
            <a:spLocks/>
          </p:cNvSpPr>
          <p:nvPr/>
        </p:nvSpPr>
        <p:spPr>
          <a:xfrm>
            <a:off x="1820946" y="430532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ANALYSIS OF THE PROJECT</a:t>
            </a:r>
          </a:p>
        </p:txBody>
      </p:sp>
      <p:sp>
        <p:nvSpPr>
          <p:cNvPr id="5" name="Google Shape;315;p34">
            <a:extLst>
              <a:ext uri="{FF2B5EF4-FFF2-40B4-BE49-F238E27FC236}">
                <a16:creationId xmlns:a16="http://schemas.microsoft.com/office/drawing/2014/main" id="{FBF8BCAB-6431-0D60-CFD0-C13F1A7F2DFD}"/>
              </a:ext>
            </a:extLst>
          </p:cNvPr>
          <p:cNvSpPr txBox="1"/>
          <p:nvPr/>
        </p:nvSpPr>
        <p:spPr>
          <a:xfrm>
            <a:off x="720000" y="1288533"/>
            <a:ext cx="7668830" cy="333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user inputs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common symptoms and intents.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accuracy of the NLU model using metrics like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F1-score.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and user satisfaction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the chatbot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diverse user inputs to ensure robustness.</a:t>
            </a:r>
          </a:p>
          <a:p>
            <a:pPr marL="457200" lvl="1" algn="l">
              <a:spcBef>
                <a:spcPts val="300"/>
              </a:spcBef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the model with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training data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Poppins"/>
              <a:cs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3;p34">
            <a:extLst>
              <a:ext uri="{FF2B5EF4-FFF2-40B4-BE49-F238E27FC236}">
                <a16:creationId xmlns:a16="http://schemas.microsoft.com/office/drawing/2014/main" id="{602C5CD9-1C17-52A2-1BBB-229D73A3B91E}"/>
              </a:ext>
            </a:extLst>
          </p:cNvPr>
          <p:cNvSpPr txBox="1">
            <a:spLocks/>
          </p:cNvSpPr>
          <p:nvPr/>
        </p:nvSpPr>
        <p:spPr>
          <a:xfrm>
            <a:off x="1787330" y="338084"/>
            <a:ext cx="6164072" cy="78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endParaRPr lang="en" dirty="0">
              <a:solidFill>
                <a:srgbClr val="0B66BC"/>
              </a:solidFill>
              <a:latin typeface="Times New Roman"/>
              <a:cs typeface="Times New Roman"/>
            </a:endParaRPr>
          </a:p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EXPECTED OUTCOME</a:t>
            </a:r>
            <a:endParaRPr lang="en" dirty="0"/>
          </a:p>
          <a:p>
            <a:pPr algn="ctr"/>
            <a:endParaRPr lang="en" dirty="0">
              <a:solidFill>
                <a:srgbClr val="202A41"/>
              </a:solidFill>
              <a:latin typeface="Times New Roman"/>
              <a:cs typeface="Times New Roman"/>
            </a:endParaRPr>
          </a:p>
        </p:txBody>
      </p:sp>
      <p:sp>
        <p:nvSpPr>
          <p:cNvPr id="7" name="Google Shape;315;p34">
            <a:extLst>
              <a:ext uri="{FF2B5EF4-FFF2-40B4-BE49-F238E27FC236}">
                <a16:creationId xmlns:a16="http://schemas.microsoft.com/office/drawing/2014/main" id="{E87608C0-CBB5-02A5-A732-80E5E46F3AA4}"/>
              </a:ext>
            </a:extLst>
          </p:cNvPr>
          <p:cNvSpPr txBox="1"/>
          <p:nvPr/>
        </p:nvSpPr>
        <p:spPr>
          <a:xfrm>
            <a:off x="1085275" y="1372577"/>
            <a:ext cx="7080522" cy="323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chatbot that: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Accurately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recognizes user symptoms.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effective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remedies for common illnesses.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seamless and intuitive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Voice Assistant</a:t>
            </a:r>
            <a:endParaRPr lang="en-US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Success: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symptom recognition.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satisfaction.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unnecessary 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visits for minor ailments.</a:t>
            </a: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CE63E-4B30-F78B-4BF5-B6366B54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79" y="1200190"/>
            <a:ext cx="2151089" cy="2954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728</Words>
  <Application>Microsoft Office PowerPoint</Application>
  <PresentationFormat>On-screen Show (16:9)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Inter</vt:lpstr>
      <vt:lpstr>Poppins</vt:lpstr>
      <vt:lpstr>Wingdings</vt:lpstr>
      <vt:lpstr>Nunito Light</vt:lpstr>
      <vt:lpstr>Proxima Nova</vt:lpstr>
      <vt:lpstr>Times New Roman</vt:lpstr>
      <vt:lpstr>PT Sans</vt:lpstr>
      <vt:lpstr>Proxima Nova Semibold</vt:lpstr>
      <vt:lpstr>Arial</vt:lpstr>
      <vt:lpstr>Industrial Preliminary Project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Karthikeyan</dc:creator>
  <cp:lastModifiedBy>S Karthikeyan</cp:lastModifiedBy>
  <cp:revision>166</cp:revision>
  <dcterms:modified xsi:type="dcterms:W3CDTF">2025-03-13T15:54:54Z</dcterms:modified>
</cp:coreProperties>
</file>