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5" r:id="rId7"/>
    <p:sldId id="266" r:id="rId8"/>
    <p:sldId id="263" r:id="rId9"/>
    <p:sldId id="268" r:id="rId10"/>
    <p:sldId id="260" r:id="rId11"/>
    <p:sldId id="261" r:id="rId12"/>
    <p:sldId id="262" r:id="rId13"/>
    <p:sldId id="264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5ED432-F65E-45FE-AB9B-884D06CEFCB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7F80D48-BFCB-48DB-AB4F-87E77487519E}">
      <dgm:prSet phldrT="[Text]"/>
      <dgm:spPr/>
      <dgm:t>
        <a:bodyPr/>
        <a:lstStyle/>
        <a:p>
          <a:r>
            <a:rPr lang="en-IN" dirty="0"/>
            <a:t>1</a:t>
          </a:r>
        </a:p>
      </dgm:t>
    </dgm:pt>
    <dgm:pt modelId="{A1DE0FEF-41E2-4136-A4FD-025EFD425059}" type="parTrans" cxnId="{8405A08E-3EAB-4FEB-A776-DF83ABBD2678}">
      <dgm:prSet/>
      <dgm:spPr/>
      <dgm:t>
        <a:bodyPr/>
        <a:lstStyle/>
        <a:p>
          <a:endParaRPr lang="en-IN"/>
        </a:p>
      </dgm:t>
    </dgm:pt>
    <dgm:pt modelId="{E7E8A84B-0414-489D-B497-2E65756E7283}" type="sibTrans" cxnId="{8405A08E-3EAB-4FEB-A776-DF83ABBD2678}">
      <dgm:prSet/>
      <dgm:spPr/>
      <dgm:t>
        <a:bodyPr/>
        <a:lstStyle/>
        <a:p>
          <a:endParaRPr lang="en-IN"/>
        </a:p>
      </dgm:t>
    </dgm:pt>
    <dgm:pt modelId="{705F944E-0A73-4E36-A241-F9A3DD11CD74}">
      <dgm:prSet phldrT="[Text]" custT="1"/>
      <dgm:spPr/>
      <dgm:t>
        <a:bodyPr/>
        <a:lstStyle/>
        <a:p>
          <a:r>
            <a:rPr lang="en-IN" sz="2400" dirty="0"/>
            <a:t>Introduction to Problem Statement</a:t>
          </a:r>
        </a:p>
      </dgm:t>
    </dgm:pt>
    <dgm:pt modelId="{4F39128A-6A03-4BB4-A483-095ACFC780EB}" type="parTrans" cxnId="{9633C470-85BD-41A9-BAFA-E01B3B2C70CB}">
      <dgm:prSet/>
      <dgm:spPr/>
      <dgm:t>
        <a:bodyPr/>
        <a:lstStyle/>
        <a:p>
          <a:endParaRPr lang="en-IN"/>
        </a:p>
      </dgm:t>
    </dgm:pt>
    <dgm:pt modelId="{47591F32-76CF-4A3A-8CD0-162B6A59A764}" type="sibTrans" cxnId="{9633C470-85BD-41A9-BAFA-E01B3B2C70CB}">
      <dgm:prSet/>
      <dgm:spPr/>
      <dgm:t>
        <a:bodyPr/>
        <a:lstStyle/>
        <a:p>
          <a:endParaRPr lang="en-IN"/>
        </a:p>
      </dgm:t>
    </dgm:pt>
    <dgm:pt modelId="{DE4AD787-08A5-4AD6-9822-28C43E91FC6B}">
      <dgm:prSet phldrT="[Text]"/>
      <dgm:spPr/>
      <dgm:t>
        <a:bodyPr/>
        <a:lstStyle/>
        <a:p>
          <a:r>
            <a:rPr lang="en-IN" dirty="0"/>
            <a:t>2</a:t>
          </a:r>
        </a:p>
      </dgm:t>
    </dgm:pt>
    <dgm:pt modelId="{F551D5ED-F5F5-47DA-AEC3-88C70E363253}" type="parTrans" cxnId="{96FAA454-FC27-41FB-9C47-B4A44347AE81}">
      <dgm:prSet/>
      <dgm:spPr/>
      <dgm:t>
        <a:bodyPr/>
        <a:lstStyle/>
        <a:p>
          <a:endParaRPr lang="en-IN"/>
        </a:p>
      </dgm:t>
    </dgm:pt>
    <dgm:pt modelId="{6FC9D5FB-3164-4A98-A2C0-8CF688009946}" type="sibTrans" cxnId="{96FAA454-FC27-41FB-9C47-B4A44347AE81}">
      <dgm:prSet/>
      <dgm:spPr/>
      <dgm:t>
        <a:bodyPr/>
        <a:lstStyle/>
        <a:p>
          <a:endParaRPr lang="en-IN"/>
        </a:p>
      </dgm:t>
    </dgm:pt>
    <dgm:pt modelId="{97ABAE7A-16DF-4A8A-B0F2-A0641C37001C}">
      <dgm:prSet phldrT="[Text]" custT="1"/>
      <dgm:spPr/>
      <dgm:t>
        <a:bodyPr/>
        <a:lstStyle/>
        <a:p>
          <a:r>
            <a:rPr lang="en-IN" sz="2400" dirty="0"/>
            <a:t>Data Collection via Google Forms</a:t>
          </a:r>
        </a:p>
      </dgm:t>
    </dgm:pt>
    <dgm:pt modelId="{50E09C44-79E5-4411-8207-1EAF4499C4EE}" type="parTrans" cxnId="{3487776E-8CEC-4884-9267-B3FC21EDB4F7}">
      <dgm:prSet/>
      <dgm:spPr/>
      <dgm:t>
        <a:bodyPr/>
        <a:lstStyle/>
        <a:p>
          <a:endParaRPr lang="en-IN"/>
        </a:p>
      </dgm:t>
    </dgm:pt>
    <dgm:pt modelId="{84C124DF-FFB3-404E-826A-9EEDDEA4D8CA}" type="sibTrans" cxnId="{3487776E-8CEC-4884-9267-B3FC21EDB4F7}">
      <dgm:prSet/>
      <dgm:spPr/>
      <dgm:t>
        <a:bodyPr/>
        <a:lstStyle/>
        <a:p>
          <a:endParaRPr lang="en-IN"/>
        </a:p>
      </dgm:t>
    </dgm:pt>
    <dgm:pt modelId="{AB5A3088-E7ED-427C-81BC-7B696453FB0B}">
      <dgm:prSet phldrT="[Text]"/>
      <dgm:spPr/>
      <dgm:t>
        <a:bodyPr/>
        <a:lstStyle/>
        <a:p>
          <a:r>
            <a:rPr lang="en-IN" dirty="0"/>
            <a:t>3</a:t>
          </a:r>
        </a:p>
      </dgm:t>
    </dgm:pt>
    <dgm:pt modelId="{4C7C6F9C-2AB8-4F85-9621-9A13E53D19E4}" type="parTrans" cxnId="{7F174CE3-699E-45F0-8648-9E3A729826FE}">
      <dgm:prSet/>
      <dgm:spPr/>
      <dgm:t>
        <a:bodyPr/>
        <a:lstStyle/>
        <a:p>
          <a:endParaRPr lang="en-IN"/>
        </a:p>
      </dgm:t>
    </dgm:pt>
    <dgm:pt modelId="{75EFE20D-5857-4BC6-B3C5-11D50FC9AB85}" type="sibTrans" cxnId="{7F174CE3-699E-45F0-8648-9E3A729826FE}">
      <dgm:prSet/>
      <dgm:spPr/>
      <dgm:t>
        <a:bodyPr/>
        <a:lstStyle/>
        <a:p>
          <a:endParaRPr lang="en-IN"/>
        </a:p>
      </dgm:t>
    </dgm:pt>
    <dgm:pt modelId="{C50726B2-3820-4C1D-9F7F-40AED3903591}">
      <dgm:prSet phldrT="[Text]" custT="1"/>
      <dgm:spPr/>
      <dgm:t>
        <a:bodyPr/>
        <a:lstStyle/>
        <a:p>
          <a:r>
            <a:rPr lang="en-IN" sz="2400" dirty="0"/>
            <a:t>Data Cleaning and Standardization using Excel</a:t>
          </a:r>
        </a:p>
      </dgm:t>
    </dgm:pt>
    <dgm:pt modelId="{82F66A72-510E-4F0F-8ABC-839E05336513}" type="parTrans" cxnId="{D329C69C-6B1A-4ACA-BAE4-307496596399}">
      <dgm:prSet/>
      <dgm:spPr/>
      <dgm:t>
        <a:bodyPr/>
        <a:lstStyle/>
        <a:p>
          <a:endParaRPr lang="en-IN"/>
        </a:p>
      </dgm:t>
    </dgm:pt>
    <dgm:pt modelId="{DB4E8CA6-F1D6-4C72-B24A-1E641168CC27}" type="sibTrans" cxnId="{D329C69C-6B1A-4ACA-BAE4-307496596399}">
      <dgm:prSet/>
      <dgm:spPr/>
      <dgm:t>
        <a:bodyPr/>
        <a:lstStyle/>
        <a:p>
          <a:endParaRPr lang="en-IN"/>
        </a:p>
      </dgm:t>
    </dgm:pt>
    <dgm:pt modelId="{ACD790E5-5E7A-407D-A1B5-F60A45FC031F}">
      <dgm:prSet phldrT="[Text]" custT="1"/>
      <dgm:spPr/>
      <dgm:t>
        <a:bodyPr/>
        <a:lstStyle/>
        <a:p>
          <a:r>
            <a:rPr lang="en-IN" sz="2400" dirty="0"/>
            <a:t>4</a:t>
          </a:r>
        </a:p>
      </dgm:t>
    </dgm:pt>
    <dgm:pt modelId="{94E71943-4652-4C71-8133-E9483813EF06}" type="parTrans" cxnId="{98EC2BCB-5CB0-4E12-9954-4EB08A541475}">
      <dgm:prSet/>
      <dgm:spPr/>
      <dgm:t>
        <a:bodyPr/>
        <a:lstStyle/>
        <a:p>
          <a:endParaRPr lang="en-IN"/>
        </a:p>
      </dgm:t>
    </dgm:pt>
    <dgm:pt modelId="{137AC560-2CDF-441C-8584-33DE1AA1F62B}" type="sibTrans" cxnId="{98EC2BCB-5CB0-4E12-9954-4EB08A541475}">
      <dgm:prSet/>
      <dgm:spPr/>
      <dgm:t>
        <a:bodyPr/>
        <a:lstStyle/>
        <a:p>
          <a:endParaRPr lang="en-IN"/>
        </a:p>
      </dgm:t>
    </dgm:pt>
    <dgm:pt modelId="{6783AF39-C758-435F-B526-56E5EE6FD158}">
      <dgm:prSet phldrT="[Text]" custT="1"/>
      <dgm:spPr/>
      <dgm:t>
        <a:bodyPr/>
        <a:lstStyle/>
        <a:p>
          <a:r>
            <a:rPr lang="en-IN" sz="2400" dirty="0"/>
            <a:t>Exploratory Data Analysis Using Excel Pivot Tables</a:t>
          </a:r>
        </a:p>
      </dgm:t>
    </dgm:pt>
    <dgm:pt modelId="{29889C40-AA44-469B-B62E-72B3C59022D5}" type="parTrans" cxnId="{FFCF39E6-BCA6-4524-9294-B63D1CDCE8C2}">
      <dgm:prSet/>
      <dgm:spPr/>
      <dgm:t>
        <a:bodyPr/>
        <a:lstStyle/>
        <a:p>
          <a:endParaRPr lang="en-IN"/>
        </a:p>
      </dgm:t>
    </dgm:pt>
    <dgm:pt modelId="{B7F9307E-83AB-48F2-9BEF-163819BACC8B}" type="sibTrans" cxnId="{FFCF39E6-BCA6-4524-9294-B63D1CDCE8C2}">
      <dgm:prSet/>
      <dgm:spPr/>
      <dgm:t>
        <a:bodyPr/>
        <a:lstStyle/>
        <a:p>
          <a:endParaRPr lang="en-IN"/>
        </a:p>
      </dgm:t>
    </dgm:pt>
    <dgm:pt modelId="{DA4E63F6-D252-4976-8C6D-BB610978E00A}">
      <dgm:prSet phldrT="[Text]" custT="1"/>
      <dgm:spPr/>
      <dgm:t>
        <a:bodyPr/>
        <a:lstStyle/>
        <a:p>
          <a:r>
            <a:rPr lang="en-IN" sz="2400" dirty="0"/>
            <a:t>5</a:t>
          </a:r>
        </a:p>
      </dgm:t>
    </dgm:pt>
    <dgm:pt modelId="{0117E690-23BA-42B1-98BA-44894204A55D}" type="parTrans" cxnId="{50ABA86E-EB79-4310-A0F4-BE0BBB0ED56C}">
      <dgm:prSet/>
      <dgm:spPr/>
      <dgm:t>
        <a:bodyPr/>
        <a:lstStyle/>
        <a:p>
          <a:endParaRPr lang="en-IN"/>
        </a:p>
      </dgm:t>
    </dgm:pt>
    <dgm:pt modelId="{62B16351-160D-4860-BE99-31ABD5795236}" type="sibTrans" cxnId="{50ABA86E-EB79-4310-A0F4-BE0BBB0ED56C}">
      <dgm:prSet/>
      <dgm:spPr/>
      <dgm:t>
        <a:bodyPr/>
        <a:lstStyle/>
        <a:p>
          <a:endParaRPr lang="en-IN"/>
        </a:p>
      </dgm:t>
    </dgm:pt>
    <dgm:pt modelId="{B339638A-3C3A-41D3-92EB-5C40CC0AFC0E}">
      <dgm:prSet phldrT="[Text]" custT="1"/>
      <dgm:spPr/>
      <dgm:t>
        <a:bodyPr/>
        <a:lstStyle/>
        <a:p>
          <a:r>
            <a:rPr lang="en-IN" sz="2400" dirty="0"/>
            <a:t>Exploratory Data Analysis Using SQL queries</a:t>
          </a:r>
        </a:p>
      </dgm:t>
    </dgm:pt>
    <dgm:pt modelId="{B86E69AC-6322-4B4F-905C-CEC536773A63}" type="parTrans" cxnId="{8102700E-2910-4C2D-8D42-CA0FA654F513}">
      <dgm:prSet/>
      <dgm:spPr/>
      <dgm:t>
        <a:bodyPr/>
        <a:lstStyle/>
        <a:p>
          <a:endParaRPr lang="en-IN"/>
        </a:p>
      </dgm:t>
    </dgm:pt>
    <dgm:pt modelId="{3300B487-C6FB-4E6D-8B6D-37B1697EE435}" type="sibTrans" cxnId="{8102700E-2910-4C2D-8D42-CA0FA654F513}">
      <dgm:prSet/>
      <dgm:spPr/>
      <dgm:t>
        <a:bodyPr/>
        <a:lstStyle/>
        <a:p>
          <a:endParaRPr lang="en-IN"/>
        </a:p>
      </dgm:t>
    </dgm:pt>
    <dgm:pt modelId="{2AE6F029-CF84-4646-9CBF-A84FB5CFE52F}">
      <dgm:prSet phldrT="[Text]" custT="1"/>
      <dgm:spPr/>
      <dgm:t>
        <a:bodyPr/>
        <a:lstStyle/>
        <a:p>
          <a:r>
            <a:rPr lang="en-IN" sz="2400" dirty="0"/>
            <a:t>6</a:t>
          </a:r>
        </a:p>
      </dgm:t>
    </dgm:pt>
    <dgm:pt modelId="{ECF0BDE1-D540-4B03-B7F2-C99E2ECBA4E0}" type="parTrans" cxnId="{0457FE42-9E19-42B6-BA71-18504356EA7A}">
      <dgm:prSet/>
      <dgm:spPr/>
      <dgm:t>
        <a:bodyPr/>
        <a:lstStyle/>
        <a:p>
          <a:endParaRPr lang="en-IN"/>
        </a:p>
      </dgm:t>
    </dgm:pt>
    <dgm:pt modelId="{FF19358C-C549-4A98-8FFE-901C62572653}" type="sibTrans" cxnId="{0457FE42-9E19-42B6-BA71-18504356EA7A}">
      <dgm:prSet/>
      <dgm:spPr/>
      <dgm:t>
        <a:bodyPr/>
        <a:lstStyle/>
        <a:p>
          <a:endParaRPr lang="en-IN"/>
        </a:p>
      </dgm:t>
    </dgm:pt>
    <dgm:pt modelId="{CCF6D879-D12F-4EDD-BFFC-1936F1971AB8}">
      <dgm:prSet/>
      <dgm:spPr/>
      <dgm:t>
        <a:bodyPr/>
        <a:lstStyle/>
        <a:p>
          <a:r>
            <a:rPr lang="en-US" dirty="0"/>
            <a:t>Visualization using Excel Dashboard</a:t>
          </a:r>
          <a:endParaRPr lang="en-IN" dirty="0"/>
        </a:p>
      </dgm:t>
    </dgm:pt>
    <dgm:pt modelId="{C43CCB75-A44C-4A62-83E4-B312C4EF5FDB}" type="parTrans" cxnId="{183190D4-B0C6-4358-84AC-7CA8C3C36687}">
      <dgm:prSet/>
      <dgm:spPr/>
      <dgm:t>
        <a:bodyPr/>
        <a:lstStyle/>
        <a:p>
          <a:endParaRPr lang="en-IN"/>
        </a:p>
      </dgm:t>
    </dgm:pt>
    <dgm:pt modelId="{F5A2685A-40B9-4B58-9508-A5350A7F55E5}" type="sibTrans" cxnId="{183190D4-B0C6-4358-84AC-7CA8C3C36687}">
      <dgm:prSet/>
      <dgm:spPr/>
      <dgm:t>
        <a:bodyPr/>
        <a:lstStyle/>
        <a:p>
          <a:endParaRPr lang="en-IN"/>
        </a:p>
      </dgm:t>
    </dgm:pt>
    <dgm:pt modelId="{FA7C3AF0-B835-4CAB-BF83-8972356401AF}">
      <dgm:prSet/>
      <dgm:spPr/>
      <dgm:t>
        <a:bodyPr/>
        <a:lstStyle/>
        <a:p>
          <a:r>
            <a:rPr lang="en-IN" dirty="0"/>
            <a:t>7.</a:t>
          </a:r>
        </a:p>
      </dgm:t>
    </dgm:pt>
    <dgm:pt modelId="{CA6BBFEB-0E33-4FE4-95FF-AA3DD6E40666}" type="parTrans" cxnId="{F7425512-CE54-4221-A357-12E0379B5726}">
      <dgm:prSet/>
      <dgm:spPr/>
      <dgm:t>
        <a:bodyPr/>
        <a:lstStyle/>
        <a:p>
          <a:endParaRPr lang="en-IN"/>
        </a:p>
      </dgm:t>
    </dgm:pt>
    <dgm:pt modelId="{AF20DBC9-0458-4A61-A19F-E77D8AB37E64}" type="sibTrans" cxnId="{F7425512-CE54-4221-A357-12E0379B5726}">
      <dgm:prSet/>
      <dgm:spPr/>
      <dgm:t>
        <a:bodyPr/>
        <a:lstStyle/>
        <a:p>
          <a:endParaRPr lang="en-IN"/>
        </a:p>
      </dgm:t>
    </dgm:pt>
    <dgm:pt modelId="{B073D68D-FC40-467C-B803-13CD76623CFC}">
      <dgm:prSet/>
      <dgm:spPr/>
      <dgm:t>
        <a:bodyPr/>
        <a:lstStyle/>
        <a:p>
          <a:r>
            <a:rPr lang="en-US" dirty="0"/>
            <a:t>Visualization using Power BI Dashboards</a:t>
          </a:r>
          <a:endParaRPr lang="en-IN" dirty="0"/>
        </a:p>
      </dgm:t>
    </dgm:pt>
    <dgm:pt modelId="{8CB6800A-4330-46A3-B92A-2B19C5E03143}" type="parTrans" cxnId="{69CF5C33-E0F0-4791-94D6-4529846E9EEE}">
      <dgm:prSet/>
      <dgm:spPr/>
      <dgm:t>
        <a:bodyPr/>
        <a:lstStyle/>
        <a:p>
          <a:endParaRPr lang="en-IN"/>
        </a:p>
      </dgm:t>
    </dgm:pt>
    <dgm:pt modelId="{A83FAB5D-1D6C-4622-A890-3B95F02EA40A}" type="sibTrans" cxnId="{69CF5C33-E0F0-4791-94D6-4529846E9EEE}">
      <dgm:prSet/>
      <dgm:spPr/>
      <dgm:t>
        <a:bodyPr/>
        <a:lstStyle/>
        <a:p>
          <a:endParaRPr lang="en-IN"/>
        </a:p>
      </dgm:t>
    </dgm:pt>
    <dgm:pt modelId="{4DB8D3FE-3F3E-4834-9140-D9B4B7293D60}" type="pres">
      <dgm:prSet presAssocID="{A45ED432-F65E-45FE-AB9B-884D06CEFCB1}" presName="linearFlow" presStyleCnt="0">
        <dgm:presLayoutVars>
          <dgm:dir/>
          <dgm:animLvl val="lvl"/>
          <dgm:resizeHandles val="exact"/>
        </dgm:presLayoutVars>
      </dgm:prSet>
      <dgm:spPr/>
    </dgm:pt>
    <dgm:pt modelId="{3DA86EB9-D53F-41BE-A131-7416CFE574FB}" type="pres">
      <dgm:prSet presAssocID="{37F80D48-BFCB-48DB-AB4F-87E77487519E}" presName="composite" presStyleCnt="0"/>
      <dgm:spPr/>
    </dgm:pt>
    <dgm:pt modelId="{4DC9759A-2143-4F5B-8650-1F664B8B3436}" type="pres">
      <dgm:prSet presAssocID="{37F80D48-BFCB-48DB-AB4F-87E77487519E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75B92459-2316-489E-86CF-8BF3DD205D95}" type="pres">
      <dgm:prSet presAssocID="{37F80D48-BFCB-48DB-AB4F-87E77487519E}" presName="descendantText" presStyleLbl="alignAcc1" presStyleIdx="0" presStyleCnt="7">
        <dgm:presLayoutVars>
          <dgm:bulletEnabled val="1"/>
        </dgm:presLayoutVars>
      </dgm:prSet>
      <dgm:spPr/>
    </dgm:pt>
    <dgm:pt modelId="{8D835E57-AA0A-4166-8FE5-89F7A8FC578A}" type="pres">
      <dgm:prSet presAssocID="{E7E8A84B-0414-489D-B497-2E65756E7283}" presName="sp" presStyleCnt="0"/>
      <dgm:spPr/>
    </dgm:pt>
    <dgm:pt modelId="{6AB191AC-7D85-4410-9D4B-93655C927F47}" type="pres">
      <dgm:prSet presAssocID="{DE4AD787-08A5-4AD6-9822-28C43E91FC6B}" presName="composite" presStyleCnt="0"/>
      <dgm:spPr/>
    </dgm:pt>
    <dgm:pt modelId="{D1BCD19C-5AA4-40F2-9814-99D7BDF9C8C0}" type="pres">
      <dgm:prSet presAssocID="{DE4AD787-08A5-4AD6-9822-28C43E91FC6B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C6CAA221-D0C0-4734-B9AF-32FBE590885B}" type="pres">
      <dgm:prSet presAssocID="{DE4AD787-08A5-4AD6-9822-28C43E91FC6B}" presName="descendantText" presStyleLbl="alignAcc1" presStyleIdx="1" presStyleCnt="7">
        <dgm:presLayoutVars>
          <dgm:bulletEnabled val="1"/>
        </dgm:presLayoutVars>
      </dgm:prSet>
      <dgm:spPr/>
    </dgm:pt>
    <dgm:pt modelId="{621AAC65-C94E-4D9D-88E8-786C17D4AFBE}" type="pres">
      <dgm:prSet presAssocID="{6FC9D5FB-3164-4A98-A2C0-8CF688009946}" presName="sp" presStyleCnt="0"/>
      <dgm:spPr/>
    </dgm:pt>
    <dgm:pt modelId="{D32FB015-5308-4331-8FE8-196066B3941A}" type="pres">
      <dgm:prSet presAssocID="{AB5A3088-E7ED-427C-81BC-7B696453FB0B}" presName="composite" presStyleCnt="0"/>
      <dgm:spPr/>
    </dgm:pt>
    <dgm:pt modelId="{107AA088-BABE-454E-9F1C-E52E6369B7CA}" type="pres">
      <dgm:prSet presAssocID="{AB5A3088-E7ED-427C-81BC-7B696453FB0B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8D164B41-19B1-4E83-A7EA-21876C79967C}" type="pres">
      <dgm:prSet presAssocID="{AB5A3088-E7ED-427C-81BC-7B696453FB0B}" presName="descendantText" presStyleLbl="alignAcc1" presStyleIdx="2" presStyleCnt="7">
        <dgm:presLayoutVars>
          <dgm:bulletEnabled val="1"/>
        </dgm:presLayoutVars>
      </dgm:prSet>
      <dgm:spPr/>
    </dgm:pt>
    <dgm:pt modelId="{C3D413CA-7052-4586-BB68-DFBDE6C91E93}" type="pres">
      <dgm:prSet presAssocID="{75EFE20D-5857-4BC6-B3C5-11D50FC9AB85}" presName="sp" presStyleCnt="0"/>
      <dgm:spPr/>
    </dgm:pt>
    <dgm:pt modelId="{B270E41A-0FA3-459F-B94D-CA0179C7999B}" type="pres">
      <dgm:prSet presAssocID="{ACD790E5-5E7A-407D-A1B5-F60A45FC031F}" presName="composite" presStyleCnt="0"/>
      <dgm:spPr/>
    </dgm:pt>
    <dgm:pt modelId="{299FD4D9-51F8-4EEE-9376-643BD6F4854A}" type="pres">
      <dgm:prSet presAssocID="{ACD790E5-5E7A-407D-A1B5-F60A45FC031F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D9417C09-072B-4D93-9B21-76E4E5B24260}" type="pres">
      <dgm:prSet presAssocID="{ACD790E5-5E7A-407D-A1B5-F60A45FC031F}" presName="descendantText" presStyleLbl="alignAcc1" presStyleIdx="3" presStyleCnt="7">
        <dgm:presLayoutVars>
          <dgm:bulletEnabled val="1"/>
        </dgm:presLayoutVars>
      </dgm:prSet>
      <dgm:spPr/>
    </dgm:pt>
    <dgm:pt modelId="{10560532-983A-493A-A772-83D2ED2DF72D}" type="pres">
      <dgm:prSet presAssocID="{137AC560-2CDF-441C-8584-33DE1AA1F62B}" presName="sp" presStyleCnt="0"/>
      <dgm:spPr/>
    </dgm:pt>
    <dgm:pt modelId="{C04B7CE1-15F5-40A1-9B1D-D3CCD6CF7331}" type="pres">
      <dgm:prSet presAssocID="{DA4E63F6-D252-4976-8C6D-BB610978E00A}" presName="composite" presStyleCnt="0"/>
      <dgm:spPr/>
    </dgm:pt>
    <dgm:pt modelId="{0D5C4542-5492-43B3-931D-F56FD59313A8}" type="pres">
      <dgm:prSet presAssocID="{DA4E63F6-D252-4976-8C6D-BB610978E00A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345156F8-FB50-4F1D-8E9D-5DD1FE24143A}" type="pres">
      <dgm:prSet presAssocID="{DA4E63F6-D252-4976-8C6D-BB610978E00A}" presName="descendantText" presStyleLbl="alignAcc1" presStyleIdx="4" presStyleCnt="7">
        <dgm:presLayoutVars>
          <dgm:bulletEnabled val="1"/>
        </dgm:presLayoutVars>
      </dgm:prSet>
      <dgm:spPr/>
    </dgm:pt>
    <dgm:pt modelId="{180EF48C-3E3A-4BFF-B12B-8B8A79A67066}" type="pres">
      <dgm:prSet presAssocID="{62B16351-160D-4860-BE99-31ABD5795236}" presName="sp" presStyleCnt="0"/>
      <dgm:spPr/>
    </dgm:pt>
    <dgm:pt modelId="{C7DCD3B1-7E6C-44E8-9AB1-F95F4CE820DA}" type="pres">
      <dgm:prSet presAssocID="{2AE6F029-CF84-4646-9CBF-A84FB5CFE52F}" presName="composite" presStyleCnt="0"/>
      <dgm:spPr/>
    </dgm:pt>
    <dgm:pt modelId="{2FBE25AD-9EFA-4A81-A5F0-94623E973477}" type="pres">
      <dgm:prSet presAssocID="{2AE6F029-CF84-4646-9CBF-A84FB5CFE52F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5EAA8789-81D6-45F0-B269-C51A24625363}" type="pres">
      <dgm:prSet presAssocID="{2AE6F029-CF84-4646-9CBF-A84FB5CFE52F}" presName="descendantText" presStyleLbl="alignAcc1" presStyleIdx="5" presStyleCnt="7">
        <dgm:presLayoutVars>
          <dgm:bulletEnabled val="1"/>
        </dgm:presLayoutVars>
      </dgm:prSet>
      <dgm:spPr/>
    </dgm:pt>
    <dgm:pt modelId="{7D278803-EC1D-4468-BB8E-5509131238D6}" type="pres">
      <dgm:prSet presAssocID="{FF19358C-C549-4A98-8FFE-901C62572653}" presName="sp" presStyleCnt="0"/>
      <dgm:spPr/>
    </dgm:pt>
    <dgm:pt modelId="{777658F7-6627-4095-B6DE-3CD2710D5181}" type="pres">
      <dgm:prSet presAssocID="{FA7C3AF0-B835-4CAB-BF83-8972356401AF}" presName="composite" presStyleCnt="0"/>
      <dgm:spPr/>
    </dgm:pt>
    <dgm:pt modelId="{04B8F136-97FD-4F8A-A3C6-36DD2C7AA7BC}" type="pres">
      <dgm:prSet presAssocID="{FA7C3AF0-B835-4CAB-BF83-8972356401AF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A222BA6F-6E33-410B-B1E8-888658B0D9D4}" type="pres">
      <dgm:prSet presAssocID="{FA7C3AF0-B835-4CAB-BF83-8972356401AF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84AB5B02-80CE-4F78-A6E5-1DC78149924C}" type="presOf" srcId="{B073D68D-FC40-467C-B803-13CD76623CFC}" destId="{A222BA6F-6E33-410B-B1E8-888658B0D9D4}" srcOrd="0" destOrd="0" presId="urn:microsoft.com/office/officeart/2005/8/layout/chevron2"/>
    <dgm:cxn modelId="{B06CE909-CEBA-48C3-AD59-915C965C1F9F}" type="presOf" srcId="{B339638A-3C3A-41D3-92EB-5C40CC0AFC0E}" destId="{345156F8-FB50-4F1D-8E9D-5DD1FE24143A}" srcOrd="0" destOrd="0" presId="urn:microsoft.com/office/officeart/2005/8/layout/chevron2"/>
    <dgm:cxn modelId="{8102700E-2910-4C2D-8D42-CA0FA654F513}" srcId="{DA4E63F6-D252-4976-8C6D-BB610978E00A}" destId="{B339638A-3C3A-41D3-92EB-5C40CC0AFC0E}" srcOrd="0" destOrd="0" parTransId="{B86E69AC-6322-4B4F-905C-CEC536773A63}" sibTransId="{3300B487-C6FB-4E6D-8B6D-37B1697EE435}"/>
    <dgm:cxn modelId="{F7425512-CE54-4221-A357-12E0379B5726}" srcId="{A45ED432-F65E-45FE-AB9B-884D06CEFCB1}" destId="{FA7C3AF0-B835-4CAB-BF83-8972356401AF}" srcOrd="6" destOrd="0" parTransId="{CA6BBFEB-0E33-4FE4-95FF-AA3DD6E40666}" sibTransId="{AF20DBC9-0458-4A61-A19F-E77D8AB37E64}"/>
    <dgm:cxn modelId="{81D1CE17-1D66-49FD-8C9D-59A8B53690B9}" type="presOf" srcId="{C50726B2-3820-4C1D-9F7F-40AED3903591}" destId="{8D164B41-19B1-4E83-A7EA-21876C79967C}" srcOrd="0" destOrd="0" presId="urn:microsoft.com/office/officeart/2005/8/layout/chevron2"/>
    <dgm:cxn modelId="{42B75018-DB9F-4D76-83BF-B945CA063C6B}" type="presOf" srcId="{AB5A3088-E7ED-427C-81BC-7B696453FB0B}" destId="{107AA088-BABE-454E-9F1C-E52E6369B7CA}" srcOrd="0" destOrd="0" presId="urn:microsoft.com/office/officeart/2005/8/layout/chevron2"/>
    <dgm:cxn modelId="{69CF5C33-E0F0-4791-94D6-4529846E9EEE}" srcId="{FA7C3AF0-B835-4CAB-BF83-8972356401AF}" destId="{B073D68D-FC40-467C-B803-13CD76623CFC}" srcOrd="0" destOrd="0" parTransId="{8CB6800A-4330-46A3-B92A-2B19C5E03143}" sibTransId="{A83FAB5D-1D6C-4622-A890-3B95F02EA40A}"/>
    <dgm:cxn modelId="{897A2937-96CF-49EE-954D-F440726D258E}" type="presOf" srcId="{705F944E-0A73-4E36-A241-F9A3DD11CD74}" destId="{75B92459-2316-489E-86CF-8BF3DD205D95}" srcOrd="0" destOrd="0" presId="urn:microsoft.com/office/officeart/2005/8/layout/chevron2"/>
    <dgm:cxn modelId="{78C72838-A8BA-4DFE-A540-1C776BE3EA94}" type="presOf" srcId="{A45ED432-F65E-45FE-AB9B-884D06CEFCB1}" destId="{4DB8D3FE-3F3E-4834-9140-D9B4B7293D60}" srcOrd="0" destOrd="0" presId="urn:microsoft.com/office/officeart/2005/8/layout/chevron2"/>
    <dgm:cxn modelId="{0457FE42-9E19-42B6-BA71-18504356EA7A}" srcId="{A45ED432-F65E-45FE-AB9B-884D06CEFCB1}" destId="{2AE6F029-CF84-4646-9CBF-A84FB5CFE52F}" srcOrd="5" destOrd="0" parTransId="{ECF0BDE1-D540-4B03-B7F2-C99E2ECBA4E0}" sibTransId="{FF19358C-C549-4A98-8FFE-901C62572653}"/>
    <dgm:cxn modelId="{3487776E-8CEC-4884-9267-B3FC21EDB4F7}" srcId="{DE4AD787-08A5-4AD6-9822-28C43E91FC6B}" destId="{97ABAE7A-16DF-4A8A-B0F2-A0641C37001C}" srcOrd="0" destOrd="0" parTransId="{50E09C44-79E5-4411-8207-1EAF4499C4EE}" sibTransId="{84C124DF-FFB3-404E-826A-9EEDDEA4D8CA}"/>
    <dgm:cxn modelId="{D871966E-FDD5-4B74-B2B5-AAA3E816486D}" type="presOf" srcId="{37F80D48-BFCB-48DB-AB4F-87E77487519E}" destId="{4DC9759A-2143-4F5B-8650-1F664B8B3436}" srcOrd="0" destOrd="0" presId="urn:microsoft.com/office/officeart/2005/8/layout/chevron2"/>
    <dgm:cxn modelId="{50ABA86E-EB79-4310-A0F4-BE0BBB0ED56C}" srcId="{A45ED432-F65E-45FE-AB9B-884D06CEFCB1}" destId="{DA4E63F6-D252-4976-8C6D-BB610978E00A}" srcOrd="4" destOrd="0" parTransId="{0117E690-23BA-42B1-98BA-44894204A55D}" sibTransId="{62B16351-160D-4860-BE99-31ABD5795236}"/>
    <dgm:cxn modelId="{9633C470-85BD-41A9-BAFA-E01B3B2C70CB}" srcId="{37F80D48-BFCB-48DB-AB4F-87E77487519E}" destId="{705F944E-0A73-4E36-A241-F9A3DD11CD74}" srcOrd="0" destOrd="0" parTransId="{4F39128A-6A03-4BB4-A483-095ACFC780EB}" sibTransId="{47591F32-76CF-4A3A-8CD0-162B6A59A764}"/>
    <dgm:cxn modelId="{1BA95F52-7C32-43DD-8330-88F5AC00D63D}" type="presOf" srcId="{CCF6D879-D12F-4EDD-BFFC-1936F1971AB8}" destId="{5EAA8789-81D6-45F0-B269-C51A24625363}" srcOrd="0" destOrd="0" presId="urn:microsoft.com/office/officeart/2005/8/layout/chevron2"/>
    <dgm:cxn modelId="{96FAA454-FC27-41FB-9C47-B4A44347AE81}" srcId="{A45ED432-F65E-45FE-AB9B-884D06CEFCB1}" destId="{DE4AD787-08A5-4AD6-9822-28C43E91FC6B}" srcOrd="1" destOrd="0" parTransId="{F551D5ED-F5F5-47DA-AEC3-88C70E363253}" sibTransId="{6FC9D5FB-3164-4A98-A2C0-8CF688009946}"/>
    <dgm:cxn modelId="{F169A77C-51C5-48B4-AA1E-D83B39BD7125}" type="presOf" srcId="{97ABAE7A-16DF-4A8A-B0F2-A0641C37001C}" destId="{C6CAA221-D0C0-4734-B9AF-32FBE590885B}" srcOrd="0" destOrd="0" presId="urn:microsoft.com/office/officeart/2005/8/layout/chevron2"/>
    <dgm:cxn modelId="{8405A08E-3EAB-4FEB-A776-DF83ABBD2678}" srcId="{A45ED432-F65E-45FE-AB9B-884D06CEFCB1}" destId="{37F80D48-BFCB-48DB-AB4F-87E77487519E}" srcOrd="0" destOrd="0" parTransId="{A1DE0FEF-41E2-4136-A4FD-025EFD425059}" sibTransId="{E7E8A84B-0414-489D-B497-2E65756E7283}"/>
    <dgm:cxn modelId="{D329C69C-6B1A-4ACA-BAE4-307496596399}" srcId="{AB5A3088-E7ED-427C-81BC-7B696453FB0B}" destId="{C50726B2-3820-4C1D-9F7F-40AED3903591}" srcOrd="0" destOrd="0" parTransId="{82F66A72-510E-4F0F-8ABC-839E05336513}" sibTransId="{DB4E8CA6-F1D6-4C72-B24A-1E641168CC27}"/>
    <dgm:cxn modelId="{9CAE24A9-0FC0-4D3E-B1DD-AE014594AB16}" type="presOf" srcId="{2AE6F029-CF84-4646-9CBF-A84FB5CFE52F}" destId="{2FBE25AD-9EFA-4A81-A5F0-94623E973477}" srcOrd="0" destOrd="0" presId="urn:microsoft.com/office/officeart/2005/8/layout/chevron2"/>
    <dgm:cxn modelId="{C2FB7AB7-99A4-455E-8680-A71AD394C9D8}" type="presOf" srcId="{ACD790E5-5E7A-407D-A1B5-F60A45FC031F}" destId="{299FD4D9-51F8-4EEE-9376-643BD6F4854A}" srcOrd="0" destOrd="0" presId="urn:microsoft.com/office/officeart/2005/8/layout/chevron2"/>
    <dgm:cxn modelId="{8B4E24B9-D032-447D-8EDB-481FA92BB1FE}" type="presOf" srcId="{DE4AD787-08A5-4AD6-9822-28C43E91FC6B}" destId="{D1BCD19C-5AA4-40F2-9814-99D7BDF9C8C0}" srcOrd="0" destOrd="0" presId="urn:microsoft.com/office/officeart/2005/8/layout/chevron2"/>
    <dgm:cxn modelId="{18AC7CB9-E27D-45B1-ABC7-64AAAA28157A}" type="presOf" srcId="{FA7C3AF0-B835-4CAB-BF83-8972356401AF}" destId="{04B8F136-97FD-4F8A-A3C6-36DD2C7AA7BC}" srcOrd="0" destOrd="0" presId="urn:microsoft.com/office/officeart/2005/8/layout/chevron2"/>
    <dgm:cxn modelId="{38A970C4-BBC7-4F30-A742-9BF76BEBEFCB}" type="presOf" srcId="{6783AF39-C758-435F-B526-56E5EE6FD158}" destId="{D9417C09-072B-4D93-9B21-76E4E5B24260}" srcOrd="0" destOrd="0" presId="urn:microsoft.com/office/officeart/2005/8/layout/chevron2"/>
    <dgm:cxn modelId="{98EC2BCB-5CB0-4E12-9954-4EB08A541475}" srcId="{A45ED432-F65E-45FE-AB9B-884D06CEFCB1}" destId="{ACD790E5-5E7A-407D-A1B5-F60A45FC031F}" srcOrd="3" destOrd="0" parTransId="{94E71943-4652-4C71-8133-E9483813EF06}" sibTransId="{137AC560-2CDF-441C-8584-33DE1AA1F62B}"/>
    <dgm:cxn modelId="{880410CF-3E47-46A4-A69F-27636180A2B3}" type="presOf" srcId="{DA4E63F6-D252-4976-8C6D-BB610978E00A}" destId="{0D5C4542-5492-43B3-931D-F56FD59313A8}" srcOrd="0" destOrd="0" presId="urn:microsoft.com/office/officeart/2005/8/layout/chevron2"/>
    <dgm:cxn modelId="{183190D4-B0C6-4358-84AC-7CA8C3C36687}" srcId="{2AE6F029-CF84-4646-9CBF-A84FB5CFE52F}" destId="{CCF6D879-D12F-4EDD-BFFC-1936F1971AB8}" srcOrd="0" destOrd="0" parTransId="{C43CCB75-A44C-4A62-83E4-B312C4EF5FDB}" sibTransId="{F5A2685A-40B9-4B58-9508-A5350A7F55E5}"/>
    <dgm:cxn modelId="{7F174CE3-699E-45F0-8648-9E3A729826FE}" srcId="{A45ED432-F65E-45FE-AB9B-884D06CEFCB1}" destId="{AB5A3088-E7ED-427C-81BC-7B696453FB0B}" srcOrd="2" destOrd="0" parTransId="{4C7C6F9C-2AB8-4F85-9621-9A13E53D19E4}" sibTransId="{75EFE20D-5857-4BC6-B3C5-11D50FC9AB85}"/>
    <dgm:cxn modelId="{FFCF39E6-BCA6-4524-9294-B63D1CDCE8C2}" srcId="{ACD790E5-5E7A-407D-A1B5-F60A45FC031F}" destId="{6783AF39-C758-435F-B526-56E5EE6FD158}" srcOrd="0" destOrd="0" parTransId="{29889C40-AA44-469B-B62E-72B3C59022D5}" sibTransId="{B7F9307E-83AB-48F2-9BEF-163819BACC8B}"/>
    <dgm:cxn modelId="{37D9D84D-C894-4870-9F8B-E18AA7E55D02}" type="presParOf" srcId="{4DB8D3FE-3F3E-4834-9140-D9B4B7293D60}" destId="{3DA86EB9-D53F-41BE-A131-7416CFE574FB}" srcOrd="0" destOrd="0" presId="urn:microsoft.com/office/officeart/2005/8/layout/chevron2"/>
    <dgm:cxn modelId="{3C730BE1-472A-4391-B888-D38846281F31}" type="presParOf" srcId="{3DA86EB9-D53F-41BE-A131-7416CFE574FB}" destId="{4DC9759A-2143-4F5B-8650-1F664B8B3436}" srcOrd="0" destOrd="0" presId="urn:microsoft.com/office/officeart/2005/8/layout/chevron2"/>
    <dgm:cxn modelId="{9D092291-EC48-4516-96F4-38C702CD9C91}" type="presParOf" srcId="{3DA86EB9-D53F-41BE-A131-7416CFE574FB}" destId="{75B92459-2316-489E-86CF-8BF3DD205D95}" srcOrd="1" destOrd="0" presId="urn:microsoft.com/office/officeart/2005/8/layout/chevron2"/>
    <dgm:cxn modelId="{F7E93A71-C415-44B5-A3FB-571C939C556F}" type="presParOf" srcId="{4DB8D3FE-3F3E-4834-9140-D9B4B7293D60}" destId="{8D835E57-AA0A-4166-8FE5-89F7A8FC578A}" srcOrd="1" destOrd="0" presId="urn:microsoft.com/office/officeart/2005/8/layout/chevron2"/>
    <dgm:cxn modelId="{DADA2DD8-5AD3-43A4-8F9C-37FBDBB1FAA3}" type="presParOf" srcId="{4DB8D3FE-3F3E-4834-9140-D9B4B7293D60}" destId="{6AB191AC-7D85-4410-9D4B-93655C927F47}" srcOrd="2" destOrd="0" presId="urn:microsoft.com/office/officeart/2005/8/layout/chevron2"/>
    <dgm:cxn modelId="{8B989939-3E60-433C-9B36-640A9BDB13AF}" type="presParOf" srcId="{6AB191AC-7D85-4410-9D4B-93655C927F47}" destId="{D1BCD19C-5AA4-40F2-9814-99D7BDF9C8C0}" srcOrd="0" destOrd="0" presId="urn:microsoft.com/office/officeart/2005/8/layout/chevron2"/>
    <dgm:cxn modelId="{7FEA8BCB-F459-4F88-8680-FC15514FDB66}" type="presParOf" srcId="{6AB191AC-7D85-4410-9D4B-93655C927F47}" destId="{C6CAA221-D0C0-4734-B9AF-32FBE590885B}" srcOrd="1" destOrd="0" presId="urn:microsoft.com/office/officeart/2005/8/layout/chevron2"/>
    <dgm:cxn modelId="{B18045AA-81B7-4243-A117-65D310B94CA7}" type="presParOf" srcId="{4DB8D3FE-3F3E-4834-9140-D9B4B7293D60}" destId="{621AAC65-C94E-4D9D-88E8-786C17D4AFBE}" srcOrd="3" destOrd="0" presId="urn:microsoft.com/office/officeart/2005/8/layout/chevron2"/>
    <dgm:cxn modelId="{EB7D348B-B226-4EFE-B9B8-63B33BC81474}" type="presParOf" srcId="{4DB8D3FE-3F3E-4834-9140-D9B4B7293D60}" destId="{D32FB015-5308-4331-8FE8-196066B3941A}" srcOrd="4" destOrd="0" presId="urn:microsoft.com/office/officeart/2005/8/layout/chevron2"/>
    <dgm:cxn modelId="{0FA1C46B-5C4D-4E04-B2D6-4FDD97C98787}" type="presParOf" srcId="{D32FB015-5308-4331-8FE8-196066B3941A}" destId="{107AA088-BABE-454E-9F1C-E52E6369B7CA}" srcOrd="0" destOrd="0" presId="urn:microsoft.com/office/officeart/2005/8/layout/chevron2"/>
    <dgm:cxn modelId="{81A3492E-3770-4716-ADA7-062BF4044B93}" type="presParOf" srcId="{D32FB015-5308-4331-8FE8-196066B3941A}" destId="{8D164B41-19B1-4E83-A7EA-21876C79967C}" srcOrd="1" destOrd="0" presId="urn:microsoft.com/office/officeart/2005/8/layout/chevron2"/>
    <dgm:cxn modelId="{210A2479-5192-4CEC-95F8-334A9191E4ED}" type="presParOf" srcId="{4DB8D3FE-3F3E-4834-9140-D9B4B7293D60}" destId="{C3D413CA-7052-4586-BB68-DFBDE6C91E93}" srcOrd="5" destOrd="0" presId="urn:microsoft.com/office/officeart/2005/8/layout/chevron2"/>
    <dgm:cxn modelId="{B889B2F5-3281-4024-8DC8-442597ED8C09}" type="presParOf" srcId="{4DB8D3FE-3F3E-4834-9140-D9B4B7293D60}" destId="{B270E41A-0FA3-459F-B94D-CA0179C7999B}" srcOrd="6" destOrd="0" presId="urn:microsoft.com/office/officeart/2005/8/layout/chevron2"/>
    <dgm:cxn modelId="{6E3DEC41-1F46-49E2-89C4-FEC18E74ECBD}" type="presParOf" srcId="{B270E41A-0FA3-459F-B94D-CA0179C7999B}" destId="{299FD4D9-51F8-4EEE-9376-643BD6F4854A}" srcOrd="0" destOrd="0" presId="urn:microsoft.com/office/officeart/2005/8/layout/chevron2"/>
    <dgm:cxn modelId="{0C26CDC9-F0B5-48A1-AEAA-7CAA3DD0181A}" type="presParOf" srcId="{B270E41A-0FA3-459F-B94D-CA0179C7999B}" destId="{D9417C09-072B-4D93-9B21-76E4E5B24260}" srcOrd="1" destOrd="0" presId="urn:microsoft.com/office/officeart/2005/8/layout/chevron2"/>
    <dgm:cxn modelId="{02940194-866F-49FE-AB51-EF4C59D16026}" type="presParOf" srcId="{4DB8D3FE-3F3E-4834-9140-D9B4B7293D60}" destId="{10560532-983A-493A-A772-83D2ED2DF72D}" srcOrd="7" destOrd="0" presId="urn:microsoft.com/office/officeart/2005/8/layout/chevron2"/>
    <dgm:cxn modelId="{3CE7D91B-FFB8-43DE-B629-2B1F38C7ADAE}" type="presParOf" srcId="{4DB8D3FE-3F3E-4834-9140-D9B4B7293D60}" destId="{C04B7CE1-15F5-40A1-9B1D-D3CCD6CF7331}" srcOrd="8" destOrd="0" presId="urn:microsoft.com/office/officeart/2005/8/layout/chevron2"/>
    <dgm:cxn modelId="{C1053910-594B-4D59-BB71-E5337162C1C2}" type="presParOf" srcId="{C04B7CE1-15F5-40A1-9B1D-D3CCD6CF7331}" destId="{0D5C4542-5492-43B3-931D-F56FD59313A8}" srcOrd="0" destOrd="0" presId="urn:microsoft.com/office/officeart/2005/8/layout/chevron2"/>
    <dgm:cxn modelId="{A5F75081-F942-4816-8CDD-0255BCE92466}" type="presParOf" srcId="{C04B7CE1-15F5-40A1-9B1D-D3CCD6CF7331}" destId="{345156F8-FB50-4F1D-8E9D-5DD1FE24143A}" srcOrd="1" destOrd="0" presId="urn:microsoft.com/office/officeart/2005/8/layout/chevron2"/>
    <dgm:cxn modelId="{77C91E64-A9AC-493C-B212-7A8EF5660346}" type="presParOf" srcId="{4DB8D3FE-3F3E-4834-9140-D9B4B7293D60}" destId="{180EF48C-3E3A-4BFF-B12B-8B8A79A67066}" srcOrd="9" destOrd="0" presId="urn:microsoft.com/office/officeart/2005/8/layout/chevron2"/>
    <dgm:cxn modelId="{815DA536-03FE-42C8-A01A-A8D014123F70}" type="presParOf" srcId="{4DB8D3FE-3F3E-4834-9140-D9B4B7293D60}" destId="{C7DCD3B1-7E6C-44E8-9AB1-F95F4CE820DA}" srcOrd="10" destOrd="0" presId="urn:microsoft.com/office/officeart/2005/8/layout/chevron2"/>
    <dgm:cxn modelId="{C42C90BA-A3EA-465B-BC16-8F3700F7028F}" type="presParOf" srcId="{C7DCD3B1-7E6C-44E8-9AB1-F95F4CE820DA}" destId="{2FBE25AD-9EFA-4A81-A5F0-94623E973477}" srcOrd="0" destOrd="0" presId="urn:microsoft.com/office/officeart/2005/8/layout/chevron2"/>
    <dgm:cxn modelId="{C9B9BC55-0EB2-40C0-8C0B-37C0FD14E95E}" type="presParOf" srcId="{C7DCD3B1-7E6C-44E8-9AB1-F95F4CE820DA}" destId="{5EAA8789-81D6-45F0-B269-C51A24625363}" srcOrd="1" destOrd="0" presId="urn:microsoft.com/office/officeart/2005/8/layout/chevron2"/>
    <dgm:cxn modelId="{1A2EE38E-7D7E-4FEB-9BE0-B8AA7AD1BE6E}" type="presParOf" srcId="{4DB8D3FE-3F3E-4834-9140-D9B4B7293D60}" destId="{7D278803-EC1D-4468-BB8E-5509131238D6}" srcOrd="11" destOrd="0" presId="urn:microsoft.com/office/officeart/2005/8/layout/chevron2"/>
    <dgm:cxn modelId="{95F5A013-E384-4311-8D92-718C57E720D2}" type="presParOf" srcId="{4DB8D3FE-3F3E-4834-9140-D9B4B7293D60}" destId="{777658F7-6627-4095-B6DE-3CD2710D5181}" srcOrd="12" destOrd="0" presId="urn:microsoft.com/office/officeart/2005/8/layout/chevron2"/>
    <dgm:cxn modelId="{19DA4F13-61AA-4141-97D3-FDFEFBAA041C}" type="presParOf" srcId="{777658F7-6627-4095-B6DE-3CD2710D5181}" destId="{04B8F136-97FD-4F8A-A3C6-36DD2C7AA7BC}" srcOrd="0" destOrd="0" presId="urn:microsoft.com/office/officeart/2005/8/layout/chevron2"/>
    <dgm:cxn modelId="{B9CF4681-B52E-4DC1-B99A-4DF2E24ACD77}" type="presParOf" srcId="{777658F7-6627-4095-B6DE-3CD2710D5181}" destId="{A222BA6F-6E33-410B-B1E8-888658B0D9D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9759A-2143-4F5B-8650-1F664B8B3436}">
      <dsp:nvSpPr>
        <dsp:cNvPr id="0" name=""/>
        <dsp:cNvSpPr/>
      </dsp:nvSpPr>
      <dsp:spPr>
        <a:xfrm rot="5400000">
          <a:off x="-89016" y="92661"/>
          <a:ext cx="593445" cy="4154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1</a:t>
          </a:r>
        </a:p>
      </dsp:txBody>
      <dsp:txXfrm rot="-5400000">
        <a:off x="2" y="211350"/>
        <a:ext cx="415411" cy="178034"/>
      </dsp:txXfrm>
    </dsp:sp>
    <dsp:sp modelId="{75B92459-2316-489E-86CF-8BF3DD205D95}">
      <dsp:nvSpPr>
        <dsp:cNvPr id="0" name=""/>
        <dsp:cNvSpPr/>
      </dsp:nvSpPr>
      <dsp:spPr>
        <a:xfrm rot="5400000">
          <a:off x="5291686" y="-4872629"/>
          <a:ext cx="385739" cy="101382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Introduction to Problem Statement</a:t>
          </a:r>
        </a:p>
      </dsp:txBody>
      <dsp:txXfrm rot="-5400000">
        <a:off x="415412" y="22475"/>
        <a:ext cx="10119458" cy="348079"/>
      </dsp:txXfrm>
    </dsp:sp>
    <dsp:sp modelId="{D1BCD19C-5AA4-40F2-9814-99D7BDF9C8C0}">
      <dsp:nvSpPr>
        <dsp:cNvPr id="0" name=""/>
        <dsp:cNvSpPr/>
      </dsp:nvSpPr>
      <dsp:spPr>
        <a:xfrm rot="5400000">
          <a:off x="-89016" y="598699"/>
          <a:ext cx="593445" cy="4154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2</a:t>
          </a:r>
        </a:p>
      </dsp:txBody>
      <dsp:txXfrm rot="-5400000">
        <a:off x="2" y="717388"/>
        <a:ext cx="415411" cy="178034"/>
      </dsp:txXfrm>
    </dsp:sp>
    <dsp:sp modelId="{C6CAA221-D0C0-4734-B9AF-32FBE590885B}">
      <dsp:nvSpPr>
        <dsp:cNvPr id="0" name=""/>
        <dsp:cNvSpPr/>
      </dsp:nvSpPr>
      <dsp:spPr>
        <a:xfrm rot="5400000">
          <a:off x="5291686" y="-4366591"/>
          <a:ext cx="385739" cy="101382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Data Collection via Google Forms</a:t>
          </a:r>
        </a:p>
      </dsp:txBody>
      <dsp:txXfrm rot="-5400000">
        <a:off x="415412" y="528513"/>
        <a:ext cx="10119458" cy="348079"/>
      </dsp:txXfrm>
    </dsp:sp>
    <dsp:sp modelId="{107AA088-BABE-454E-9F1C-E52E6369B7CA}">
      <dsp:nvSpPr>
        <dsp:cNvPr id="0" name=""/>
        <dsp:cNvSpPr/>
      </dsp:nvSpPr>
      <dsp:spPr>
        <a:xfrm rot="5400000">
          <a:off x="-89016" y="1104737"/>
          <a:ext cx="593445" cy="4154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3</a:t>
          </a:r>
        </a:p>
      </dsp:txBody>
      <dsp:txXfrm rot="-5400000">
        <a:off x="2" y="1223426"/>
        <a:ext cx="415411" cy="178034"/>
      </dsp:txXfrm>
    </dsp:sp>
    <dsp:sp modelId="{8D164B41-19B1-4E83-A7EA-21876C79967C}">
      <dsp:nvSpPr>
        <dsp:cNvPr id="0" name=""/>
        <dsp:cNvSpPr/>
      </dsp:nvSpPr>
      <dsp:spPr>
        <a:xfrm rot="5400000">
          <a:off x="5291686" y="-3860553"/>
          <a:ext cx="385739" cy="101382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Data Cleaning and Standardization using Excel</a:t>
          </a:r>
        </a:p>
      </dsp:txBody>
      <dsp:txXfrm rot="-5400000">
        <a:off x="415412" y="1034551"/>
        <a:ext cx="10119458" cy="348079"/>
      </dsp:txXfrm>
    </dsp:sp>
    <dsp:sp modelId="{299FD4D9-51F8-4EEE-9376-643BD6F4854A}">
      <dsp:nvSpPr>
        <dsp:cNvPr id="0" name=""/>
        <dsp:cNvSpPr/>
      </dsp:nvSpPr>
      <dsp:spPr>
        <a:xfrm rot="5400000">
          <a:off x="-89016" y="1610775"/>
          <a:ext cx="593445" cy="4154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4</a:t>
          </a:r>
        </a:p>
      </dsp:txBody>
      <dsp:txXfrm rot="-5400000">
        <a:off x="2" y="1729464"/>
        <a:ext cx="415411" cy="178034"/>
      </dsp:txXfrm>
    </dsp:sp>
    <dsp:sp modelId="{D9417C09-072B-4D93-9B21-76E4E5B24260}">
      <dsp:nvSpPr>
        <dsp:cNvPr id="0" name=""/>
        <dsp:cNvSpPr/>
      </dsp:nvSpPr>
      <dsp:spPr>
        <a:xfrm rot="5400000">
          <a:off x="5291584" y="-3354414"/>
          <a:ext cx="385942" cy="101382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Exploratory Data Analysis Using Excel Pivot Tables</a:t>
          </a:r>
        </a:p>
      </dsp:txBody>
      <dsp:txXfrm rot="-5400000">
        <a:off x="415411" y="1540599"/>
        <a:ext cx="10119448" cy="348262"/>
      </dsp:txXfrm>
    </dsp:sp>
    <dsp:sp modelId="{0D5C4542-5492-43B3-931D-F56FD59313A8}">
      <dsp:nvSpPr>
        <dsp:cNvPr id="0" name=""/>
        <dsp:cNvSpPr/>
      </dsp:nvSpPr>
      <dsp:spPr>
        <a:xfrm rot="5400000">
          <a:off x="-89016" y="2116813"/>
          <a:ext cx="593445" cy="4154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5</a:t>
          </a:r>
        </a:p>
      </dsp:txBody>
      <dsp:txXfrm rot="-5400000">
        <a:off x="2" y="2235502"/>
        <a:ext cx="415411" cy="178034"/>
      </dsp:txXfrm>
    </dsp:sp>
    <dsp:sp modelId="{345156F8-FB50-4F1D-8E9D-5DD1FE24143A}">
      <dsp:nvSpPr>
        <dsp:cNvPr id="0" name=""/>
        <dsp:cNvSpPr/>
      </dsp:nvSpPr>
      <dsp:spPr>
        <a:xfrm rot="5400000">
          <a:off x="5291686" y="-2848477"/>
          <a:ext cx="385739" cy="101382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400" kern="1200" dirty="0"/>
            <a:t>Exploratory Data Analysis Using SQL queries</a:t>
          </a:r>
        </a:p>
      </dsp:txBody>
      <dsp:txXfrm rot="-5400000">
        <a:off x="415412" y="2046627"/>
        <a:ext cx="10119458" cy="348079"/>
      </dsp:txXfrm>
    </dsp:sp>
    <dsp:sp modelId="{2FBE25AD-9EFA-4A81-A5F0-94623E973477}">
      <dsp:nvSpPr>
        <dsp:cNvPr id="0" name=""/>
        <dsp:cNvSpPr/>
      </dsp:nvSpPr>
      <dsp:spPr>
        <a:xfrm rot="5400000">
          <a:off x="-89016" y="2622851"/>
          <a:ext cx="593445" cy="4154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6</a:t>
          </a:r>
        </a:p>
      </dsp:txBody>
      <dsp:txXfrm rot="-5400000">
        <a:off x="2" y="2741540"/>
        <a:ext cx="415411" cy="178034"/>
      </dsp:txXfrm>
    </dsp:sp>
    <dsp:sp modelId="{5EAA8789-81D6-45F0-B269-C51A24625363}">
      <dsp:nvSpPr>
        <dsp:cNvPr id="0" name=""/>
        <dsp:cNvSpPr/>
      </dsp:nvSpPr>
      <dsp:spPr>
        <a:xfrm rot="5400000">
          <a:off x="5291686" y="-2342439"/>
          <a:ext cx="385739" cy="101382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Visualization using Excel Dashboard</a:t>
          </a:r>
          <a:endParaRPr lang="en-IN" sz="2200" kern="1200" dirty="0"/>
        </a:p>
      </dsp:txBody>
      <dsp:txXfrm rot="-5400000">
        <a:off x="415412" y="2552665"/>
        <a:ext cx="10119458" cy="348079"/>
      </dsp:txXfrm>
    </dsp:sp>
    <dsp:sp modelId="{04B8F136-97FD-4F8A-A3C6-36DD2C7AA7BC}">
      <dsp:nvSpPr>
        <dsp:cNvPr id="0" name=""/>
        <dsp:cNvSpPr/>
      </dsp:nvSpPr>
      <dsp:spPr>
        <a:xfrm rot="5400000">
          <a:off x="-89016" y="3128890"/>
          <a:ext cx="593445" cy="4154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7.</a:t>
          </a:r>
        </a:p>
      </dsp:txBody>
      <dsp:txXfrm rot="-5400000">
        <a:off x="2" y="3247579"/>
        <a:ext cx="415411" cy="178034"/>
      </dsp:txXfrm>
    </dsp:sp>
    <dsp:sp modelId="{A222BA6F-6E33-410B-B1E8-888658B0D9D4}">
      <dsp:nvSpPr>
        <dsp:cNvPr id="0" name=""/>
        <dsp:cNvSpPr/>
      </dsp:nvSpPr>
      <dsp:spPr>
        <a:xfrm rot="5400000">
          <a:off x="5291686" y="-1836401"/>
          <a:ext cx="385739" cy="101382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Visualization using Power BI Dashboards</a:t>
          </a:r>
          <a:endParaRPr lang="en-IN" sz="2200" kern="1200" dirty="0"/>
        </a:p>
      </dsp:txBody>
      <dsp:txXfrm rot="-5400000">
        <a:off x="415412" y="3058703"/>
        <a:ext cx="10119458" cy="348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D698-60B9-4C97-BA6A-AF12AC7CD2B1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ABC9-A9FA-4C18-AC45-81E8D262C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35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D698-60B9-4C97-BA6A-AF12AC7CD2B1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ABC9-A9FA-4C18-AC45-81E8D262C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19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D698-60B9-4C97-BA6A-AF12AC7CD2B1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ABC9-A9FA-4C18-AC45-81E8D262C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002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D698-60B9-4C97-BA6A-AF12AC7CD2B1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ABC9-A9FA-4C18-AC45-81E8D262C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903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D698-60B9-4C97-BA6A-AF12AC7CD2B1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ABC9-A9FA-4C18-AC45-81E8D262C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353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D698-60B9-4C97-BA6A-AF12AC7CD2B1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ABC9-A9FA-4C18-AC45-81E8D262C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21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D698-60B9-4C97-BA6A-AF12AC7CD2B1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ABC9-A9FA-4C18-AC45-81E8D262C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53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D698-60B9-4C97-BA6A-AF12AC7CD2B1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ABC9-A9FA-4C18-AC45-81E8D262C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D698-60B9-4C97-BA6A-AF12AC7CD2B1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ABC9-A9FA-4C18-AC45-81E8D262C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48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D698-60B9-4C97-BA6A-AF12AC7CD2B1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ABC9-A9FA-4C18-AC45-81E8D262C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72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D698-60B9-4C97-BA6A-AF12AC7CD2B1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ABC9-A9FA-4C18-AC45-81E8D262C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72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D698-60B9-4C97-BA6A-AF12AC7CD2B1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ABC9-A9FA-4C18-AC45-81E8D262C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25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D698-60B9-4C97-BA6A-AF12AC7CD2B1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5ABC9-A9FA-4C18-AC45-81E8D262C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59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E55D698-60B9-4C97-BA6A-AF12AC7CD2B1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315ABC9-A9FA-4C18-AC45-81E8D262C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27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E55D698-60B9-4C97-BA6A-AF12AC7CD2B1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315ABC9-A9FA-4C18-AC45-81E8D262C5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809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F113-53FE-9609-0AF6-63A841E8FE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Understanding Gen-Z Career &amp; Mission Aspirations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F5092-9A23-2CF4-9F8C-75F23ACA3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3692678"/>
            <a:ext cx="10572000" cy="434974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dirty="0"/>
              <a:t>Insights for Recruitment, HR &amp; Employer Strategy</a:t>
            </a:r>
          </a:p>
          <a:p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DF3EAA5-762F-36C1-3B57-525E8478EF50}"/>
              </a:ext>
            </a:extLst>
          </p:cNvPr>
          <p:cNvSpPr txBox="1">
            <a:spLocks/>
          </p:cNvSpPr>
          <p:nvPr/>
        </p:nvSpPr>
        <p:spPr>
          <a:xfrm>
            <a:off x="810000" y="5625752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Presented by : Sehajpreet Kaur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13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77FB-07D7-CD23-73FC-BF554C17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Manager Aspirations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DF628F-8F2E-9585-3C60-A6F10D294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2" y="2299054"/>
            <a:ext cx="5973366" cy="36121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E666AC-24EC-8AB7-C942-27BED30FE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70" y="2299053"/>
            <a:ext cx="5403048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9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FF656-CFEF-69CD-7EE3-DA4D105F4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9EBE-8309-4B6A-7E96-0617168F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Manager Aspirations -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FE41D-A0B3-5709-F232-86EA878F8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95003"/>
            <a:ext cx="10554574" cy="3636511"/>
          </a:xfrm>
        </p:spPr>
        <p:txBody>
          <a:bodyPr/>
          <a:lstStyle/>
          <a:p>
            <a:pPr algn="just">
              <a:buNone/>
            </a:pPr>
            <a:r>
              <a:rPr lang="en-US" sz="2400" b="1" dirty="0"/>
              <a:t>Key Insights: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Gen-Z prefers managers who are supportive, empathetic, and growth-oriented.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Unclear Work and Political environment are major frustration points.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Frequent breaks and flexible work hours are critical to productivity.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22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B00C-7444-3D21-5D34-5AC3EA41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Mission Aspirations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99008-C4FD-CD48-3EE0-D5BC7C28A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8" y="2548959"/>
            <a:ext cx="6639021" cy="36914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5BCE54-D21F-B849-6590-CBC04D701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95" y="2545798"/>
            <a:ext cx="4700337" cy="36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7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D81B-F280-B8D4-A893-6F678BAA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Mission Aspirations –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9A1F4-5CC7-C71C-4A7C-5B28A91EA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32" y="2774301"/>
            <a:ext cx="11180783" cy="3636511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/>
              <a:t>Key Insights: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A significant portion of Gen-Z avoids roles lacking social contribution or clarity of mission.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Mid-size and Corporations are Gen-Z’s Preferred Company types.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Rewards and Appreciations boosts productivity and improve engagement.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High alignment between values and job roles increases engagement.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Purpose-led companies attract more commitment from Gen-Z professionals.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6984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7829-6762-B7B1-8DB6-4B4D8CAE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16" y="832198"/>
            <a:ext cx="10571998" cy="970450"/>
          </a:xfrm>
        </p:spPr>
        <p:txBody>
          <a:bodyPr/>
          <a:lstStyle/>
          <a:p>
            <a:r>
              <a:rPr lang="en-US" dirty="0"/>
              <a:t>Recommendations for Employers and HR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F2DE-A78C-2AD0-9F93-A659E72A0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863" y="2639382"/>
            <a:ext cx="11534274" cy="3636511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dirty="0"/>
              <a:t>Foster transparent and supportive leadership through training and feedback systems.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Redesign job roles to offer clarity, autonomy, and alignment with purpose.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Provide non-monetary benefits such as flexibility, mental health support, and learning opportunities.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Encourage manager-employee engagement through regular check-ins and recognition.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Emphasize value-driven company culture to attract and retain socially conscious Gen-Z talent.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35055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3FAB-F4FD-08A0-2132-B1C8C008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CD737-D75E-3586-47CB-1AEF1DE5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018" y="2774301"/>
            <a:ext cx="11629962" cy="3636511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dirty="0"/>
              <a:t>Gen-Z desires careers that offer more than a paycheck — they seek purpose, flexibility, and meaning.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Their preferences are shaped strongly by family, influencers, and societal impact.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Leadership and communication quality are central to Gen-Z’s job satisfaction.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Purpose-led roles and socially responsible employers attract long-term commitment.</a:t>
            </a:r>
          </a:p>
          <a:p>
            <a:pPr algn="just">
              <a:buFont typeface="+mj-lt"/>
              <a:buAutoNum type="arabicPeriod"/>
            </a:pPr>
            <a:r>
              <a:rPr lang="en-US" sz="2400" dirty="0"/>
              <a:t>Leveraging these insights can significantly improve recruitment, retention, and workplace satisfaction.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56014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Thank You Slide | Slidebazaar">
            <a:extLst>
              <a:ext uri="{FF2B5EF4-FFF2-40B4-BE49-F238E27FC236}">
                <a16:creationId xmlns:a16="http://schemas.microsoft.com/office/drawing/2014/main" id="{A5B9AC01-4C18-F3B8-5B99-05CBEDE1DC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56" y="308957"/>
            <a:ext cx="11093487" cy="624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74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B79F-A311-AFDE-E0E0-D58FC2E25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284" y="800115"/>
            <a:ext cx="10571998" cy="970450"/>
          </a:xfrm>
        </p:spPr>
        <p:txBody>
          <a:bodyPr/>
          <a:lstStyle/>
          <a:p>
            <a:r>
              <a:rPr lang="en-IN" b="1" dirty="0"/>
              <a:t>Project Overview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733C8-83AE-3344-80EC-AB4C2AA7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3176337"/>
            <a:ext cx="10988275" cy="3400926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endParaRPr lang="en-IN" b="1" dirty="0"/>
          </a:p>
          <a:p>
            <a:r>
              <a:rPr lang="en-IN" sz="9600" b="1" dirty="0"/>
              <a:t>Objective: </a:t>
            </a:r>
            <a:r>
              <a:rPr lang="en-US" sz="9600" dirty="0"/>
              <a:t>To understand Gen-Z career preferences, motivations, and expectations from employers and workplace environments. </a:t>
            </a:r>
          </a:p>
          <a:p>
            <a:pPr marL="0" indent="0">
              <a:buNone/>
            </a:pPr>
            <a:endParaRPr lang="en-US" sz="9600" dirty="0"/>
          </a:p>
          <a:p>
            <a:r>
              <a:rPr lang="en-US" sz="9600" b="1" dirty="0"/>
              <a:t>Key Stakeholders:</a:t>
            </a:r>
            <a:endParaRPr lang="en-US" sz="9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9600" dirty="0"/>
              <a:t>Head of Recruitment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600" dirty="0"/>
              <a:t>Head of HR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600" dirty="0"/>
              <a:t>Employers</a:t>
            </a:r>
          </a:p>
          <a:p>
            <a:pPr marL="0" indent="0">
              <a:buNone/>
            </a:pPr>
            <a:endParaRPr lang="en-US" sz="9600" dirty="0"/>
          </a:p>
          <a:p>
            <a:pPr>
              <a:buNone/>
            </a:pPr>
            <a:r>
              <a:rPr lang="en-IN" sz="9600" b="1" dirty="0"/>
              <a:t>Focus Areas:</a:t>
            </a:r>
            <a:endParaRPr lang="en-IN" sz="9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9600" dirty="0"/>
              <a:t>Manager Aspirations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9600" dirty="0"/>
              <a:t>Mission Aspirations</a:t>
            </a:r>
          </a:p>
          <a:p>
            <a:pPr marL="0" indent="0">
              <a:buNone/>
            </a:pPr>
            <a:endParaRPr lang="en-US" sz="7200" dirty="0"/>
          </a:p>
          <a:p>
            <a:pPr marL="0" indent="0">
              <a:buNone/>
            </a:pPr>
            <a:endParaRPr lang="en-US" sz="72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473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A43D-743E-75C5-8A96-148F2EAC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800115"/>
            <a:ext cx="10571998" cy="970450"/>
          </a:xfrm>
        </p:spPr>
        <p:txBody>
          <a:bodyPr/>
          <a:lstStyle/>
          <a:p>
            <a:r>
              <a:rPr lang="en-IN" b="1" dirty="0"/>
              <a:t>Project Flow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531ED1-77DE-AD0B-D66B-4E55E612E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43212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05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06A2-A290-E8D5-DC08-A3FB8518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354B-AF3C-2298-745D-3563EC895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12" y="2294021"/>
            <a:ext cx="11421414" cy="3885619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b="1" dirty="0"/>
              <a:t>Tools and Techniques:</a:t>
            </a: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/>
              <a:t>SQL:</a:t>
            </a:r>
            <a:r>
              <a:rPr lang="en-US" sz="2800" dirty="0"/>
              <a:t> Cleaned and structured the raw dataset, used grouping and conditional logic to explore trends.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/>
              <a:t>Excel:</a:t>
            </a:r>
            <a:r>
              <a:rPr lang="en-US" sz="2800" dirty="0"/>
              <a:t> Used pivot tables to identify patterns by gender, salary expectations, and career influencers.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/>
              <a:t>Power BI:</a:t>
            </a:r>
            <a:r>
              <a:rPr lang="en-US" sz="2800" dirty="0"/>
              <a:t> Designed focused dashboards for manager and mission aspirations using KPIs and interactive charts.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45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5054-E08E-6CF3-06A8-FD562ED4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69" y="605311"/>
            <a:ext cx="10571998" cy="970450"/>
          </a:xfrm>
        </p:spPr>
        <p:txBody>
          <a:bodyPr/>
          <a:lstStyle/>
          <a:p>
            <a:r>
              <a:rPr lang="en-IN" dirty="0"/>
              <a:t>Excel Pivot Table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7E03CE-B876-084A-5183-3115DD161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568" y="2270626"/>
            <a:ext cx="6392902" cy="4140186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BC4C6A58-91BD-065C-BD31-506DF9BA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49" y="2277939"/>
            <a:ext cx="517370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</a:rPr>
              <a:t>Half of Gen-Z (50%) are Ambitious Earners</a:t>
            </a:r>
            <a:r>
              <a:rPr lang="en-US" altLang="en-US" sz="2200" dirty="0">
                <a:latin typeface="Arial" panose="020B0604020202020204" pitchFamily="34" charset="0"/>
              </a:rPr>
              <a:t>, aiming for salaries above ₹41k, showing high financial expectations.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</a:rPr>
              <a:t>31% are Progress Oriented</a:t>
            </a:r>
            <a:r>
              <a:rPr lang="en-US" altLang="en-US" sz="2200" dirty="0">
                <a:latin typeface="Arial" panose="020B0604020202020204" pitchFamily="34" charset="0"/>
              </a:rPr>
              <a:t>, targeting steady salary growth between ₹26k–₹40k.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Arial" panose="020B0604020202020204" pitchFamily="34" charset="0"/>
              </a:rPr>
              <a:t>Only </a:t>
            </a:r>
            <a:r>
              <a:rPr lang="en-US" altLang="en-US" sz="2200" b="1" dirty="0">
                <a:latin typeface="Arial" panose="020B0604020202020204" pitchFamily="34" charset="0"/>
              </a:rPr>
              <a:t>3.8% are Survival Focused</a:t>
            </a:r>
            <a:r>
              <a:rPr lang="en-US" altLang="en-US" sz="2200" dirty="0">
                <a:latin typeface="Arial" panose="020B0604020202020204" pitchFamily="34" charset="0"/>
              </a:rPr>
              <a:t>, indicating that Gen-Z is driven more by growth than by basic income needs.</a:t>
            </a:r>
          </a:p>
        </p:txBody>
      </p:sp>
    </p:spTree>
    <p:extLst>
      <p:ext uri="{BB962C8B-B14F-4D97-AF65-F5344CB8AC3E}">
        <p14:creationId xmlns:p14="http://schemas.microsoft.com/office/powerpoint/2010/main" val="2414924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8A4E-1580-1A69-0F20-5A7437AC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7048D4-1045-5ABC-3D22-8CDDAAD05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56" y="3194675"/>
            <a:ext cx="5220152" cy="2935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DB9038-43A0-94FF-2F15-B1D47C86A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898" y="3194675"/>
            <a:ext cx="6062346" cy="2935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1E2F54-60CC-575B-0BE4-960838468614}"/>
              </a:ext>
            </a:extLst>
          </p:cNvPr>
          <p:cNvSpPr txBox="1"/>
          <p:nvPr/>
        </p:nvSpPr>
        <p:spPr>
          <a:xfrm>
            <a:off x="190215" y="2229852"/>
            <a:ext cx="5905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Top Factors Influencing Gen-Z Career Choices</a:t>
            </a:r>
          </a:p>
        </p:txBody>
      </p:sp>
    </p:spTree>
    <p:extLst>
      <p:ext uri="{BB962C8B-B14F-4D97-AF65-F5344CB8AC3E}">
        <p14:creationId xmlns:p14="http://schemas.microsoft.com/office/powerpoint/2010/main" val="4169402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FF88A-D84D-3F84-D95B-B98EFE35F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5BBE-163A-32B6-81DC-8F3F42FC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F4011-A3C9-1C90-3F3D-4B1A6B984B8A}"/>
              </a:ext>
            </a:extLst>
          </p:cNvPr>
          <p:cNvSpPr txBox="1"/>
          <p:nvPr/>
        </p:nvSpPr>
        <p:spPr>
          <a:xfrm>
            <a:off x="373755" y="2277978"/>
            <a:ext cx="4936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Desired work environment for Gen-Z</a:t>
            </a:r>
            <a:endParaRPr lang="en-IN" sz="20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6F1C15-C127-6B33-0B04-4CF891815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55" y="3070531"/>
            <a:ext cx="4679508" cy="3201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EF9240-6EB8-7BA6-E481-C9541C8CA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935" y="3070531"/>
            <a:ext cx="6352675" cy="32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2324-FEC8-7183-0374-A8336765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Using Excel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47F95A-76CE-E384-5B9A-A57289FC7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2222500"/>
            <a:ext cx="11614484" cy="4188312"/>
          </a:xfrm>
        </p:spPr>
      </p:pic>
    </p:spTree>
    <p:extLst>
      <p:ext uri="{BB962C8B-B14F-4D97-AF65-F5344CB8AC3E}">
        <p14:creationId xmlns:p14="http://schemas.microsoft.com/office/powerpoint/2010/main" val="62296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479C-26EA-EDE3-CB7E-64467631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Using Excel-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6772-C950-85A3-0D93-5A7222257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" y="2310063"/>
            <a:ext cx="11421414" cy="4100749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Gen-Z prefers balanced work schedules, with an average of 8 working hours per day.</a:t>
            </a:r>
          </a:p>
          <a:p>
            <a:pPr algn="just"/>
            <a:r>
              <a:rPr lang="en-US" sz="2200" dirty="0"/>
              <a:t>Unclear work and unsupportive managers are top frustrations, highlighting the need for clarity and strong leadership.</a:t>
            </a:r>
          </a:p>
          <a:p>
            <a:pPr algn="just"/>
            <a:r>
              <a:rPr lang="en-US" sz="2200" dirty="0"/>
              <a:t>Mid-size companies are the most preferred workplace type, indicating a desire for both structure and flexibility.</a:t>
            </a:r>
          </a:p>
          <a:p>
            <a:pPr algn="just"/>
            <a:r>
              <a:rPr lang="en-US" sz="2200" dirty="0"/>
              <a:t>Parents and changemakers are the biggest career influencers, showing Gen-Z values personal guidance over platforms like LinkedIn.</a:t>
            </a:r>
          </a:p>
          <a:p>
            <a:pPr algn="just"/>
            <a:r>
              <a:rPr lang="en-US" sz="2200" dirty="0"/>
              <a:t>A significant portion of Gen-Z considers social impact “very important”, suggesting a strong inclination toward purpose-driven careers.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877523058"/>
      </p:ext>
    </p:extLst>
  </p:cSld>
  <p:clrMapOvr>
    <a:masterClrMapping/>
  </p:clrMapOvr>
</p:sld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70</TotalTime>
  <Words>587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2</vt:lpstr>
      <vt:lpstr>Quotable</vt:lpstr>
      <vt:lpstr>Understanding Gen-Z Career &amp; Mission Aspirations </vt:lpstr>
      <vt:lpstr>Project Overview </vt:lpstr>
      <vt:lpstr>Project Flow </vt:lpstr>
      <vt:lpstr>Methodology Used</vt:lpstr>
      <vt:lpstr>Excel Pivot Table Insights</vt:lpstr>
      <vt:lpstr>SQL Analysis</vt:lpstr>
      <vt:lpstr>SQL Analysis</vt:lpstr>
      <vt:lpstr>Exploratory Data Analysis Using Excel</vt:lpstr>
      <vt:lpstr>Exploratory Data Analysis Using Excel- Insights</vt:lpstr>
      <vt:lpstr>Manager Aspirations</vt:lpstr>
      <vt:lpstr>Manager Aspirations - Insights</vt:lpstr>
      <vt:lpstr>Mission Aspirations</vt:lpstr>
      <vt:lpstr>Mission Aspirations – Insights</vt:lpstr>
      <vt:lpstr>Recommendations for Employers and HR </vt:lpstr>
      <vt:lpstr>Final Thoughts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21BCS4518_Sehajpreet Kaur</dc:creator>
  <cp:lastModifiedBy>21BCS4518_Sehajpreet Kaur</cp:lastModifiedBy>
  <cp:revision>1</cp:revision>
  <dcterms:created xsi:type="dcterms:W3CDTF">2025-06-03T09:45:09Z</dcterms:created>
  <dcterms:modified xsi:type="dcterms:W3CDTF">2025-06-03T10:55:55Z</dcterms:modified>
</cp:coreProperties>
</file>