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1"/>
  </p:notesMasterIdLst>
  <p:handoutMasterIdLst>
    <p:handoutMasterId r:id="rId22"/>
  </p:handoutMasterIdLst>
  <p:sldIdLst>
    <p:sldId id="277" r:id="rId4"/>
    <p:sldId id="399" r:id="rId5"/>
    <p:sldId id="400" r:id="rId6"/>
    <p:sldId id="401" r:id="rId7"/>
    <p:sldId id="402" r:id="rId8"/>
    <p:sldId id="403" r:id="rId9"/>
    <p:sldId id="408" r:id="rId10"/>
    <p:sldId id="404" r:id="rId11"/>
    <p:sldId id="410" r:id="rId12"/>
    <p:sldId id="411" r:id="rId13"/>
    <p:sldId id="412" r:id="rId14"/>
    <p:sldId id="413" r:id="rId15"/>
    <p:sldId id="414" r:id="rId16"/>
    <p:sldId id="405" r:id="rId17"/>
    <p:sldId id="406" r:id="rId18"/>
    <p:sldId id="407" r:id="rId19"/>
    <p:sldId id="40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39" d="100"/>
          <a:sy n="39" d="100"/>
        </p:scale>
        <p:origin x="82" y="10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11/14/2024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CSE with specialization in IOT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000" b="1" dirty="0">
                <a:solidFill>
                  <a:srgbClr val="000000"/>
                </a:solidFill>
                <a:latin typeface="+mn-lt"/>
                <a:cs typeface="Times New Roman" panose="02020603050405020304" pitchFamily="18" charset="0"/>
              </a:rPr>
              <a:t>Iot enabled Home Automation System</a:t>
            </a:r>
          </a:p>
          <a:p>
            <a:pPr algn="ctr"/>
            <a:endParaRPr lang="en-US" sz="3600" b="1" dirty="0">
              <a:latin typeface="Times New Roman" panose="02020603050405020304" pitchFamily="18" charset="0"/>
              <a:cs typeface="Times New Roman" panose="02020603050405020304" pitchFamily="18" charset="0"/>
            </a:endParaRPr>
          </a:p>
          <a:p>
            <a:pPr algn="ct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235822" cy="1015663"/>
          </a:xfrm>
          <a:prstGeom prst="rect">
            <a:avLst/>
          </a:prstGeom>
          <a:noFill/>
        </p:spPr>
        <p:txBody>
          <a:bodyPr wrap="none" rtlCol="0">
            <a:spAutoFit/>
          </a:bodyPr>
          <a:lstStyle/>
          <a:p>
            <a:r>
              <a:rPr lang="en-US" sz="2000" b="1" dirty="0"/>
              <a:t>Submitted by: </a:t>
            </a:r>
          </a:p>
          <a:p>
            <a:r>
              <a:rPr lang="en-US" sz="2000" dirty="0"/>
              <a:t>Baby Monal (21BCS4526)</a:t>
            </a:r>
          </a:p>
          <a:p>
            <a:r>
              <a:rPr lang="en-US" sz="2000" dirty="0"/>
              <a:t>Sehajpreet Kaur (21BCS4518)</a:t>
            </a:r>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Ms. </a:t>
            </a:r>
            <a:r>
              <a:rPr lang="en-US" sz="2000" dirty="0" err="1"/>
              <a:t>Amanpreet</a:t>
            </a:r>
            <a:r>
              <a:rPr lang="en-US" sz="2000" dirty="0"/>
              <a:t> Kaur</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635027-6144-8AB8-06AB-DB5C1DEC8411}"/>
              </a:ext>
            </a:extLst>
          </p:cNvPr>
          <p:cNvPicPr>
            <a:picLocks noGrp="1" noChangeAspect="1"/>
          </p:cNvPicPr>
          <p:nvPr>
            <p:ph idx="1"/>
          </p:nvPr>
        </p:nvPicPr>
        <p:blipFill>
          <a:blip r:embed="rId2"/>
          <a:stretch>
            <a:fillRect/>
          </a:stretch>
        </p:blipFill>
        <p:spPr>
          <a:xfrm>
            <a:off x="1291166" y="771525"/>
            <a:ext cx="9609667" cy="5405438"/>
          </a:xfrm>
          <a:prstGeom prst="rect">
            <a:avLst/>
          </a:prstGeom>
        </p:spPr>
      </p:pic>
      <p:sp>
        <p:nvSpPr>
          <p:cNvPr id="4" name="Slide Number Placeholder 3">
            <a:extLst>
              <a:ext uri="{FF2B5EF4-FFF2-40B4-BE49-F238E27FC236}">
                <a16:creationId xmlns:a16="http://schemas.microsoft.com/office/drawing/2014/main" id="{F389A0BB-40AC-8A70-9DA7-716EE3B4CC03}"/>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7235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73FA25-3972-9D0C-407C-911D323082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156" y="858044"/>
            <a:ext cx="10399643" cy="5133975"/>
          </a:xfrm>
        </p:spPr>
      </p:pic>
      <p:sp>
        <p:nvSpPr>
          <p:cNvPr id="4" name="Slide Number Placeholder 3">
            <a:extLst>
              <a:ext uri="{FF2B5EF4-FFF2-40B4-BE49-F238E27FC236}">
                <a16:creationId xmlns:a16="http://schemas.microsoft.com/office/drawing/2014/main" id="{BDA1016D-18F3-626F-F79B-236513B833E5}"/>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3023677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A8157A-8740-8862-E715-440FCD088EB5}"/>
              </a:ext>
            </a:extLst>
          </p:cNvPr>
          <p:cNvPicPr>
            <a:picLocks noGrp="1" noChangeAspect="1"/>
          </p:cNvPicPr>
          <p:nvPr>
            <p:ph idx="1"/>
          </p:nvPr>
        </p:nvPicPr>
        <p:blipFill>
          <a:blip r:embed="rId2"/>
          <a:stretch>
            <a:fillRect/>
          </a:stretch>
        </p:blipFill>
        <p:spPr>
          <a:xfrm>
            <a:off x="1346200" y="850900"/>
            <a:ext cx="9499600" cy="5343525"/>
          </a:xfrm>
          <a:prstGeom prst="rect">
            <a:avLst/>
          </a:prstGeom>
        </p:spPr>
      </p:pic>
      <p:sp>
        <p:nvSpPr>
          <p:cNvPr id="4" name="Slide Number Placeholder 3">
            <a:extLst>
              <a:ext uri="{FF2B5EF4-FFF2-40B4-BE49-F238E27FC236}">
                <a16:creationId xmlns:a16="http://schemas.microsoft.com/office/drawing/2014/main" id="{6B078C27-D1B3-91D6-5E66-CCFE560B4222}"/>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2212318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6E5A3C2-D180-3F3E-708E-0A7ED39BB5D1}"/>
              </a:ext>
            </a:extLst>
          </p:cNvPr>
          <p:cNvPicPr>
            <a:picLocks noGrp="1" noChangeAspect="1"/>
          </p:cNvPicPr>
          <p:nvPr>
            <p:ph idx="1"/>
          </p:nvPr>
        </p:nvPicPr>
        <p:blipFill>
          <a:blip r:embed="rId2"/>
          <a:stretch>
            <a:fillRect/>
          </a:stretch>
        </p:blipFill>
        <p:spPr>
          <a:xfrm>
            <a:off x="3205369" y="365125"/>
            <a:ext cx="5781261" cy="5677866"/>
          </a:xfrm>
          <a:prstGeom prst="rect">
            <a:avLst/>
          </a:prstGeom>
        </p:spPr>
      </p:pic>
      <p:sp>
        <p:nvSpPr>
          <p:cNvPr id="4" name="Slide Number Placeholder 3">
            <a:extLst>
              <a:ext uri="{FF2B5EF4-FFF2-40B4-BE49-F238E27FC236}">
                <a16:creationId xmlns:a16="http://schemas.microsoft.com/office/drawing/2014/main" id="{D7F4F085-52FF-7C62-7C82-D962DF1B89FB}"/>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3261568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Technological Advancements: The integration of IoT technologies significantly enhances home automation, improving security, energy efficiency, and user convenience through advanced sensors and control systems.</a:t>
            </a:r>
          </a:p>
          <a:p>
            <a:pPr algn="just"/>
            <a:r>
              <a:rPr lang="en-US" dirty="0">
                <a:latin typeface="Times New Roman" panose="02020603050405020304" pitchFamily="18" charset="0"/>
                <a:cs typeface="Times New Roman" panose="02020603050405020304" pitchFamily="18" charset="0"/>
              </a:rPr>
              <a:t>Challenges and Opportunities: While smart home systems present numerous advantages, challenges such as data privacy, interoperability, and installation complexity must be addressed to facilitate broader consumer adoption.</a:t>
            </a:r>
          </a:p>
          <a:p>
            <a:pPr algn="just"/>
            <a:r>
              <a:rPr lang="en-US" dirty="0">
                <a:latin typeface="Times New Roman" panose="02020603050405020304" pitchFamily="18" charset="0"/>
                <a:cs typeface="Times New Roman" panose="02020603050405020304" pitchFamily="18" charset="0"/>
              </a:rPr>
              <a:t>Future Directions: Continued research and development in machine learning, decentralized authentication, and user-friendly interfaces are essential for advancing smart home automation and ensuring robust security measures.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88046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Enhanced Security Measures: Future research should focus on developing advanced security frameworks, including machine learning for threat detection and decentralized authentication, to protect user data in smart home networks.</a:t>
            </a:r>
          </a:p>
          <a:p>
            <a:pPr algn="just"/>
            <a:r>
              <a:rPr lang="en-US" dirty="0">
                <a:latin typeface="Times New Roman" panose="02020603050405020304" pitchFamily="18" charset="0"/>
                <a:cs typeface="Times New Roman" panose="02020603050405020304" pitchFamily="18" charset="0"/>
              </a:rPr>
              <a:t>Interoperability Solutions: There is a need for standardized protocols and systems that ensure seamless integration and communication between various smart home devices from different manufacturers, enhancing user experience and functionality.</a:t>
            </a:r>
          </a:p>
          <a:p>
            <a:pPr algn="just"/>
            <a:r>
              <a:rPr lang="en-US" dirty="0">
                <a:latin typeface="Times New Roman" panose="02020603050405020304" pitchFamily="18" charset="0"/>
                <a:cs typeface="Times New Roman" panose="02020603050405020304" pitchFamily="18" charset="0"/>
              </a:rPr>
              <a:t>AI and Predictive Maintenance: Investigating the application of AI-driven predictive maintenance for smart appliances can lead to proactive problem identification, reducing downtime and maintenance costs while improving overall efficiency in smart home systems.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952428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Sarmah</a:t>
            </a:r>
            <a:r>
              <a:rPr lang="en-US" dirty="0">
                <a:latin typeface="Times New Roman" panose="02020603050405020304" pitchFamily="18" charset="0"/>
                <a:cs typeface="Times New Roman" panose="02020603050405020304" pitchFamily="18" charset="0"/>
              </a:rPr>
              <a:t>, M. Bhuyan and M. H. Bhuyan, "SURE-H: A Secure IoT Enabled Smart Home System," 2019 IEEE 5th World Forum on Internet of Things (WF-IoT), Limerick, Ireland, 2019, pp. 59-63, doi: 10.1109/WF- IoT.2019.8767229.</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K. M. Kumar and S. Chaudhury, "Development of a Smart Home Automation System using IoT enabled Devices," 2022 IEEE 19th India Council International Conference (INDICON), Kochi, India, 2022, pp. 1-5, doi: 10.1109/INDICON56171.2022.10040165.</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Sivapriyan</a:t>
            </a:r>
            <a:r>
              <a:rPr lang="en-US" dirty="0">
                <a:latin typeface="Times New Roman" panose="02020603050405020304" pitchFamily="18" charset="0"/>
                <a:cs typeface="Times New Roman" panose="02020603050405020304" pitchFamily="18" charset="0"/>
              </a:rPr>
              <a:t>, S. V. </a:t>
            </a:r>
            <a:r>
              <a:rPr lang="en-US" dirty="0" err="1">
                <a:latin typeface="Times New Roman" panose="02020603050405020304" pitchFamily="18" charset="0"/>
                <a:cs typeface="Times New Roman" panose="02020603050405020304" pitchFamily="18" charset="0"/>
              </a:rPr>
              <a:t>Sushmitha</a:t>
            </a:r>
            <a:r>
              <a:rPr lang="en-US" dirty="0">
                <a:latin typeface="Times New Roman" panose="02020603050405020304" pitchFamily="18" charset="0"/>
                <a:cs typeface="Times New Roman" panose="02020603050405020304" pitchFamily="18" charset="0"/>
              </a:rPr>
              <a:t>, K. Pooja and N. Sakshi, "Analysis of Security Challenges and Issues in IoT Enabled Smart Homes," 2021 IEEE International Conference on Computation System and Information Technology for Sustainable Solutions (CSITSS), Bangalore, India, 2021,pp. 1-6, doi: 10.1109/CSITSS54238.2021.9683324.</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 K. Singh, S. Verma, S. Pal and K. Pandey, "A step towards Home Automation using IOT," 2019 Twelfth International Conference on Contemporary Computing (IC3), Noida, India, 2019, pp. 1-5, doi: 10.1109/IC3.2019.8844945.</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191225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5F0CE-621C-9E97-78E4-A1EB2E9DA5B1}"/>
              </a:ext>
            </a:extLst>
          </p:cNvPr>
          <p:cNvSpPr>
            <a:spLocks noGrp="1"/>
          </p:cNvSpPr>
          <p:nvPr>
            <p:ph idx="1"/>
          </p:nvPr>
        </p:nvSpPr>
        <p:spPr>
          <a:xfrm>
            <a:off x="838200" y="715617"/>
            <a:ext cx="10515600" cy="5461346"/>
          </a:xfrm>
        </p:spPr>
        <p:txBody>
          <a:bodyPr>
            <a:normAutofit/>
          </a:bodyPr>
          <a:lstStyle/>
          <a:p>
            <a:r>
              <a:rPr lang="en-IN" sz="2400" dirty="0">
                <a:latin typeface="Times New Roman" panose="02020603050405020304" pitchFamily="18" charset="0"/>
                <a:cs typeface="Times New Roman" panose="02020603050405020304" pitchFamily="18" charset="0"/>
              </a:rPr>
              <a:t>[5]	H. </a:t>
            </a:r>
            <a:r>
              <a:rPr lang="en-IN" sz="2400" dirty="0" err="1">
                <a:latin typeface="Times New Roman" panose="02020603050405020304" pitchFamily="18" charset="0"/>
                <a:cs typeface="Times New Roman" panose="02020603050405020304" pitchFamily="18" charset="0"/>
              </a:rPr>
              <a:t>Durani</a:t>
            </a:r>
            <a:r>
              <a:rPr lang="en-IN" sz="2400" dirty="0">
                <a:latin typeface="Times New Roman" panose="02020603050405020304" pitchFamily="18" charset="0"/>
                <a:cs typeface="Times New Roman" panose="02020603050405020304" pitchFamily="18" charset="0"/>
              </a:rPr>
              <a:t>, M. Sheth, M. Vaghasia and S. Kotech, "Smart Automated Home Application using IoT with Blynk App," 2018 Second International Conference on Inventive Communication and Computational Technologies (ICICCT), Coimbatore, India, 2018, pp. 393-397, doi: 10.1109/ICICCT.2018.8473224.</a:t>
            </a:r>
          </a:p>
          <a:p>
            <a:r>
              <a:rPr lang="en-IN" sz="2400" dirty="0">
                <a:latin typeface="Times New Roman" panose="02020603050405020304" pitchFamily="18" charset="0"/>
                <a:cs typeface="Times New Roman" panose="02020603050405020304" pitchFamily="18" charset="0"/>
              </a:rPr>
              <a:t>[6]	Tate K, Pawar M. HOME AUTOMATION WITH ANDROID	UNDER IOT	CONCEPT.	IJIERT  -</a:t>
            </a:r>
          </a:p>
          <a:p>
            <a:r>
              <a:rPr lang="en-IN" sz="2400" dirty="0">
                <a:latin typeface="Times New Roman" panose="02020603050405020304" pitchFamily="18" charset="0"/>
                <a:cs typeface="Times New Roman" panose="02020603050405020304" pitchFamily="18" charset="0"/>
              </a:rPr>
              <a:t>International Journal of Innovations in Engineering Research and Technology. 2016 February 20.</a:t>
            </a:r>
          </a:p>
          <a:p>
            <a:r>
              <a:rPr lang="en-IN" sz="2400" dirty="0">
                <a:latin typeface="Times New Roman" panose="02020603050405020304" pitchFamily="18" charset="0"/>
                <a:cs typeface="Times New Roman" panose="02020603050405020304" pitchFamily="18" charset="0"/>
              </a:rPr>
              <a:t>[7]	</a:t>
            </a:r>
            <a:r>
              <a:rPr lang="en-IN" sz="2400" dirty="0" err="1">
                <a:latin typeface="Times New Roman" panose="02020603050405020304" pitchFamily="18" charset="0"/>
                <a:cs typeface="Times New Roman" panose="02020603050405020304" pitchFamily="18" charset="0"/>
              </a:rPr>
              <a:t>Bohara</a:t>
            </a:r>
            <a:r>
              <a:rPr lang="en-IN" sz="2400" dirty="0">
                <a:latin typeface="Times New Roman" panose="02020603050405020304" pitchFamily="18" charset="0"/>
                <a:cs typeface="Times New Roman" panose="02020603050405020304" pitchFamily="18" charset="0"/>
              </a:rPr>
              <a:t> B, </a:t>
            </a:r>
            <a:r>
              <a:rPr lang="en-IN" sz="2400" dirty="0" err="1">
                <a:latin typeface="Times New Roman" panose="02020603050405020304" pitchFamily="18" charset="0"/>
                <a:cs typeface="Times New Roman" panose="02020603050405020304" pitchFamily="18" charset="0"/>
              </a:rPr>
              <a:t>Maharjan</a:t>
            </a:r>
            <a:r>
              <a:rPr lang="en-IN" sz="2400" dirty="0">
                <a:latin typeface="Times New Roman" panose="02020603050405020304" pitchFamily="18" charset="0"/>
                <a:cs typeface="Times New Roman" panose="02020603050405020304" pitchFamily="18" charset="0"/>
              </a:rPr>
              <a:t> S, Shrestha BR. IoT Based Smart Home using Blynk Framework.</a:t>
            </a:r>
          </a:p>
          <a:p>
            <a:r>
              <a:rPr lang="en-IN" sz="2400" dirty="0">
                <a:latin typeface="Times New Roman" panose="02020603050405020304" pitchFamily="18" charset="0"/>
                <a:cs typeface="Times New Roman" panose="02020603050405020304" pitchFamily="18" charset="0"/>
              </a:rPr>
              <a:t>[8]	D. Pavithra and R. Balakrishnan, "IoT based monitoring and control system for home automation," 2015 Global Conference on Communication Technologies GCCT), Thuckalay, India, 2015, pp. 169-173, doi: 10.1109/GCCT.2015.7342646.</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94ABD5-C7DB-F3D4-1CD4-41ACD133B630}"/>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2489057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a:xfrm>
            <a:off x="838200" y="1402080"/>
            <a:ext cx="10515600" cy="4954270"/>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Rapid Growth and Advancement: The concept of smart home automation has evolved significantly from basic appliance control to complex, interconnected systems powered by the Internet of Things (IoT). This shift enhances convenience, security, and energy efficiency in modern homes.</a:t>
            </a:r>
          </a:p>
          <a:p>
            <a:pPr algn="just"/>
            <a:r>
              <a:rPr lang="en-US" dirty="0">
                <a:latin typeface="Times New Roman" panose="02020603050405020304" pitchFamily="18" charset="0"/>
                <a:cs typeface="Times New Roman" panose="02020603050405020304" pitchFamily="18" charset="0"/>
              </a:rPr>
              <a:t>Comparative Analysis: This study provides an in-depth comparison between Proteus and Workwi, popular platforms for home automation, evaluating their components, integration processes, strengths, and limitations to understand their real-world effectiveness.</a:t>
            </a:r>
          </a:p>
          <a:p>
            <a:pPr algn="just"/>
            <a:r>
              <a:rPr lang="en-US" dirty="0">
                <a:latin typeface="Times New Roman" panose="02020603050405020304" pitchFamily="18" charset="0"/>
                <a:cs typeface="Times New Roman" panose="02020603050405020304" pitchFamily="18" charset="0"/>
              </a:rPr>
              <a:t>Future Implications: By examining emerging trends, this paper also identifies potential advancements in smart home automation, focusing on system functionality, accessibility, and data security, with prospects for future research in this rapidly advancing field​.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Challenge Identification: Identifying the need for improved efficiency, security, and control in home environments through automation.</a:t>
            </a:r>
          </a:p>
          <a:p>
            <a:pPr algn="just"/>
            <a:r>
              <a:rPr lang="en-US" sz="3200" dirty="0">
                <a:latin typeface="Times New Roman" panose="02020603050405020304" pitchFamily="18" charset="0"/>
                <a:cs typeface="Times New Roman" panose="02020603050405020304" pitchFamily="18" charset="0"/>
              </a:rPr>
              <a:t>Scope Definition: Defining the boundaries of an IoT-enabled home automation system that operates with minimal human intervention.</a:t>
            </a:r>
          </a:p>
          <a:p>
            <a:pPr algn="just"/>
            <a:r>
              <a:rPr lang="en-US" sz="3200" dirty="0">
                <a:latin typeface="Times New Roman" panose="02020603050405020304" pitchFamily="18" charset="0"/>
                <a:cs typeface="Times New Roman" panose="02020603050405020304" pitchFamily="18" charset="0"/>
              </a:rPr>
              <a:t>Goal Setting: Aiming to enhance user convenience and energy management while ensuring system scalability and integration.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Automated Control: To develop a system that automates lighting, temperature, and security based on environmental conditions.</a:t>
            </a:r>
          </a:p>
          <a:p>
            <a:pPr algn="just"/>
            <a:r>
              <a:rPr lang="en-US" sz="3200" dirty="0">
                <a:latin typeface="Times New Roman" panose="02020603050405020304" pitchFamily="18" charset="0"/>
                <a:cs typeface="Times New Roman" panose="02020603050405020304" pitchFamily="18" charset="0"/>
              </a:rPr>
              <a:t>Energy Efficiency: To reduce energy consumption by optimizing appliance usage.</a:t>
            </a:r>
          </a:p>
          <a:p>
            <a:pPr algn="just"/>
            <a:r>
              <a:rPr lang="en-US" sz="3200" dirty="0">
                <a:latin typeface="Times New Roman" panose="02020603050405020304" pitchFamily="18" charset="0"/>
                <a:cs typeface="Times New Roman" panose="02020603050405020304" pitchFamily="18" charset="0"/>
              </a:rPr>
              <a:t>User Interface: To provide a user-friendly interface for seamless control and monitoring of home systems.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 used</a:t>
            </a: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
        <p:nvSpPr>
          <p:cNvPr id="9" name="TextBox 8">
            <a:extLst>
              <a:ext uri="{FF2B5EF4-FFF2-40B4-BE49-F238E27FC236}">
                <a16:creationId xmlns:a16="http://schemas.microsoft.com/office/drawing/2014/main" id="{63F3F1D3-40A1-81B9-03A5-65B8949B233C}"/>
              </a:ext>
            </a:extLst>
          </p:cNvPr>
          <p:cNvSpPr txBox="1"/>
          <p:nvPr/>
        </p:nvSpPr>
        <p:spPr>
          <a:xfrm>
            <a:off x="650240" y="1335385"/>
            <a:ext cx="10703560" cy="5386090"/>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Exploring Existing IoT-Based Home Automation Systems: The literature review involves analyzing current research on IoT-based home automation to understand existing functionalities, key technologies, and integration challenges.</a:t>
            </a:r>
          </a:p>
          <a:p>
            <a:pPr algn="just"/>
            <a:endParaRPr lang="en-US" sz="36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Identifying Gaps and Opportunities: By reviewing the literature, potential areas for improvement can be identified.</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Networking and Sensor Integration in Proteus: Establishing Sensor Communication and Data Flow: Networking in Proteus involves setting up virtual sensors (such as PIR, temperature, and gas sensors) to communicate with the controller, typically using protocols like MQTT.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A2F71A-2009-9C2A-BAF1-9ACB9F024C70}"/>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7" name="Content Placeholder 6">
            <a:extLst>
              <a:ext uri="{FF2B5EF4-FFF2-40B4-BE49-F238E27FC236}">
                <a16:creationId xmlns:a16="http://schemas.microsoft.com/office/drawing/2014/main" id="{1A74E914-B276-7E46-D8E6-89164038B9EB}"/>
              </a:ext>
            </a:extLst>
          </p:cNvPr>
          <p:cNvSpPr>
            <a:spLocks noGrp="1"/>
          </p:cNvSpPr>
          <p:nvPr>
            <p:ph idx="1"/>
          </p:nvPr>
        </p:nvSpPr>
        <p:spPr/>
        <p:txBody>
          <a:bodyPr>
            <a:normAutofit lnSpcReduction="10000"/>
          </a:bodyPr>
          <a:lstStyle/>
          <a:p>
            <a:pPr algn="just"/>
            <a:r>
              <a:rPr lang="en-US" sz="3200" dirty="0">
                <a:latin typeface="Times New Roman" panose="02020603050405020304" pitchFamily="18" charset="0"/>
                <a:cs typeface="Times New Roman" panose="02020603050405020304" pitchFamily="18" charset="0"/>
              </a:rPr>
              <a:t>Simulating Real-Time Device Interactions: Proteus facilitates realistic simulation of sensor responses to different environmental conditions, enabling the testing of device interactions.</a:t>
            </a:r>
          </a:p>
          <a:p>
            <a:pPr algn="just"/>
            <a:r>
              <a:rPr lang="en-US" sz="3200" dirty="0">
                <a:latin typeface="Times New Roman" panose="02020603050405020304" pitchFamily="18" charset="0"/>
                <a:cs typeface="Times New Roman" panose="02020603050405020304" pitchFamily="18" charset="0"/>
              </a:rPr>
              <a:t>Designing User Interface for Control and Monitoring: Developing a mobile app allows users to monitor and control devices remotely. </a:t>
            </a:r>
          </a:p>
          <a:p>
            <a:pPr algn="just"/>
            <a:r>
              <a:rPr lang="en-US" sz="3200" dirty="0">
                <a:latin typeface="Times New Roman" panose="02020603050405020304" pitchFamily="18" charset="0"/>
                <a:cs typeface="Times New Roman" panose="02020603050405020304" pitchFamily="18" charset="0"/>
              </a:rPr>
              <a:t>Implementing IoT Connectivity and Automation Control: The app acts as a bridge between the user and the IoT system, sending commands to devices and displaying sensor data.</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81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Comparative Analysis: The study found that both Proteus and Workwi technologies offer unique advantages in home automation, with Proteus excelling in user interface design and Workwi in energy management capabilities</a:t>
            </a:r>
          </a:p>
          <a:p>
            <a:pPr algn="just"/>
            <a:r>
              <a:rPr lang="en-US" dirty="0">
                <a:latin typeface="Times New Roman" panose="02020603050405020304" pitchFamily="18" charset="0"/>
                <a:cs typeface="Times New Roman" panose="02020603050405020304" pitchFamily="18" charset="0"/>
              </a:rPr>
              <a:t>Security Vulnerabilities: The research identified critical security vulnerabilities in current systems, highlighting the need for improved encryption methods and user authentication processes to mitigate risks associated with unauthorized access and cyber threats</a:t>
            </a:r>
          </a:p>
          <a:p>
            <a:pPr algn="just"/>
            <a:r>
              <a:rPr lang="en-US" dirty="0">
                <a:latin typeface="Times New Roman" panose="02020603050405020304" pitchFamily="18" charset="0"/>
                <a:cs typeface="Times New Roman" panose="02020603050405020304" pitchFamily="18" charset="0"/>
              </a:rPr>
              <a:t>Real-Time Monitoring: The integration of Blynk Cloud and Proteus simulation demonstrated effective real-time monitoring and control of household appliances, enhancing user engagement and energy conservation efforts.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400366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7107B8-C78C-7605-51BE-D158545B0335}"/>
              </a:ext>
            </a:extLst>
          </p:cNvPr>
          <p:cNvSpPr>
            <a:spLocks noGrp="1"/>
          </p:cNvSpPr>
          <p:nvPr>
            <p:ph idx="1"/>
          </p:nvPr>
        </p:nvSpPr>
        <p:spPr>
          <a:xfrm>
            <a:off x="838200" y="1034321"/>
            <a:ext cx="10515600" cy="5142642"/>
          </a:xfrm>
        </p:spPr>
        <p:txBody>
          <a:bodyPr/>
          <a:lstStyle/>
          <a:p>
            <a:pPr algn="just"/>
            <a:r>
              <a:rPr lang="en-US" dirty="0">
                <a:latin typeface="Times New Roman" panose="02020603050405020304" pitchFamily="18" charset="0"/>
                <a:cs typeface="Times New Roman" panose="02020603050405020304" pitchFamily="18" charset="0"/>
              </a:rPr>
              <a:t>System Reliability: The successful implementation of MQTT connections in the Blynk simulation underscored the system's reliability in automating home tasks and providing robust security measures, ensuring consistent performance in smart home environments.</a:t>
            </a: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E81F834-DD15-CA90-3D25-2FC268610387}"/>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5" name="Picture 4">
            <a:extLst>
              <a:ext uri="{FF2B5EF4-FFF2-40B4-BE49-F238E27FC236}">
                <a16:creationId xmlns:a16="http://schemas.microsoft.com/office/drawing/2014/main" id="{157CAC71-6791-42CB-BC42-D44800392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1496" y="2961861"/>
            <a:ext cx="8394216" cy="3215102"/>
          </a:xfrm>
          <a:prstGeom prst="rect">
            <a:avLst/>
          </a:prstGeom>
        </p:spPr>
      </p:pic>
    </p:spTree>
    <p:extLst>
      <p:ext uri="{BB962C8B-B14F-4D97-AF65-F5344CB8AC3E}">
        <p14:creationId xmlns:p14="http://schemas.microsoft.com/office/powerpoint/2010/main" val="381047869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6189</TotalTime>
  <Words>1223</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used</vt:lpstr>
      <vt:lpstr>PowerPoint Presentation</vt:lpstr>
      <vt:lpstr>Results and Outputs</vt:lpstr>
      <vt:lpstr>PowerPoint Presentation</vt:lpstr>
      <vt:lpstr>PowerPoint Presentation</vt:lpstr>
      <vt:lpstr>PowerPoint Presentation</vt:lpstr>
      <vt:lpstr>PowerPoint Presentation</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21BCS4518_Sehajpreet Kaur</cp:lastModifiedBy>
  <cp:revision>494</cp:revision>
  <dcterms:created xsi:type="dcterms:W3CDTF">2019-01-09T10:33:58Z</dcterms:created>
  <dcterms:modified xsi:type="dcterms:W3CDTF">2024-11-14T05:05:50Z</dcterms:modified>
</cp:coreProperties>
</file>