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6" r:id="rId6"/>
    <p:sldId id="267" r:id="rId7"/>
    <p:sldId id="268" r:id="rId8"/>
    <p:sldId id="269" r:id="rId9"/>
    <p:sldId id="270" r:id="rId10"/>
    <p:sldId id="273" r:id="rId11"/>
    <p:sldId id="271" r:id="rId12"/>
    <p:sldId id="272" r:id="rId13"/>
    <p:sldId id="275" r:id="rId14"/>
    <p:sldId id="276" r:id="rId15"/>
    <p:sldId id="277" r:id="rId16"/>
    <p:sldId id="278" r:id="rId17"/>
    <p:sldId id="264" r:id="rId18"/>
    <p:sldId id="265" r:id="rId19"/>
    <p:sldId id="262" r:id="rId20"/>
    <p:sldId id="263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05E11B-F503-47DC-BC18-C7A0A4487728}">
          <p14:sldIdLst>
            <p14:sldId id="256"/>
            <p14:sldId id="257"/>
            <p14:sldId id="260"/>
            <p14:sldId id="261"/>
            <p14:sldId id="266"/>
            <p14:sldId id="267"/>
            <p14:sldId id="268"/>
            <p14:sldId id="269"/>
            <p14:sldId id="270"/>
            <p14:sldId id="273"/>
            <p14:sldId id="271"/>
            <p14:sldId id="272"/>
            <p14:sldId id="275"/>
            <p14:sldId id="276"/>
            <p14:sldId id="277"/>
            <p14:sldId id="278"/>
            <p14:sldId id="264"/>
            <p14:sldId id="265"/>
            <p14:sldId id="262"/>
            <p14:sldId id="263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1BCS4518_Sehajpreet Kaur" userId="6b9effe2e4017fe6" providerId="LiveId" clId="{40209457-C90B-4AD0-BEF4-4F547736A366}"/>
    <pc:docChg chg="delSld modSection">
      <pc:chgData name="21BCS4518_Sehajpreet Kaur" userId="6b9effe2e4017fe6" providerId="LiveId" clId="{40209457-C90B-4AD0-BEF4-4F547736A366}" dt="2025-02-09T22:09:35.779" v="0" actId="2696"/>
      <pc:docMkLst>
        <pc:docMk/>
      </pc:docMkLst>
      <pc:sldChg chg="del">
        <pc:chgData name="21BCS4518_Sehajpreet Kaur" userId="6b9effe2e4017fe6" providerId="LiveId" clId="{40209457-C90B-4AD0-BEF4-4F547736A366}" dt="2025-02-09T22:09:35.779" v="0" actId="2696"/>
        <pc:sldMkLst>
          <pc:docMk/>
          <pc:sldMk cId="3274886676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5CA3-6222-03C7-BE88-2DA9A0A57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1A94D-CA77-CED7-317C-AE0222666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58122-184D-E9A1-0C07-903F37DF0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5BEE-906E-4F92-A66E-21C847780C3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31E84-A8BA-06D4-05B9-FBEA680E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EFF9E-0924-CABB-DA3A-EB546102F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C49E-8F5C-433B-A4B2-28BDD0EE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21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6117-0A7B-D2FE-1055-1D9866BE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4409C-F322-0D77-2F07-5178131BD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1F936-609F-B937-F038-BDA60B97F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5BEE-906E-4F92-A66E-21C847780C3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DAFAA-CABD-69AE-8869-5172A689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ED25-6704-162A-FA05-95C8FFF8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C49E-8F5C-433B-A4B2-28BDD0EE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13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9422C3-1DED-4085-6F72-6C0870753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81802-C437-85AC-EF81-9A4BBE9C1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3A76A-784E-3A07-4701-6FB2F1F4C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5BEE-906E-4F92-A66E-21C847780C3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747FF-B70E-04CF-0157-75E90E80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71651-2486-D855-BCEE-3BBD50E0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C49E-8F5C-433B-A4B2-28BDD0EE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16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3204-2918-A725-DC8E-CCE33EF3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2D84F-7873-3A20-FEF4-EFB2EEE9A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96905-79BC-C541-131F-EEB2E691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5BEE-906E-4F92-A66E-21C847780C3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96CE0-20AB-BCB7-1238-082A469E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BD31A-2197-38EA-8CEA-140DB96B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C49E-8F5C-433B-A4B2-28BDD0EE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54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2C6E9-77C2-BC73-A752-4AFA5ADA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F21BF-C4E2-8246-B76E-DF509BC27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F5AFB-A964-9318-343F-8832E464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5BEE-906E-4F92-A66E-21C847780C3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8F750-8BEC-3D3C-FEEA-3AED1AE2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67993-E827-82C7-C7B2-A9ECBC09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C49E-8F5C-433B-A4B2-28BDD0EE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64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0C27-AA30-D3D9-BC9B-64D88B31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AE213-8C67-62A6-4EEB-86D45C8B6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763C0-0842-F542-71EA-4D018A450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FFDBF-58D4-CB75-450F-13F054BC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5BEE-906E-4F92-A66E-21C847780C3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A7058-D1BD-FFE8-B273-336DD796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91A09-7060-1B22-C978-A6C466DC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C49E-8F5C-433B-A4B2-28BDD0EE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96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EE99-AEB4-9817-16C7-B49B06F42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27F13-EF40-3AAC-E2F9-BFD67CBFD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9089D-69B5-26B8-ED98-3FA3B25B0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27842-2FF8-D8C8-0598-81F4223C9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0DA5D3-DE49-86C8-FFEF-57965E7C0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0A82FE-B767-9506-042A-66BD36C5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5BEE-906E-4F92-A66E-21C847780C3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0F561E-C780-9605-1C7C-2EE94196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90150B-6A74-9DF7-78C1-99131F15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C49E-8F5C-433B-A4B2-28BDD0EE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79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2B9B-0BAD-D93E-B993-58CC1A4F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A0E717-4DF2-0091-9C8C-04737AC64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5BEE-906E-4F92-A66E-21C847780C3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DD258-7D0A-0A30-E72C-17E6692E4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9AFEC-6D29-262F-CC99-F6E04A48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C49E-8F5C-433B-A4B2-28BDD0EE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1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606071-F161-A259-BCA7-9BF43619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5BEE-906E-4F92-A66E-21C847780C3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7D664-CC5B-F475-2351-A3D9F118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FA3D0-2B1D-2A2A-E6E3-43AC7BA7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C49E-8F5C-433B-A4B2-28BDD0EE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06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13357-829C-0C26-41FC-E35EFCED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90995-69A8-F57D-98D8-F8B9A4D22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EC3C3-9135-2B0B-EABB-2417283BA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1E36A-D0F3-8BFE-71C6-CCE29E649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5BEE-906E-4F92-A66E-21C847780C3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ED041-D3A3-1328-4BF7-0919FC18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6770F-D0A9-2B30-23DB-00FB1B16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C49E-8F5C-433B-A4B2-28BDD0EE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15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5C05-590A-B4FD-953C-54CB2F6E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169C04-E6DD-317C-ED23-BF76ABBD4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11081-D222-6BA9-3CBD-1012BB01E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67FFB-FC06-1EA1-60DB-FEFFB257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F5BEE-906E-4F92-A66E-21C847780C3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C7FED-5337-BA19-E414-949E8856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6D16B-C676-89FB-56B1-7839D56A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7C49E-8F5C-433B-A4B2-28BDD0EE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321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FE5B16-2437-7599-9CE6-8E75A963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546B0-C29A-C9C4-7FEE-B265BF3C9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D3DAD-6900-64CE-C134-C0B9E9BFF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F5BEE-906E-4F92-A66E-21C847780C36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9F75B-96ED-87FC-CB7A-2BDCD2B34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B785F-058F-6DE6-9F9B-196C916EE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7C49E-8F5C-433B-A4B2-28BDD0EEA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4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6750-9FF4-87AD-BAF2-70AF78BF8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48B30-032E-FA73-322A-F7F6CE133D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AADB2-D6D8-C804-D542-367A451F3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84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AFD75D-74CE-A1CA-AEC6-378ED163CC8E}"/>
              </a:ext>
            </a:extLst>
          </p:cNvPr>
          <p:cNvSpPr txBox="1"/>
          <p:nvPr/>
        </p:nvSpPr>
        <p:spPr>
          <a:xfrm>
            <a:off x="-962526" y="276042"/>
            <a:ext cx="10395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Merger Analysis of LioCinema and Jotstar</a:t>
            </a:r>
            <a:endParaRPr lang="en-IN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1F202-560F-BBB4-81F5-C09E02BB4F45}"/>
              </a:ext>
            </a:extLst>
          </p:cNvPr>
          <p:cNvSpPr txBox="1"/>
          <p:nvPr/>
        </p:nvSpPr>
        <p:spPr>
          <a:xfrm>
            <a:off x="2286000" y="190617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Data-Driven Insights for a Leading OTT Platforms in India</a:t>
            </a:r>
            <a:endParaRPr lang="en-IN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632DE-C4B7-43AF-E1A8-3E91B2A57755}"/>
              </a:ext>
            </a:extLst>
          </p:cNvPr>
          <p:cNvSpPr txBox="1"/>
          <p:nvPr/>
        </p:nvSpPr>
        <p:spPr>
          <a:xfrm>
            <a:off x="144385" y="5430891"/>
            <a:ext cx="6360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Peter Pandey, Data Analyst at Lio</a:t>
            </a:r>
            <a:endParaRPr lang="en-IN" sz="24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4FC50-B4C6-03AB-F97B-EB2C30A89281}"/>
              </a:ext>
            </a:extLst>
          </p:cNvPr>
          <p:cNvSpPr txBox="1"/>
          <p:nvPr/>
        </p:nvSpPr>
        <p:spPr>
          <a:xfrm>
            <a:off x="144385" y="6071017"/>
            <a:ext cx="6360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February 2025</a:t>
            </a:r>
            <a:endParaRPr lang="en-IN" sz="24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3D Model 10" descr="Graph Growth">
                <a:extLst>
                  <a:ext uri="{FF2B5EF4-FFF2-40B4-BE49-F238E27FC236}">
                    <a16:creationId xmlns:a16="http://schemas.microsoft.com/office/drawing/2014/main" id="{EE734B98-E3DC-2E3A-9827-1B10C099F06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29884884"/>
                  </p:ext>
                </p:extLst>
              </p:nvPr>
            </p:nvGraphicFramePr>
            <p:xfrm>
              <a:off x="6986340" y="2955281"/>
              <a:ext cx="4892836" cy="3577401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4892836" cy="3577401"/>
                    </a:xfrm>
                    <a:prstGeom prst="rect">
                      <a:avLst/>
                    </a:prstGeom>
                    <a:effectLst>
                      <a:glow rad="127000">
                        <a:srgbClr val="231074"/>
                      </a:glow>
                    </a:effectLst>
                  </am3d:spPr>
                  <am3d:camera>
                    <am3d:pos x="0" y="0" z="6314438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1083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500169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3D Model 10" descr="Graph Growth">
                <a:extLst>
                  <a:ext uri="{FF2B5EF4-FFF2-40B4-BE49-F238E27FC236}">
                    <a16:creationId xmlns:a16="http://schemas.microsoft.com/office/drawing/2014/main" id="{EE734B98-E3DC-2E3A-9827-1B10C099F06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86340" y="2955281"/>
                <a:ext cx="4892836" cy="3577401"/>
              </a:xfrm>
              <a:prstGeom prst="rect">
                <a:avLst/>
              </a:prstGeom>
              <a:effectLst>
                <a:glow rad="127000">
                  <a:srgbClr val="231074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0041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80306-EBD8-08E3-85ED-1760CC87F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8B367-8DB9-D77F-9497-DCF30B281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95986-0905-F0EF-6247-A68A03917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6F01D-0316-3B4E-1369-4DB4129AF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E67A99-9B94-67C3-ADA2-F0941E7D22EE}"/>
              </a:ext>
            </a:extLst>
          </p:cNvPr>
          <p:cNvSpPr txBox="1"/>
          <p:nvPr/>
        </p:nvSpPr>
        <p:spPr>
          <a:xfrm>
            <a:off x="721895" y="214749"/>
            <a:ext cx="10395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User Rate</a:t>
            </a:r>
            <a:endParaRPr lang="en-IN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B444DA-8264-F6B1-F0E4-D4B8C42F55BA}"/>
              </a:ext>
            </a:extLst>
          </p:cNvPr>
          <p:cNvSpPr txBox="1"/>
          <p:nvPr/>
        </p:nvSpPr>
        <p:spPr>
          <a:xfrm>
            <a:off x="9214060" y="1339169"/>
            <a:ext cx="2704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year 2024 = 365 days</a:t>
            </a:r>
          </a:p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year 2025 = 40 day </a:t>
            </a:r>
          </a:p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365+40=405 days interval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3359FA-7DAE-ECE4-8D21-ECAAD8667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32"/>
          <a:stretch/>
        </p:blipFill>
        <p:spPr>
          <a:xfrm>
            <a:off x="3336758" y="3910096"/>
            <a:ext cx="8694184" cy="28025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0208B7-27BC-D5F7-49B6-92C027426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" y="1092364"/>
            <a:ext cx="8376963" cy="272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11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F8DC4-EF72-84D4-08F3-FE1D1F459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A4EC9-C02E-76F6-AC05-127182DDF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07778-BE31-B9CF-34F7-FA75B0ADAF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0351D-F6E4-BE1C-C982-9D2D7A756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8DF09D-30E3-FE07-45F3-356F48D08CDD}"/>
              </a:ext>
            </a:extLst>
          </p:cNvPr>
          <p:cNvSpPr txBox="1"/>
          <p:nvPr/>
        </p:nvSpPr>
        <p:spPr>
          <a:xfrm>
            <a:off x="721895" y="214749"/>
            <a:ext cx="10395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Inactive Users</a:t>
            </a:r>
            <a:endParaRPr lang="en-IN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5B23F0-DC9F-659A-9CB3-107786982D19}"/>
              </a:ext>
            </a:extLst>
          </p:cNvPr>
          <p:cNvSpPr txBox="1"/>
          <p:nvPr/>
        </p:nvSpPr>
        <p:spPr>
          <a:xfrm>
            <a:off x="7278359" y="1600200"/>
            <a:ext cx="2704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year 2024 = 365 days</a:t>
            </a:r>
          </a:p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year 2025 = 40 day </a:t>
            </a:r>
          </a:p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365+40=405 days interval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3E024D-D4C6-AEAA-4372-7A2D11A3D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116" y="3575189"/>
            <a:ext cx="6208295" cy="30680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E7914E-E93E-B6B3-6552-127B9A6CD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9"/>
          <a:stretch/>
        </p:blipFill>
        <p:spPr>
          <a:xfrm>
            <a:off x="128337" y="1122363"/>
            <a:ext cx="5502442" cy="306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77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55147-D452-665B-28CD-027A2F7F2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D365-5464-23CA-674E-510A1730E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51B0F-BBDA-5FFF-9F03-091960066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FF76D-2765-9626-3406-38B7BC47F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F56558-A069-A7F7-0F3B-9BD58D8B26B4}"/>
              </a:ext>
            </a:extLst>
          </p:cNvPr>
          <p:cNvSpPr txBox="1"/>
          <p:nvPr/>
        </p:nvSpPr>
        <p:spPr>
          <a:xfrm>
            <a:off x="721895" y="214749"/>
            <a:ext cx="10395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Inactive Rate</a:t>
            </a:r>
            <a:endParaRPr lang="en-IN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075B6-0944-2D7A-D950-8F86D0EF08F1}"/>
              </a:ext>
            </a:extLst>
          </p:cNvPr>
          <p:cNvSpPr txBox="1"/>
          <p:nvPr/>
        </p:nvSpPr>
        <p:spPr>
          <a:xfrm>
            <a:off x="7278359" y="1600200"/>
            <a:ext cx="2704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year 2024 = 365 days</a:t>
            </a:r>
          </a:p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year 2025 = 40 day </a:t>
            </a:r>
          </a:p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365+40=405 days interval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671AD7-CAFF-F550-8537-C4ABFA0F2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95" y="1089109"/>
            <a:ext cx="6298210" cy="27639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CDC7AC-6AC9-11D8-B6CC-18864CC41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577" y="3987800"/>
            <a:ext cx="7085960" cy="265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58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F9CB9-5B8B-9132-891D-718FFA86B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065F-C70F-7EFA-7F19-EB7259534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72C52-F3E4-AE2C-E83D-2370497F3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5D0A3-C051-052D-F347-FD1F88CAB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154AE3-5A35-381A-E002-30FD007B38CA}"/>
              </a:ext>
            </a:extLst>
          </p:cNvPr>
          <p:cNvSpPr txBox="1"/>
          <p:nvPr/>
        </p:nvSpPr>
        <p:spPr>
          <a:xfrm>
            <a:off x="721895" y="214749"/>
            <a:ext cx="10395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Watch Time (mins)</a:t>
            </a:r>
            <a:endParaRPr lang="en-IN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6CCC8F-3D83-1F67-6F71-F09B58960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92" y="1068538"/>
            <a:ext cx="6372007" cy="23604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F5984B-1892-23AE-103D-A12BA29C10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894" y="3602037"/>
            <a:ext cx="7145601" cy="304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4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EB208-69F7-7698-1944-11E13C4B7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F19D-84A4-40F5-1C40-4D8751F76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4F0D0-2FF6-E3E1-3350-1BD3131CC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6F66E-119F-A040-0D10-768ED198D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23E5B7-2004-B541-774A-04570309BFE5}"/>
              </a:ext>
            </a:extLst>
          </p:cNvPr>
          <p:cNvSpPr txBox="1"/>
          <p:nvPr/>
        </p:nvSpPr>
        <p:spPr>
          <a:xfrm>
            <a:off x="721895" y="214749"/>
            <a:ext cx="10395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Growth Rate per Month</a:t>
            </a:r>
            <a:endParaRPr lang="en-IN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D486A3-E0C7-C2DC-8278-A40908C9B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8"/>
          <a:stretch/>
        </p:blipFill>
        <p:spPr>
          <a:xfrm>
            <a:off x="6228463" y="1260495"/>
            <a:ext cx="5771031" cy="53827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85FE28-5E5B-F7C4-A67D-9207365ED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1"/>
          <a:stretch/>
        </p:blipFill>
        <p:spPr>
          <a:xfrm>
            <a:off x="102526" y="1260495"/>
            <a:ext cx="6023412" cy="538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44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8E102-F524-AD40-8905-3198F90D2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A95F-CF58-3850-2CDD-56E3557AC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DEFA7-FC9E-A396-54E2-88D1CF003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291E9-7425-E6DE-20BA-14637A588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AC594E-7B34-FC40-55DA-40BBE3D13E8C}"/>
              </a:ext>
            </a:extLst>
          </p:cNvPr>
          <p:cNvSpPr txBox="1"/>
          <p:nvPr/>
        </p:nvSpPr>
        <p:spPr>
          <a:xfrm>
            <a:off x="721895" y="214749"/>
            <a:ext cx="1039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Content Library Comparison by Content Types </a:t>
            </a:r>
            <a:endParaRPr lang="en-I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24DDC3-6E45-D4AD-C84E-AABDB5304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"/>
          <a:stretch/>
        </p:blipFill>
        <p:spPr>
          <a:xfrm>
            <a:off x="224588" y="1245038"/>
            <a:ext cx="5502443" cy="5075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21B1ED-2143-06DB-F59B-8DDED025A9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60496"/>
            <a:ext cx="5871411" cy="507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58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EDCAE-5258-B21F-CC12-E36B0D510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8A7C-6165-139A-FB38-53C6BDF024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289D5-C265-DDF7-1141-7E568A3EE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8D8C1-9C0A-2372-AE53-7F304B009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6A0EC4-ACBE-6E68-7139-D4A8A49AEC0D}"/>
              </a:ext>
            </a:extLst>
          </p:cNvPr>
          <p:cNvSpPr txBox="1"/>
          <p:nvPr/>
        </p:nvSpPr>
        <p:spPr>
          <a:xfrm>
            <a:off x="721895" y="214749"/>
            <a:ext cx="10395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Content Library Comparison by Content Language 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84FBA7-5087-1CD0-C4BE-F1D6FFBEE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494" y="1283368"/>
            <a:ext cx="5981902" cy="5371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F2084E-6BED-4003-F83F-8122AEBED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89" y="1229805"/>
            <a:ext cx="5454315" cy="53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70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C439D-D892-D643-569A-8D6E7869D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B302-02F8-94ED-1AB8-A3792C166C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8B9F14-4AFA-CB70-1CE0-A11BF60BC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80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EF685-EE6E-4634-20B6-D23FCF731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1C356B7-02BE-7D6C-0940-106BBE800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2"/>
            <a:ext cx="12192000" cy="683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96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7F95E-81C6-CB97-EFD8-42EA4AEC9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633ED-279B-2944-656B-E6AEADA09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231C5-8BD4-B108-6A0A-22D598ACA4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66644-BE3D-8ACF-3777-14C2D46CA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6B2D39-25F5-9C20-FD5A-E74552CD6C20}"/>
              </a:ext>
            </a:extLst>
          </p:cNvPr>
          <p:cNvSpPr txBox="1"/>
          <p:nvPr/>
        </p:nvSpPr>
        <p:spPr>
          <a:xfrm>
            <a:off x="705853" y="26750"/>
            <a:ext cx="10395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Analysis and Recommendations</a:t>
            </a:r>
            <a:endParaRPr lang="en-IN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9CA73D1-9C37-2E3D-C48A-02EF5BDED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32" y="1198939"/>
            <a:ext cx="11630526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Engagement Strategies: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Target inactive users with personalized campaigns (e.g., trial extensions, customized content).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Brand Campaigns: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Focus on emotional storytelling, and emphasize cultural relevance for regional audiences.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Introduce bundled plans for telecom users, and competitive pricing for metro and tier-2 cities.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Partnerships: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Strengthen ties with telecom companies to drive new user acquisition.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&amp; ML: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Utilize data for smart recommendations and to enhance customer experience.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Brand Ambassador: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Choose a popular Indian actor/actress who resonates with both younger and older generations. </a:t>
            </a:r>
          </a:p>
        </p:txBody>
      </p:sp>
    </p:spTree>
    <p:extLst>
      <p:ext uri="{BB962C8B-B14F-4D97-AF65-F5344CB8AC3E}">
        <p14:creationId xmlns:p14="http://schemas.microsoft.com/office/powerpoint/2010/main" val="412475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BC409-7C37-DA82-89C4-646A4A5AE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1A1E-BF0C-C122-6A95-483F512EC0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333BC-F64F-730B-1E16-EDB39A70E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CF6671-E99E-05B5-A959-BA24F94EB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8DEE97-BEB9-9C62-CB1F-6C217463D1F2}"/>
              </a:ext>
            </a:extLst>
          </p:cNvPr>
          <p:cNvSpPr txBox="1"/>
          <p:nvPr/>
        </p:nvSpPr>
        <p:spPr>
          <a:xfrm>
            <a:off x="721895" y="214749"/>
            <a:ext cx="10395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60A2624-A4AB-C7ED-4F6A-424EC7F74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21" y="1412716"/>
            <a:ext cx="11566358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indent="-5715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 Provide actionable insights for Lio and Jotstar’s potential merger, aiming to create the leading OTT platform in India.</a:t>
            </a:r>
          </a:p>
          <a:p>
            <a:pPr marL="571500" indent="-5715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lang="en-US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Goal: Analyze key factors like content library, subscriber behavior, inactivity, and usage patterns to optimize the merger strategy. 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317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F19E1-D152-A8DF-6765-5011AD556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B125-52DD-561C-2DDE-1ED04CDEC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29D6F-1EA5-5242-8C3E-FE013C2A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BEA04C-016E-B416-6AC3-7B5959A58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3727BA-0F9D-EE76-D169-B8A90B059DD0}"/>
              </a:ext>
            </a:extLst>
          </p:cNvPr>
          <p:cNvSpPr txBox="1"/>
          <p:nvPr/>
        </p:nvSpPr>
        <p:spPr>
          <a:xfrm>
            <a:off x="705853" y="26750"/>
            <a:ext cx="10395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838DC9F-9E27-E42E-8CE6-6F43E0EDD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241" y="1832323"/>
            <a:ext cx="1111870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merger presents an exciting opportunity to lead the Indian OTT market.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Data-driven strategies will optimize content, pricing, and user engagement.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 and strategic partnerships will be crucial for success.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Focus on integrating platforms, testing strategies, and scaling operations. </a:t>
            </a:r>
          </a:p>
        </p:txBody>
      </p:sp>
    </p:spTree>
    <p:extLst>
      <p:ext uri="{BB962C8B-B14F-4D97-AF65-F5344CB8AC3E}">
        <p14:creationId xmlns:p14="http://schemas.microsoft.com/office/powerpoint/2010/main" val="2285235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A9A7D-A0D7-25E5-5E91-7E115E4BB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9FEF-94AC-B399-192B-A0370C476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3FC58-1D9D-2BF4-4579-713D9032E1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56CC4-23BF-8EA4-8061-56500C17C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05B752-855C-446D-D551-4C9097038F16}"/>
              </a:ext>
            </a:extLst>
          </p:cNvPr>
          <p:cNvSpPr txBox="1"/>
          <p:nvPr/>
        </p:nvSpPr>
        <p:spPr>
          <a:xfrm>
            <a:off x="2318084" y="678399"/>
            <a:ext cx="7555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82BB3-BE4B-ED8B-9220-B6AC9CF3013C}"/>
              </a:ext>
            </a:extLst>
          </p:cNvPr>
          <p:cNvSpPr txBox="1"/>
          <p:nvPr/>
        </p:nvSpPr>
        <p:spPr>
          <a:xfrm>
            <a:off x="2318084" y="2767280"/>
            <a:ext cx="75558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attention. Looking forward to the next steps in making Lio-Jotstar the leader in OTT streaming in India</a:t>
            </a:r>
            <a:endParaRPr lang="en-IN" sz="40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B51F0-C831-C733-963A-090219A96921}"/>
              </a:ext>
            </a:extLst>
          </p:cNvPr>
          <p:cNvSpPr txBox="1"/>
          <p:nvPr/>
        </p:nvSpPr>
        <p:spPr>
          <a:xfrm>
            <a:off x="320843" y="6179601"/>
            <a:ext cx="62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Details: Peter Pandey | Data Analyst | peter@lio.com</a:t>
            </a:r>
            <a:endParaRPr lang="en-IN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016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07B9A-47E1-ED6E-CC48-3E77D90AE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9F35-FCAE-D5F5-7065-1747DF34B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98D1A-2CCA-7BFF-6C4B-A54FA4B09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EC4BF1-779C-61B2-F45A-44C6AE59D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066947-FFFF-1CBB-77F4-C6C42940B880}"/>
              </a:ext>
            </a:extLst>
          </p:cNvPr>
          <p:cNvSpPr txBox="1"/>
          <p:nvPr/>
        </p:nvSpPr>
        <p:spPr>
          <a:xfrm>
            <a:off x="721895" y="214749"/>
            <a:ext cx="10395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AE136C3-3D02-D6B9-7FC3-7C0773D39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21" y="1258829"/>
            <a:ext cx="11566358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indent="-5715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Challenge: Lio (telecom) and Jotstar (streaming) need to combine their strengths: Lio’s extensive subscriber base and Jotstar’s vast content library. The merger aims to capture the OTT market in India.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Areas:-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 Library </a:t>
            </a:r>
          </a:p>
          <a:p>
            <a:pPr marL="571500" indent="-5715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 Subscriber Acquisition and Demographics</a:t>
            </a:r>
          </a:p>
          <a:p>
            <a:pPr marL="571500" indent="-5715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Inactivity Behavior Analysis</a:t>
            </a:r>
          </a:p>
          <a:p>
            <a:pPr marL="571500" indent="-5715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 Consumption and Engagement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71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70271-F706-5960-7046-920F2FBE2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C4B9-22FD-2349-C369-C335FF0CAF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927E9-A996-2EBC-A86D-B34E5AD7B5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35EDCA-8D66-6B1A-A8CB-1417A5D47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ECB2BF-9F73-8F4C-540F-2AC5EE9491F9}"/>
              </a:ext>
            </a:extLst>
          </p:cNvPr>
          <p:cNvSpPr txBox="1"/>
          <p:nvPr/>
        </p:nvSpPr>
        <p:spPr>
          <a:xfrm>
            <a:off x="721895" y="214749"/>
            <a:ext cx="10395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  <a:endParaRPr lang="en-IN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F4BF303-1654-D5F0-F175-6E142EEB7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11" y="1816865"/>
            <a:ext cx="1142197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Summary: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Key metrics extracted from the user and content data from January-November 2024.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Subscribers Data: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Acquisition, demographics, activity status</a:t>
            </a:r>
          </a:p>
          <a:p>
            <a:pPr marL="514350" marR="0" lvl="0" indent="-5143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 Data: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Types, consumption patterns, user interaction</a:t>
            </a:r>
          </a:p>
          <a:p>
            <a:pPr marL="514350" marR="0" lvl="0" indent="-5143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Trends: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Upgrades, downgrades, and behavior changes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Tools Used: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SQL and Power BI</a:t>
            </a:r>
          </a:p>
        </p:txBody>
      </p:sp>
    </p:spTree>
    <p:extLst>
      <p:ext uri="{BB962C8B-B14F-4D97-AF65-F5344CB8AC3E}">
        <p14:creationId xmlns:p14="http://schemas.microsoft.com/office/powerpoint/2010/main" val="124488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9AD2F-B4B1-B770-0A9D-EE2E01FA3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E0CE-BCD7-CBAD-1253-3B518C845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9C359-2AEA-0A05-571A-563029AA22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3B611-8BA2-AF0C-4853-CFAC7EE7A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F5F910-B35F-2006-6304-DF28C678D8F0}"/>
              </a:ext>
            </a:extLst>
          </p:cNvPr>
          <p:cNvSpPr txBox="1"/>
          <p:nvPr/>
        </p:nvSpPr>
        <p:spPr>
          <a:xfrm>
            <a:off x="721895" y="214749"/>
            <a:ext cx="10395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Total Users</a:t>
            </a:r>
            <a:endParaRPr lang="en-IN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47BB3E-74D6-07AE-3209-C7C496517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99" y="1023523"/>
            <a:ext cx="6232196" cy="25562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4A0FD6-F8FE-00FC-D9F0-0EAB8DD299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884" y="3794564"/>
            <a:ext cx="7002217" cy="284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5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C5054-EB66-E42A-5D1F-392392AB0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D39BF-5732-D502-5D58-FF9C531A2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B7654-BB06-72EE-6299-6C34FDD93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416EA-185E-544D-7DC0-CABB02369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63DD98-4AA5-EA6F-6E62-C6AD5B54D5B9}"/>
              </a:ext>
            </a:extLst>
          </p:cNvPr>
          <p:cNvSpPr txBox="1"/>
          <p:nvPr/>
        </p:nvSpPr>
        <p:spPr>
          <a:xfrm>
            <a:off x="721895" y="214749"/>
            <a:ext cx="10395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Total Content Items</a:t>
            </a:r>
            <a:endParaRPr lang="en-IN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674722-76E6-C000-E37B-0B29DFCC7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59" y="1045746"/>
            <a:ext cx="5617641" cy="28044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DF8EB5-E243-FA2F-9267-88E1AE623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537" y="3255963"/>
            <a:ext cx="6098904" cy="307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02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952D4-ADCE-F95D-DB3D-5F69D7212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E395C-2830-2D89-98A8-60DC9534C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4A304-84F1-7EA1-CE09-397A3A237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B855F-3A31-EA6C-A368-CAC7A81A0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37BAFF-9DF9-95ED-3697-4F497FAEBF43}"/>
              </a:ext>
            </a:extLst>
          </p:cNvPr>
          <p:cNvSpPr txBox="1"/>
          <p:nvPr/>
        </p:nvSpPr>
        <p:spPr>
          <a:xfrm>
            <a:off x="721895" y="214749"/>
            <a:ext cx="10395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Paid Users</a:t>
            </a:r>
            <a:endParaRPr lang="en-IN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733174-F93B-B891-5936-8C37694B4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69" y="1028491"/>
            <a:ext cx="5631668" cy="31584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40217B-30D3-2DE1-8282-9EF5F9D2F8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112169"/>
            <a:ext cx="5919537" cy="353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6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961-9389-1E7B-41F6-85302C169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3B64-E222-0C78-6966-618EB3929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1A601-76C0-E7B6-D672-2C1706302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8E90E2-4062-1DB4-EAF3-5EAD667C8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301AF9-BB38-9A2F-C06F-26A1991E511A}"/>
              </a:ext>
            </a:extLst>
          </p:cNvPr>
          <p:cNvSpPr txBox="1"/>
          <p:nvPr/>
        </p:nvSpPr>
        <p:spPr>
          <a:xfrm>
            <a:off x="721895" y="214749"/>
            <a:ext cx="10395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Paid Users Percentage</a:t>
            </a:r>
            <a:endParaRPr lang="en-IN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9DC18D-2A0C-6188-800C-96E8B1E9F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50" y="3785937"/>
            <a:ext cx="7262489" cy="28120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6CE990-8AAF-38E1-CAC1-E543D0E6A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67" y="1119105"/>
            <a:ext cx="6842676" cy="24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3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B158D-5BA2-E9B7-7B10-7A4D2C483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03CE-814B-5D06-7BDE-816F9D27B9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E9D7E-85E0-67DE-1FA8-037FB49E3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05BEA-8F4E-3C5E-A51F-581AC15CD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539486-8CC1-49AB-28A2-829E3F4BD886}"/>
              </a:ext>
            </a:extLst>
          </p:cNvPr>
          <p:cNvSpPr txBox="1"/>
          <p:nvPr/>
        </p:nvSpPr>
        <p:spPr>
          <a:xfrm>
            <a:off x="721895" y="214749"/>
            <a:ext cx="10395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Active Users</a:t>
            </a:r>
            <a:endParaRPr lang="en-IN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ED24EA-ECF3-37A4-4E5A-0F45916F7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" y="1122363"/>
            <a:ext cx="6593306" cy="24796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D80C99-7F50-7514-C4DB-C5978ECD8326}"/>
              </a:ext>
            </a:extLst>
          </p:cNvPr>
          <p:cNvSpPr txBox="1"/>
          <p:nvPr/>
        </p:nvSpPr>
        <p:spPr>
          <a:xfrm>
            <a:off x="7278359" y="1600200"/>
            <a:ext cx="2704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year 2024 = 365 days</a:t>
            </a:r>
          </a:p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year 2025 = 40 day </a:t>
            </a:r>
          </a:p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365+40=405 days interval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816A3A-0CB8-56CA-B29C-7DFC1A2936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42" y="3790243"/>
            <a:ext cx="7328857" cy="285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933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515</Words>
  <Application>Microsoft Office PowerPoint</Application>
  <PresentationFormat>Widescreen</PresentationFormat>
  <Paragraphs>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</vt:lpstr>
      <vt:lpstr>Office Theme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 Presentation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21BCS4518_Sehajpreet Kaur</dc:creator>
  <cp:lastModifiedBy>21BCS4518_Sehajpreet Kaur</cp:lastModifiedBy>
  <cp:revision>1</cp:revision>
  <dcterms:created xsi:type="dcterms:W3CDTF">2025-02-09T18:07:15Z</dcterms:created>
  <dcterms:modified xsi:type="dcterms:W3CDTF">2025-02-09T22:09:43Z</dcterms:modified>
</cp:coreProperties>
</file>