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2"/>
  </p:notesMasterIdLst>
  <p:sldIdLst>
    <p:sldId id="256" r:id="rId2"/>
    <p:sldId id="263" r:id="rId3"/>
    <p:sldId id="270" r:id="rId4"/>
    <p:sldId id="284" r:id="rId5"/>
    <p:sldId id="290" r:id="rId6"/>
    <p:sldId id="271" r:id="rId7"/>
    <p:sldId id="299" r:id="rId8"/>
    <p:sldId id="300" r:id="rId9"/>
    <p:sldId id="310" r:id="rId10"/>
    <p:sldId id="302" r:id="rId11"/>
    <p:sldId id="311" r:id="rId12"/>
    <p:sldId id="303" r:id="rId13"/>
    <p:sldId id="314" r:id="rId14"/>
    <p:sldId id="307" r:id="rId15"/>
    <p:sldId id="304" r:id="rId16"/>
    <p:sldId id="312" r:id="rId17"/>
    <p:sldId id="313" r:id="rId18"/>
    <p:sldId id="316" r:id="rId19"/>
    <p:sldId id="317"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2"/>
    <p:restoredTop sz="66560"/>
  </p:normalViewPr>
  <p:slideViewPr>
    <p:cSldViewPr snapToGrid="0">
      <p:cViewPr varScale="1">
        <p:scale>
          <a:sx n="147" d="100"/>
          <a:sy n="147" d="100"/>
        </p:scale>
        <p:origin x="37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526CFB-8549-48C9-9793-344A0B7B382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4C8B0D3-5EA0-4DE3-A29E-D0EFAEA7B9A5}">
      <dgm:prSet/>
      <dgm:spPr/>
      <dgm:t>
        <a:bodyPr/>
        <a:lstStyle/>
        <a:p>
          <a:pPr>
            <a:lnSpc>
              <a:spcPct val="100000"/>
            </a:lnSpc>
          </a:pPr>
          <a:r>
            <a:rPr lang="en-US"/>
            <a:t>The problem and Dataset</a:t>
          </a:r>
        </a:p>
      </dgm:t>
    </dgm:pt>
    <dgm:pt modelId="{C001B626-A7D4-4393-ACA3-E6003AA861A2}" type="parTrans" cxnId="{9A9D20C1-7F0C-4414-93A3-815B8C010BDF}">
      <dgm:prSet/>
      <dgm:spPr/>
      <dgm:t>
        <a:bodyPr/>
        <a:lstStyle/>
        <a:p>
          <a:endParaRPr lang="en-US"/>
        </a:p>
      </dgm:t>
    </dgm:pt>
    <dgm:pt modelId="{6A03B44D-BCF6-4229-9862-6722B7ABCAD3}" type="sibTrans" cxnId="{9A9D20C1-7F0C-4414-93A3-815B8C010BDF}">
      <dgm:prSet/>
      <dgm:spPr/>
      <dgm:t>
        <a:bodyPr/>
        <a:lstStyle/>
        <a:p>
          <a:endParaRPr lang="en-US"/>
        </a:p>
      </dgm:t>
    </dgm:pt>
    <dgm:pt modelId="{1E32F801-3B58-4EEC-BC34-813060B83915}">
      <dgm:prSet/>
      <dgm:spPr/>
      <dgm:t>
        <a:bodyPr/>
        <a:lstStyle/>
        <a:p>
          <a:pPr>
            <a:lnSpc>
              <a:spcPct val="100000"/>
            </a:lnSpc>
          </a:pPr>
          <a:r>
            <a:rPr lang="en-US"/>
            <a:t>Feature Extraction and Selection </a:t>
          </a:r>
        </a:p>
      </dgm:t>
    </dgm:pt>
    <dgm:pt modelId="{2ADC54FD-4061-4ECE-927F-942D9DB73247}" type="parTrans" cxnId="{BF131C5C-DA0F-4BBF-99E1-ABA3B6D48AC8}">
      <dgm:prSet/>
      <dgm:spPr/>
      <dgm:t>
        <a:bodyPr/>
        <a:lstStyle/>
        <a:p>
          <a:endParaRPr lang="en-US"/>
        </a:p>
      </dgm:t>
    </dgm:pt>
    <dgm:pt modelId="{B2AFFFBB-765D-415A-8A8D-2F9452BA194B}" type="sibTrans" cxnId="{BF131C5C-DA0F-4BBF-99E1-ABA3B6D48AC8}">
      <dgm:prSet/>
      <dgm:spPr/>
      <dgm:t>
        <a:bodyPr/>
        <a:lstStyle/>
        <a:p>
          <a:endParaRPr lang="en-US"/>
        </a:p>
      </dgm:t>
    </dgm:pt>
    <dgm:pt modelId="{FD6193DD-BDE2-4A94-965C-EF119372B3BB}">
      <dgm:prSet/>
      <dgm:spPr/>
      <dgm:t>
        <a:bodyPr/>
        <a:lstStyle/>
        <a:p>
          <a:pPr>
            <a:lnSpc>
              <a:spcPct val="100000"/>
            </a:lnSpc>
          </a:pPr>
          <a:r>
            <a:rPr lang="en-US"/>
            <a:t>Deep Learning </a:t>
          </a:r>
          <a:r>
            <a:rPr lang="en-US">
              <a:solidFill>
                <a:schemeClr val="tx1"/>
              </a:solidFill>
            </a:rPr>
            <a:t>Algorithm</a:t>
          </a:r>
          <a:r>
            <a:rPr lang="en-US"/>
            <a:t> </a:t>
          </a:r>
        </a:p>
      </dgm:t>
    </dgm:pt>
    <dgm:pt modelId="{43590EB2-95F9-4666-AE97-A74FFDB71EE5}" type="parTrans" cxnId="{D047993A-AFA5-4D86-BD09-977F151C3F79}">
      <dgm:prSet/>
      <dgm:spPr/>
      <dgm:t>
        <a:bodyPr/>
        <a:lstStyle/>
        <a:p>
          <a:endParaRPr lang="en-US"/>
        </a:p>
      </dgm:t>
    </dgm:pt>
    <dgm:pt modelId="{675AEE86-1265-45AC-84B0-9097798217DB}" type="sibTrans" cxnId="{D047993A-AFA5-4D86-BD09-977F151C3F79}">
      <dgm:prSet/>
      <dgm:spPr/>
      <dgm:t>
        <a:bodyPr/>
        <a:lstStyle/>
        <a:p>
          <a:endParaRPr lang="en-US"/>
        </a:p>
      </dgm:t>
    </dgm:pt>
    <dgm:pt modelId="{07EFD23D-6BAA-441F-B42F-C95549673706}">
      <dgm:prSet/>
      <dgm:spPr/>
      <dgm:t>
        <a:bodyPr/>
        <a:lstStyle/>
        <a:p>
          <a:pPr>
            <a:lnSpc>
              <a:spcPct val="100000"/>
            </a:lnSpc>
          </a:pPr>
          <a:r>
            <a:rPr lang="en-US">
              <a:solidFill>
                <a:schemeClr val="tx1"/>
              </a:solidFill>
            </a:rPr>
            <a:t>Machine Learning Algorithm</a:t>
          </a:r>
        </a:p>
      </dgm:t>
    </dgm:pt>
    <dgm:pt modelId="{498F3D28-024F-469C-9875-275D9EBAF42F}" type="parTrans" cxnId="{03C08DEF-FAFB-4677-8FF7-2B83882C2041}">
      <dgm:prSet/>
      <dgm:spPr/>
      <dgm:t>
        <a:bodyPr/>
        <a:lstStyle/>
        <a:p>
          <a:endParaRPr lang="en-US"/>
        </a:p>
      </dgm:t>
    </dgm:pt>
    <dgm:pt modelId="{0EFEA7F4-F2D4-4BE4-843C-DB0D83F21EA5}" type="sibTrans" cxnId="{03C08DEF-FAFB-4677-8FF7-2B83882C2041}">
      <dgm:prSet/>
      <dgm:spPr/>
      <dgm:t>
        <a:bodyPr/>
        <a:lstStyle/>
        <a:p>
          <a:endParaRPr lang="en-US"/>
        </a:p>
      </dgm:t>
    </dgm:pt>
    <dgm:pt modelId="{4EAFDC49-AE6E-4771-A68F-18ADB3817618}">
      <dgm:prSet/>
      <dgm:spPr/>
      <dgm:t>
        <a:bodyPr/>
        <a:lstStyle/>
        <a:p>
          <a:pPr>
            <a:lnSpc>
              <a:spcPct val="100000"/>
            </a:lnSpc>
          </a:pPr>
          <a:r>
            <a:rPr lang="en-US"/>
            <a:t>Results and Discussion</a:t>
          </a:r>
        </a:p>
      </dgm:t>
    </dgm:pt>
    <dgm:pt modelId="{108A4B15-B615-477F-B4E8-D7594304D1F5}" type="parTrans" cxnId="{3A177118-FB69-4E72-84E4-F1C445B2FC8F}">
      <dgm:prSet/>
      <dgm:spPr/>
      <dgm:t>
        <a:bodyPr/>
        <a:lstStyle/>
        <a:p>
          <a:endParaRPr lang="en-US"/>
        </a:p>
      </dgm:t>
    </dgm:pt>
    <dgm:pt modelId="{1D212036-825D-426B-9C1C-4156572E7FB7}" type="sibTrans" cxnId="{3A177118-FB69-4E72-84E4-F1C445B2FC8F}">
      <dgm:prSet/>
      <dgm:spPr/>
      <dgm:t>
        <a:bodyPr/>
        <a:lstStyle/>
        <a:p>
          <a:endParaRPr lang="en-US"/>
        </a:p>
      </dgm:t>
    </dgm:pt>
    <dgm:pt modelId="{ED103657-DC55-4819-9B1A-CFD1354AF66B}" type="pres">
      <dgm:prSet presAssocID="{4E526CFB-8549-48C9-9793-344A0B7B382E}" presName="root" presStyleCnt="0">
        <dgm:presLayoutVars>
          <dgm:dir/>
          <dgm:resizeHandles val="exact"/>
        </dgm:presLayoutVars>
      </dgm:prSet>
      <dgm:spPr/>
    </dgm:pt>
    <dgm:pt modelId="{1B79D0FA-DA6B-4749-A3E9-370E0493E202}" type="pres">
      <dgm:prSet presAssocID="{74C8B0D3-5EA0-4DE3-A29E-D0EFAEA7B9A5}" presName="compNode" presStyleCnt="0"/>
      <dgm:spPr/>
    </dgm:pt>
    <dgm:pt modelId="{D3C50585-ED81-4474-A042-1920817AB70B}" type="pres">
      <dgm:prSet presAssocID="{74C8B0D3-5EA0-4DE3-A29E-D0EFAEA7B9A5}" presName="bgRect" presStyleLbl="bgShp" presStyleIdx="0" presStyleCnt="5"/>
      <dgm:spPr/>
    </dgm:pt>
    <dgm:pt modelId="{B17063F1-9BE8-45B5-81EB-B263810876A9}" type="pres">
      <dgm:prSet presAssocID="{74C8B0D3-5EA0-4DE3-A29E-D0EFAEA7B9A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Mechanic2"/>
        </a:ext>
      </dgm:extLst>
    </dgm:pt>
    <dgm:pt modelId="{6C0089AC-5CC1-455F-ADD1-CBAC9CD94C12}" type="pres">
      <dgm:prSet presAssocID="{74C8B0D3-5EA0-4DE3-A29E-D0EFAEA7B9A5}" presName="spaceRect" presStyleCnt="0"/>
      <dgm:spPr/>
    </dgm:pt>
    <dgm:pt modelId="{A849D6CF-863B-48A7-8513-DC86FA255600}" type="pres">
      <dgm:prSet presAssocID="{74C8B0D3-5EA0-4DE3-A29E-D0EFAEA7B9A5}" presName="parTx" presStyleLbl="revTx" presStyleIdx="0" presStyleCnt="5">
        <dgm:presLayoutVars>
          <dgm:chMax val="0"/>
          <dgm:chPref val="0"/>
        </dgm:presLayoutVars>
      </dgm:prSet>
      <dgm:spPr/>
    </dgm:pt>
    <dgm:pt modelId="{8558D4E9-B51B-4B52-915E-07E8468C09E1}" type="pres">
      <dgm:prSet presAssocID="{6A03B44D-BCF6-4229-9862-6722B7ABCAD3}" presName="sibTrans" presStyleCnt="0"/>
      <dgm:spPr/>
    </dgm:pt>
    <dgm:pt modelId="{A7D2AADE-C06D-4ACB-B66E-4F4ADBE89F6A}" type="pres">
      <dgm:prSet presAssocID="{1E32F801-3B58-4EEC-BC34-813060B83915}" presName="compNode" presStyleCnt="0"/>
      <dgm:spPr/>
    </dgm:pt>
    <dgm:pt modelId="{3528CFB6-FF0D-4296-B957-C4158AE404D6}" type="pres">
      <dgm:prSet presAssocID="{1E32F801-3B58-4EEC-BC34-813060B83915}" presName="bgRect" presStyleLbl="bgShp" presStyleIdx="1" presStyleCnt="5"/>
      <dgm:spPr/>
    </dgm:pt>
    <dgm:pt modelId="{F6BCE43E-889B-41E1-8C2F-44655AB12448}" type="pres">
      <dgm:prSet presAssocID="{1E32F801-3B58-4EEC-BC34-813060B83915}" presName="iconRect" presStyleLbl="node1" presStyleIdx="1" presStyleCnt="5" custLinFactNeighborX="-2521" custLinFactNeighborY="504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F4DC31C-AC1D-4B2C-A916-910EDC0AB75E}" type="pres">
      <dgm:prSet presAssocID="{1E32F801-3B58-4EEC-BC34-813060B83915}" presName="spaceRect" presStyleCnt="0"/>
      <dgm:spPr/>
    </dgm:pt>
    <dgm:pt modelId="{EA50C382-6ED1-4C65-83F4-18C466F2FB9B}" type="pres">
      <dgm:prSet presAssocID="{1E32F801-3B58-4EEC-BC34-813060B83915}" presName="parTx" presStyleLbl="revTx" presStyleIdx="1" presStyleCnt="5">
        <dgm:presLayoutVars>
          <dgm:chMax val="0"/>
          <dgm:chPref val="0"/>
        </dgm:presLayoutVars>
      </dgm:prSet>
      <dgm:spPr/>
    </dgm:pt>
    <dgm:pt modelId="{5D9297E5-B2DB-49C9-966C-4C39FFC20146}" type="pres">
      <dgm:prSet presAssocID="{B2AFFFBB-765D-415A-8A8D-2F9452BA194B}" presName="sibTrans" presStyleCnt="0"/>
      <dgm:spPr/>
    </dgm:pt>
    <dgm:pt modelId="{4186D0DB-1B20-4A4F-A737-EF7AA5FF6918}" type="pres">
      <dgm:prSet presAssocID="{07EFD23D-6BAA-441F-B42F-C95549673706}" presName="compNode" presStyleCnt="0"/>
      <dgm:spPr/>
    </dgm:pt>
    <dgm:pt modelId="{EBA4C3EB-F3D2-4804-867E-D1688728003B}" type="pres">
      <dgm:prSet presAssocID="{07EFD23D-6BAA-441F-B42F-C95549673706}" presName="bgRect" presStyleLbl="bgShp" presStyleIdx="2" presStyleCnt="5"/>
      <dgm:spPr/>
    </dgm:pt>
    <dgm:pt modelId="{100FB177-E2CD-4280-B95F-AAA60CE046F5}" type="pres">
      <dgm:prSet presAssocID="{07EFD23D-6BAA-441F-B42F-C9554967370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8427AF08-4883-4A6C-928D-65BF6C7D856B}" type="pres">
      <dgm:prSet presAssocID="{07EFD23D-6BAA-441F-B42F-C95549673706}" presName="spaceRect" presStyleCnt="0"/>
      <dgm:spPr/>
    </dgm:pt>
    <dgm:pt modelId="{E2F1B43B-61C4-48DE-83F8-F75072C0970D}" type="pres">
      <dgm:prSet presAssocID="{07EFD23D-6BAA-441F-B42F-C95549673706}" presName="parTx" presStyleLbl="revTx" presStyleIdx="2" presStyleCnt="5">
        <dgm:presLayoutVars>
          <dgm:chMax val="0"/>
          <dgm:chPref val="0"/>
        </dgm:presLayoutVars>
      </dgm:prSet>
      <dgm:spPr/>
    </dgm:pt>
    <dgm:pt modelId="{96C6F471-51D5-45B8-9955-1BFA6FDFA2C7}" type="pres">
      <dgm:prSet presAssocID="{0EFEA7F4-F2D4-4BE4-843C-DB0D83F21EA5}" presName="sibTrans" presStyleCnt="0"/>
      <dgm:spPr/>
    </dgm:pt>
    <dgm:pt modelId="{7E76C6A6-8B4E-5C48-983E-04E8518CD922}" type="pres">
      <dgm:prSet presAssocID="{FD6193DD-BDE2-4A94-965C-EF119372B3BB}" presName="compNode" presStyleCnt="0"/>
      <dgm:spPr/>
    </dgm:pt>
    <dgm:pt modelId="{71293872-5267-FE4E-8D4B-52F488874976}" type="pres">
      <dgm:prSet presAssocID="{FD6193DD-BDE2-4A94-965C-EF119372B3BB}" presName="bgRect" presStyleLbl="bgShp" presStyleIdx="3" presStyleCnt="5"/>
      <dgm:spPr/>
    </dgm:pt>
    <dgm:pt modelId="{7481BD57-FCB7-774F-80BE-B644D606F573}" type="pres">
      <dgm:prSet presAssocID="{FD6193DD-BDE2-4A94-965C-EF119372B3B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4A3CF220-2F1D-244F-B436-C3D364EE4E1E}" type="pres">
      <dgm:prSet presAssocID="{FD6193DD-BDE2-4A94-965C-EF119372B3BB}" presName="spaceRect" presStyleCnt="0"/>
      <dgm:spPr/>
    </dgm:pt>
    <dgm:pt modelId="{D349AB9D-C715-354D-BF31-31E46E10EB40}" type="pres">
      <dgm:prSet presAssocID="{FD6193DD-BDE2-4A94-965C-EF119372B3BB}" presName="parTx" presStyleLbl="revTx" presStyleIdx="3" presStyleCnt="5">
        <dgm:presLayoutVars>
          <dgm:chMax val="0"/>
          <dgm:chPref val="0"/>
        </dgm:presLayoutVars>
      </dgm:prSet>
      <dgm:spPr/>
    </dgm:pt>
    <dgm:pt modelId="{2D28E592-86A1-0142-A7E1-EB2B839BB46F}" type="pres">
      <dgm:prSet presAssocID="{675AEE86-1265-45AC-84B0-9097798217DB}" presName="sibTrans" presStyleCnt="0"/>
      <dgm:spPr/>
    </dgm:pt>
    <dgm:pt modelId="{9C32CBE0-DBE1-4118-AA50-E9AF6220F7BE}" type="pres">
      <dgm:prSet presAssocID="{4EAFDC49-AE6E-4771-A68F-18ADB3817618}" presName="compNode" presStyleCnt="0"/>
      <dgm:spPr/>
    </dgm:pt>
    <dgm:pt modelId="{8779DF0A-D4B3-4EEE-9CA0-57C17C74DDC6}" type="pres">
      <dgm:prSet presAssocID="{4EAFDC49-AE6E-4771-A68F-18ADB3817618}" presName="bgRect" presStyleLbl="bgShp" presStyleIdx="4" presStyleCnt="5" custLinFactNeighborX="-4556" custLinFactNeighborY="71975"/>
      <dgm:spPr/>
    </dgm:pt>
    <dgm:pt modelId="{F61D3244-F4D9-4EC5-876F-548E7702A770}" type="pres">
      <dgm:prSet presAssocID="{4EAFDC49-AE6E-4771-A68F-18ADB381761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a:ext>
      </dgm:extLst>
    </dgm:pt>
    <dgm:pt modelId="{69D07287-994C-4624-946B-FE546B6E06E6}" type="pres">
      <dgm:prSet presAssocID="{4EAFDC49-AE6E-4771-A68F-18ADB3817618}" presName="spaceRect" presStyleCnt="0"/>
      <dgm:spPr/>
    </dgm:pt>
    <dgm:pt modelId="{B93DF6EF-4EC9-4FAD-97DF-3F915381FF34}" type="pres">
      <dgm:prSet presAssocID="{4EAFDC49-AE6E-4771-A68F-18ADB3817618}" presName="parTx" presStyleLbl="revTx" presStyleIdx="4" presStyleCnt="5">
        <dgm:presLayoutVars>
          <dgm:chMax val="0"/>
          <dgm:chPref val="0"/>
        </dgm:presLayoutVars>
      </dgm:prSet>
      <dgm:spPr/>
    </dgm:pt>
  </dgm:ptLst>
  <dgm:cxnLst>
    <dgm:cxn modelId="{3A177118-FB69-4E72-84E4-F1C445B2FC8F}" srcId="{4E526CFB-8549-48C9-9793-344A0B7B382E}" destId="{4EAFDC49-AE6E-4771-A68F-18ADB3817618}" srcOrd="4" destOrd="0" parTransId="{108A4B15-B615-477F-B4E8-D7594304D1F5}" sibTransId="{1D212036-825D-426B-9C1C-4156572E7FB7}"/>
    <dgm:cxn modelId="{D504BD37-CB31-4450-8644-1286D9BECF53}" type="presOf" srcId="{4E526CFB-8549-48C9-9793-344A0B7B382E}" destId="{ED103657-DC55-4819-9B1A-CFD1354AF66B}" srcOrd="0" destOrd="0" presId="urn:microsoft.com/office/officeart/2018/2/layout/IconVerticalSolidList"/>
    <dgm:cxn modelId="{D047993A-AFA5-4D86-BD09-977F151C3F79}" srcId="{4E526CFB-8549-48C9-9793-344A0B7B382E}" destId="{FD6193DD-BDE2-4A94-965C-EF119372B3BB}" srcOrd="3" destOrd="0" parTransId="{43590EB2-95F9-4666-AE97-A74FFDB71EE5}" sibTransId="{675AEE86-1265-45AC-84B0-9097798217DB}"/>
    <dgm:cxn modelId="{BF131C5C-DA0F-4BBF-99E1-ABA3B6D48AC8}" srcId="{4E526CFB-8549-48C9-9793-344A0B7B382E}" destId="{1E32F801-3B58-4EEC-BC34-813060B83915}" srcOrd="1" destOrd="0" parTransId="{2ADC54FD-4061-4ECE-927F-942D9DB73247}" sibTransId="{B2AFFFBB-765D-415A-8A8D-2F9452BA194B}"/>
    <dgm:cxn modelId="{B856D860-D5EA-A049-B97B-AD6DC81A1958}" type="presOf" srcId="{1E32F801-3B58-4EEC-BC34-813060B83915}" destId="{EA50C382-6ED1-4C65-83F4-18C466F2FB9B}" srcOrd="0" destOrd="0" presId="urn:microsoft.com/office/officeart/2018/2/layout/IconVerticalSolidList"/>
    <dgm:cxn modelId="{BB655B93-E569-3E40-869A-9CAF56958A21}" type="presOf" srcId="{74C8B0D3-5EA0-4DE3-A29E-D0EFAEA7B9A5}" destId="{A849D6CF-863B-48A7-8513-DC86FA255600}" srcOrd="0" destOrd="0" presId="urn:microsoft.com/office/officeart/2018/2/layout/IconVerticalSolidList"/>
    <dgm:cxn modelId="{9A9D20C1-7F0C-4414-93A3-815B8C010BDF}" srcId="{4E526CFB-8549-48C9-9793-344A0B7B382E}" destId="{74C8B0D3-5EA0-4DE3-A29E-D0EFAEA7B9A5}" srcOrd="0" destOrd="0" parTransId="{C001B626-A7D4-4393-ACA3-E6003AA861A2}" sibTransId="{6A03B44D-BCF6-4229-9862-6722B7ABCAD3}"/>
    <dgm:cxn modelId="{28C6B7DA-EEA5-6340-9F21-D492DA8E3B2D}" type="presOf" srcId="{FD6193DD-BDE2-4A94-965C-EF119372B3BB}" destId="{D349AB9D-C715-354D-BF31-31E46E10EB40}" srcOrd="0" destOrd="0" presId="urn:microsoft.com/office/officeart/2018/2/layout/IconVerticalSolidList"/>
    <dgm:cxn modelId="{03C08DEF-FAFB-4677-8FF7-2B83882C2041}" srcId="{4E526CFB-8549-48C9-9793-344A0B7B382E}" destId="{07EFD23D-6BAA-441F-B42F-C95549673706}" srcOrd="2" destOrd="0" parTransId="{498F3D28-024F-469C-9875-275D9EBAF42F}" sibTransId="{0EFEA7F4-F2D4-4BE4-843C-DB0D83F21EA5}"/>
    <dgm:cxn modelId="{B90B91F3-C0F4-4640-BC47-07D2BE8E338F}" type="presOf" srcId="{07EFD23D-6BAA-441F-B42F-C95549673706}" destId="{E2F1B43B-61C4-48DE-83F8-F75072C0970D}" srcOrd="0" destOrd="0" presId="urn:microsoft.com/office/officeart/2018/2/layout/IconVerticalSolidList"/>
    <dgm:cxn modelId="{6949CDF8-FBE9-1647-89A4-43FCE52B273B}" type="presOf" srcId="{4EAFDC49-AE6E-4771-A68F-18ADB3817618}" destId="{B93DF6EF-4EC9-4FAD-97DF-3F915381FF34}" srcOrd="0" destOrd="0" presId="urn:microsoft.com/office/officeart/2018/2/layout/IconVerticalSolidList"/>
    <dgm:cxn modelId="{AEDD887A-5FA7-544F-9BB3-3AA66E61B90B}" type="presParOf" srcId="{ED103657-DC55-4819-9B1A-CFD1354AF66B}" destId="{1B79D0FA-DA6B-4749-A3E9-370E0493E202}" srcOrd="0" destOrd="0" presId="urn:microsoft.com/office/officeart/2018/2/layout/IconVerticalSolidList"/>
    <dgm:cxn modelId="{046D664C-F595-774E-B417-4FFFA8C51A8B}" type="presParOf" srcId="{1B79D0FA-DA6B-4749-A3E9-370E0493E202}" destId="{D3C50585-ED81-4474-A042-1920817AB70B}" srcOrd="0" destOrd="0" presId="urn:microsoft.com/office/officeart/2018/2/layout/IconVerticalSolidList"/>
    <dgm:cxn modelId="{CFD34F12-6286-1D41-AD5F-229BDDAAD3F2}" type="presParOf" srcId="{1B79D0FA-DA6B-4749-A3E9-370E0493E202}" destId="{B17063F1-9BE8-45B5-81EB-B263810876A9}" srcOrd="1" destOrd="0" presId="urn:microsoft.com/office/officeart/2018/2/layout/IconVerticalSolidList"/>
    <dgm:cxn modelId="{70BBE673-44C8-A941-8EF6-ED3969DCFF9B}" type="presParOf" srcId="{1B79D0FA-DA6B-4749-A3E9-370E0493E202}" destId="{6C0089AC-5CC1-455F-ADD1-CBAC9CD94C12}" srcOrd="2" destOrd="0" presId="urn:microsoft.com/office/officeart/2018/2/layout/IconVerticalSolidList"/>
    <dgm:cxn modelId="{200DCF7E-E487-FB48-A0AD-BE2AC4C98AD9}" type="presParOf" srcId="{1B79D0FA-DA6B-4749-A3E9-370E0493E202}" destId="{A849D6CF-863B-48A7-8513-DC86FA255600}" srcOrd="3" destOrd="0" presId="urn:microsoft.com/office/officeart/2018/2/layout/IconVerticalSolidList"/>
    <dgm:cxn modelId="{5B3BE9C8-7D56-AA4E-9F98-D701B3356577}" type="presParOf" srcId="{ED103657-DC55-4819-9B1A-CFD1354AF66B}" destId="{8558D4E9-B51B-4B52-915E-07E8468C09E1}" srcOrd="1" destOrd="0" presId="urn:microsoft.com/office/officeart/2018/2/layout/IconVerticalSolidList"/>
    <dgm:cxn modelId="{0495BA19-65A7-C94F-B8C3-19C924EEDE01}" type="presParOf" srcId="{ED103657-DC55-4819-9B1A-CFD1354AF66B}" destId="{A7D2AADE-C06D-4ACB-B66E-4F4ADBE89F6A}" srcOrd="2" destOrd="0" presId="urn:microsoft.com/office/officeart/2018/2/layout/IconVerticalSolidList"/>
    <dgm:cxn modelId="{8C2FCF08-E8EC-E746-98E9-7D16D39C8669}" type="presParOf" srcId="{A7D2AADE-C06D-4ACB-B66E-4F4ADBE89F6A}" destId="{3528CFB6-FF0D-4296-B957-C4158AE404D6}" srcOrd="0" destOrd="0" presId="urn:microsoft.com/office/officeart/2018/2/layout/IconVerticalSolidList"/>
    <dgm:cxn modelId="{94990D3C-BD6B-5348-91C6-AFAA58E45547}" type="presParOf" srcId="{A7D2AADE-C06D-4ACB-B66E-4F4ADBE89F6A}" destId="{F6BCE43E-889B-41E1-8C2F-44655AB12448}" srcOrd="1" destOrd="0" presId="urn:microsoft.com/office/officeart/2018/2/layout/IconVerticalSolidList"/>
    <dgm:cxn modelId="{F6E42E23-AC28-F242-9574-DD4FFEE639F2}" type="presParOf" srcId="{A7D2AADE-C06D-4ACB-B66E-4F4ADBE89F6A}" destId="{4F4DC31C-AC1D-4B2C-A916-910EDC0AB75E}" srcOrd="2" destOrd="0" presId="urn:microsoft.com/office/officeart/2018/2/layout/IconVerticalSolidList"/>
    <dgm:cxn modelId="{C08DCCDE-9AB9-024B-97F6-3C4D2AA355EB}" type="presParOf" srcId="{A7D2AADE-C06D-4ACB-B66E-4F4ADBE89F6A}" destId="{EA50C382-6ED1-4C65-83F4-18C466F2FB9B}" srcOrd="3" destOrd="0" presId="urn:microsoft.com/office/officeart/2018/2/layout/IconVerticalSolidList"/>
    <dgm:cxn modelId="{868867C2-538C-6E49-A1C9-C667E38EE43B}" type="presParOf" srcId="{ED103657-DC55-4819-9B1A-CFD1354AF66B}" destId="{5D9297E5-B2DB-49C9-966C-4C39FFC20146}" srcOrd="3" destOrd="0" presId="urn:microsoft.com/office/officeart/2018/2/layout/IconVerticalSolidList"/>
    <dgm:cxn modelId="{272B7ACF-FE66-DC44-823B-C27132AB3B11}" type="presParOf" srcId="{ED103657-DC55-4819-9B1A-CFD1354AF66B}" destId="{4186D0DB-1B20-4A4F-A737-EF7AA5FF6918}" srcOrd="4" destOrd="0" presId="urn:microsoft.com/office/officeart/2018/2/layout/IconVerticalSolidList"/>
    <dgm:cxn modelId="{A0DC69B9-513A-8540-9970-EABB76A9AFC7}" type="presParOf" srcId="{4186D0DB-1B20-4A4F-A737-EF7AA5FF6918}" destId="{EBA4C3EB-F3D2-4804-867E-D1688728003B}" srcOrd="0" destOrd="0" presId="urn:microsoft.com/office/officeart/2018/2/layout/IconVerticalSolidList"/>
    <dgm:cxn modelId="{0D45FC52-C761-BD4B-8E05-061E18A18664}" type="presParOf" srcId="{4186D0DB-1B20-4A4F-A737-EF7AA5FF6918}" destId="{100FB177-E2CD-4280-B95F-AAA60CE046F5}" srcOrd="1" destOrd="0" presId="urn:microsoft.com/office/officeart/2018/2/layout/IconVerticalSolidList"/>
    <dgm:cxn modelId="{11F4FE9C-9C28-BB4C-97E7-20A8334E816C}" type="presParOf" srcId="{4186D0DB-1B20-4A4F-A737-EF7AA5FF6918}" destId="{8427AF08-4883-4A6C-928D-65BF6C7D856B}" srcOrd="2" destOrd="0" presId="urn:microsoft.com/office/officeart/2018/2/layout/IconVerticalSolidList"/>
    <dgm:cxn modelId="{ABE360DE-E623-FF44-9788-B6DD122A7410}" type="presParOf" srcId="{4186D0DB-1B20-4A4F-A737-EF7AA5FF6918}" destId="{E2F1B43B-61C4-48DE-83F8-F75072C0970D}" srcOrd="3" destOrd="0" presId="urn:microsoft.com/office/officeart/2018/2/layout/IconVerticalSolidList"/>
    <dgm:cxn modelId="{3A237940-50DC-8D4E-A051-114304CFBFF7}" type="presParOf" srcId="{ED103657-DC55-4819-9B1A-CFD1354AF66B}" destId="{96C6F471-51D5-45B8-9955-1BFA6FDFA2C7}" srcOrd="5" destOrd="0" presId="urn:microsoft.com/office/officeart/2018/2/layout/IconVerticalSolidList"/>
    <dgm:cxn modelId="{88A69A70-D14B-9B4E-88F3-AD02E74226E7}" type="presParOf" srcId="{ED103657-DC55-4819-9B1A-CFD1354AF66B}" destId="{7E76C6A6-8B4E-5C48-983E-04E8518CD922}" srcOrd="6" destOrd="0" presId="urn:microsoft.com/office/officeart/2018/2/layout/IconVerticalSolidList"/>
    <dgm:cxn modelId="{FD654ED8-5FF3-A947-BA31-27C4759DD582}" type="presParOf" srcId="{7E76C6A6-8B4E-5C48-983E-04E8518CD922}" destId="{71293872-5267-FE4E-8D4B-52F488874976}" srcOrd="0" destOrd="0" presId="urn:microsoft.com/office/officeart/2018/2/layout/IconVerticalSolidList"/>
    <dgm:cxn modelId="{29D0786B-EEFB-A448-B209-E51E109615C0}" type="presParOf" srcId="{7E76C6A6-8B4E-5C48-983E-04E8518CD922}" destId="{7481BD57-FCB7-774F-80BE-B644D606F573}" srcOrd="1" destOrd="0" presId="urn:microsoft.com/office/officeart/2018/2/layout/IconVerticalSolidList"/>
    <dgm:cxn modelId="{D8CEEC3E-13AE-0645-B2CD-F07117596F91}" type="presParOf" srcId="{7E76C6A6-8B4E-5C48-983E-04E8518CD922}" destId="{4A3CF220-2F1D-244F-B436-C3D364EE4E1E}" srcOrd="2" destOrd="0" presId="urn:microsoft.com/office/officeart/2018/2/layout/IconVerticalSolidList"/>
    <dgm:cxn modelId="{D3349CA4-2F2B-B24E-9F26-5A4F320F3679}" type="presParOf" srcId="{7E76C6A6-8B4E-5C48-983E-04E8518CD922}" destId="{D349AB9D-C715-354D-BF31-31E46E10EB40}" srcOrd="3" destOrd="0" presId="urn:microsoft.com/office/officeart/2018/2/layout/IconVerticalSolidList"/>
    <dgm:cxn modelId="{A7C242EE-F2C6-094E-9B2E-062B6893DAEB}" type="presParOf" srcId="{ED103657-DC55-4819-9B1A-CFD1354AF66B}" destId="{2D28E592-86A1-0142-A7E1-EB2B839BB46F}" srcOrd="7" destOrd="0" presId="urn:microsoft.com/office/officeart/2018/2/layout/IconVerticalSolidList"/>
    <dgm:cxn modelId="{8673C5C2-444A-0246-959E-A2BC92A47AAC}" type="presParOf" srcId="{ED103657-DC55-4819-9B1A-CFD1354AF66B}" destId="{9C32CBE0-DBE1-4118-AA50-E9AF6220F7BE}" srcOrd="8" destOrd="0" presId="urn:microsoft.com/office/officeart/2018/2/layout/IconVerticalSolidList"/>
    <dgm:cxn modelId="{DC5CD2B9-B297-5A4D-B81B-94AD024F6BA6}" type="presParOf" srcId="{9C32CBE0-DBE1-4118-AA50-E9AF6220F7BE}" destId="{8779DF0A-D4B3-4EEE-9CA0-57C17C74DDC6}" srcOrd="0" destOrd="0" presId="urn:microsoft.com/office/officeart/2018/2/layout/IconVerticalSolidList"/>
    <dgm:cxn modelId="{7D8D70A1-B7F5-FF45-B9BD-FE2DDF5E9424}" type="presParOf" srcId="{9C32CBE0-DBE1-4118-AA50-E9AF6220F7BE}" destId="{F61D3244-F4D9-4EC5-876F-548E7702A770}" srcOrd="1" destOrd="0" presId="urn:microsoft.com/office/officeart/2018/2/layout/IconVerticalSolidList"/>
    <dgm:cxn modelId="{15C7D909-3E8D-AB4E-AA62-EC3BD3347E41}" type="presParOf" srcId="{9C32CBE0-DBE1-4118-AA50-E9AF6220F7BE}" destId="{69D07287-994C-4624-946B-FE546B6E06E6}" srcOrd="2" destOrd="0" presId="urn:microsoft.com/office/officeart/2018/2/layout/IconVerticalSolidList"/>
    <dgm:cxn modelId="{282FB464-F879-0549-9BE1-79692F8C8393}" type="presParOf" srcId="{9C32CBE0-DBE1-4118-AA50-E9AF6220F7BE}" destId="{B93DF6EF-4EC9-4FAD-97DF-3F915381FF3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50585-ED81-4474-A042-1920817AB70B}">
      <dsp:nvSpPr>
        <dsp:cNvPr id="0" name=""/>
        <dsp:cNvSpPr/>
      </dsp:nvSpPr>
      <dsp:spPr>
        <a:xfrm>
          <a:off x="0" y="3687"/>
          <a:ext cx="5668175" cy="7855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063F1-9BE8-45B5-81EB-B263810876A9}">
      <dsp:nvSpPr>
        <dsp:cNvPr id="0" name=""/>
        <dsp:cNvSpPr/>
      </dsp:nvSpPr>
      <dsp:spPr>
        <a:xfrm>
          <a:off x="237626" y="180434"/>
          <a:ext cx="432047" cy="4320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9D6CF-863B-48A7-8513-DC86FA255600}">
      <dsp:nvSpPr>
        <dsp:cNvPr id="0" name=""/>
        <dsp:cNvSpPr/>
      </dsp:nvSpPr>
      <dsp:spPr>
        <a:xfrm>
          <a:off x="907299" y="3687"/>
          <a:ext cx="4760875" cy="78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36" tIns="83136" rIns="83136" bIns="83136" numCol="1" spcCol="1270" anchor="ctr" anchorCtr="0">
          <a:noAutofit/>
        </a:bodyPr>
        <a:lstStyle/>
        <a:p>
          <a:pPr marL="0" lvl="0" indent="0" algn="l" defTabSz="844550">
            <a:lnSpc>
              <a:spcPct val="100000"/>
            </a:lnSpc>
            <a:spcBef>
              <a:spcPct val="0"/>
            </a:spcBef>
            <a:spcAft>
              <a:spcPct val="35000"/>
            </a:spcAft>
            <a:buNone/>
          </a:pPr>
          <a:r>
            <a:rPr lang="en-US" sz="1900" kern="1200"/>
            <a:t>The problem and Dataset</a:t>
          </a:r>
        </a:p>
      </dsp:txBody>
      <dsp:txXfrm>
        <a:off x="907299" y="3687"/>
        <a:ext cx="4760875" cy="785540"/>
      </dsp:txXfrm>
    </dsp:sp>
    <dsp:sp modelId="{3528CFB6-FF0D-4296-B957-C4158AE404D6}">
      <dsp:nvSpPr>
        <dsp:cNvPr id="0" name=""/>
        <dsp:cNvSpPr/>
      </dsp:nvSpPr>
      <dsp:spPr>
        <a:xfrm>
          <a:off x="0" y="985613"/>
          <a:ext cx="5668175" cy="7855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BCE43E-889B-41E1-8C2F-44655AB12448}">
      <dsp:nvSpPr>
        <dsp:cNvPr id="0" name=""/>
        <dsp:cNvSpPr/>
      </dsp:nvSpPr>
      <dsp:spPr>
        <a:xfrm>
          <a:off x="226734" y="1184144"/>
          <a:ext cx="432047" cy="4320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50C382-6ED1-4C65-83F4-18C466F2FB9B}">
      <dsp:nvSpPr>
        <dsp:cNvPr id="0" name=""/>
        <dsp:cNvSpPr/>
      </dsp:nvSpPr>
      <dsp:spPr>
        <a:xfrm>
          <a:off x="907299" y="985613"/>
          <a:ext cx="4760875" cy="78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36" tIns="83136" rIns="83136" bIns="83136" numCol="1" spcCol="1270" anchor="ctr" anchorCtr="0">
          <a:noAutofit/>
        </a:bodyPr>
        <a:lstStyle/>
        <a:p>
          <a:pPr marL="0" lvl="0" indent="0" algn="l" defTabSz="844550">
            <a:lnSpc>
              <a:spcPct val="100000"/>
            </a:lnSpc>
            <a:spcBef>
              <a:spcPct val="0"/>
            </a:spcBef>
            <a:spcAft>
              <a:spcPct val="35000"/>
            </a:spcAft>
            <a:buNone/>
          </a:pPr>
          <a:r>
            <a:rPr lang="en-US" sz="1900" kern="1200"/>
            <a:t>Feature Extraction and Selection </a:t>
          </a:r>
        </a:p>
      </dsp:txBody>
      <dsp:txXfrm>
        <a:off x="907299" y="985613"/>
        <a:ext cx="4760875" cy="785540"/>
      </dsp:txXfrm>
    </dsp:sp>
    <dsp:sp modelId="{EBA4C3EB-F3D2-4804-867E-D1688728003B}">
      <dsp:nvSpPr>
        <dsp:cNvPr id="0" name=""/>
        <dsp:cNvSpPr/>
      </dsp:nvSpPr>
      <dsp:spPr>
        <a:xfrm>
          <a:off x="0" y="1967539"/>
          <a:ext cx="5668175" cy="7855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0FB177-E2CD-4280-B95F-AAA60CE046F5}">
      <dsp:nvSpPr>
        <dsp:cNvPr id="0" name=""/>
        <dsp:cNvSpPr/>
      </dsp:nvSpPr>
      <dsp:spPr>
        <a:xfrm>
          <a:off x="237626" y="2144285"/>
          <a:ext cx="432047" cy="4320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F1B43B-61C4-48DE-83F8-F75072C0970D}">
      <dsp:nvSpPr>
        <dsp:cNvPr id="0" name=""/>
        <dsp:cNvSpPr/>
      </dsp:nvSpPr>
      <dsp:spPr>
        <a:xfrm>
          <a:off x="907299" y="1967539"/>
          <a:ext cx="4760875" cy="78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36" tIns="83136" rIns="83136" bIns="83136" numCol="1" spcCol="1270" anchor="ctr" anchorCtr="0">
          <a:noAutofit/>
        </a:bodyPr>
        <a:lstStyle/>
        <a:p>
          <a:pPr marL="0" lvl="0" indent="0" algn="l" defTabSz="844550">
            <a:lnSpc>
              <a:spcPct val="100000"/>
            </a:lnSpc>
            <a:spcBef>
              <a:spcPct val="0"/>
            </a:spcBef>
            <a:spcAft>
              <a:spcPct val="35000"/>
            </a:spcAft>
            <a:buNone/>
          </a:pPr>
          <a:r>
            <a:rPr lang="en-US" sz="1900" kern="1200">
              <a:solidFill>
                <a:schemeClr val="tx1"/>
              </a:solidFill>
            </a:rPr>
            <a:t>Machine Learning Algorithm</a:t>
          </a:r>
        </a:p>
      </dsp:txBody>
      <dsp:txXfrm>
        <a:off x="907299" y="1967539"/>
        <a:ext cx="4760875" cy="785540"/>
      </dsp:txXfrm>
    </dsp:sp>
    <dsp:sp modelId="{71293872-5267-FE4E-8D4B-52F488874976}">
      <dsp:nvSpPr>
        <dsp:cNvPr id="0" name=""/>
        <dsp:cNvSpPr/>
      </dsp:nvSpPr>
      <dsp:spPr>
        <a:xfrm>
          <a:off x="0" y="2949464"/>
          <a:ext cx="5668175" cy="7855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1BD57-FCB7-774F-80BE-B644D606F573}">
      <dsp:nvSpPr>
        <dsp:cNvPr id="0" name=""/>
        <dsp:cNvSpPr/>
      </dsp:nvSpPr>
      <dsp:spPr>
        <a:xfrm>
          <a:off x="237626" y="3126211"/>
          <a:ext cx="432047" cy="4320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49AB9D-C715-354D-BF31-31E46E10EB40}">
      <dsp:nvSpPr>
        <dsp:cNvPr id="0" name=""/>
        <dsp:cNvSpPr/>
      </dsp:nvSpPr>
      <dsp:spPr>
        <a:xfrm>
          <a:off x="907299" y="2949464"/>
          <a:ext cx="4760875" cy="78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36" tIns="83136" rIns="83136" bIns="83136" numCol="1" spcCol="1270" anchor="ctr" anchorCtr="0">
          <a:noAutofit/>
        </a:bodyPr>
        <a:lstStyle/>
        <a:p>
          <a:pPr marL="0" lvl="0" indent="0" algn="l" defTabSz="844550">
            <a:lnSpc>
              <a:spcPct val="100000"/>
            </a:lnSpc>
            <a:spcBef>
              <a:spcPct val="0"/>
            </a:spcBef>
            <a:spcAft>
              <a:spcPct val="35000"/>
            </a:spcAft>
            <a:buNone/>
          </a:pPr>
          <a:r>
            <a:rPr lang="en-US" sz="1900" kern="1200"/>
            <a:t>Deep Learning </a:t>
          </a:r>
          <a:r>
            <a:rPr lang="en-US" sz="1900" kern="1200">
              <a:solidFill>
                <a:schemeClr val="tx1"/>
              </a:solidFill>
            </a:rPr>
            <a:t>Algorithm</a:t>
          </a:r>
          <a:r>
            <a:rPr lang="en-US" sz="1900" kern="1200"/>
            <a:t> </a:t>
          </a:r>
        </a:p>
      </dsp:txBody>
      <dsp:txXfrm>
        <a:off x="907299" y="2949464"/>
        <a:ext cx="4760875" cy="785540"/>
      </dsp:txXfrm>
    </dsp:sp>
    <dsp:sp modelId="{8779DF0A-D4B3-4EEE-9CA0-57C17C74DDC6}">
      <dsp:nvSpPr>
        <dsp:cNvPr id="0" name=""/>
        <dsp:cNvSpPr/>
      </dsp:nvSpPr>
      <dsp:spPr>
        <a:xfrm>
          <a:off x="0" y="3935078"/>
          <a:ext cx="5668175" cy="7855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1D3244-F4D9-4EC5-876F-548E7702A770}">
      <dsp:nvSpPr>
        <dsp:cNvPr id="0" name=""/>
        <dsp:cNvSpPr/>
      </dsp:nvSpPr>
      <dsp:spPr>
        <a:xfrm>
          <a:off x="237626" y="4108137"/>
          <a:ext cx="432047" cy="4320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3DF6EF-4EC9-4FAD-97DF-3F915381FF34}">
      <dsp:nvSpPr>
        <dsp:cNvPr id="0" name=""/>
        <dsp:cNvSpPr/>
      </dsp:nvSpPr>
      <dsp:spPr>
        <a:xfrm>
          <a:off x="907299" y="3931390"/>
          <a:ext cx="4760875" cy="78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36" tIns="83136" rIns="83136" bIns="83136" numCol="1" spcCol="1270" anchor="ctr" anchorCtr="0">
          <a:noAutofit/>
        </a:bodyPr>
        <a:lstStyle/>
        <a:p>
          <a:pPr marL="0" lvl="0" indent="0" algn="l" defTabSz="844550">
            <a:lnSpc>
              <a:spcPct val="100000"/>
            </a:lnSpc>
            <a:spcBef>
              <a:spcPct val="0"/>
            </a:spcBef>
            <a:spcAft>
              <a:spcPct val="35000"/>
            </a:spcAft>
            <a:buNone/>
          </a:pPr>
          <a:r>
            <a:rPr lang="en-US" sz="1900" kern="1200"/>
            <a:t>Results and Discussion</a:t>
          </a:r>
        </a:p>
      </dsp:txBody>
      <dsp:txXfrm>
        <a:off x="907299" y="3931390"/>
        <a:ext cx="4760875" cy="7855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84E12-66B2-844F-B352-49356DD42357}" type="datetimeFigureOut">
              <a:rPr lang="en-US" smtClean="0"/>
              <a:t>4/14/21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9B7E3-40B8-E648-84EF-68F3BE5A63C2}" type="slidenum">
              <a:rPr lang="en-US" smtClean="0"/>
              <a:t>‹#›</a:t>
            </a:fld>
            <a:endParaRPr lang="en-US"/>
          </a:p>
        </p:txBody>
      </p:sp>
    </p:spTree>
    <p:extLst>
      <p:ext uri="{BB962C8B-B14F-4D97-AF65-F5344CB8AC3E}">
        <p14:creationId xmlns:p14="http://schemas.microsoft.com/office/powerpoint/2010/main" val="3678532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Hello everyone,</a:t>
            </a:r>
          </a:p>
          <a:p>
            <a:r>
              <a:rPr lang="en-CA" sz="1200" kern="1200" dirty="0">
                <a:solidFill>
                  <a:schemeClr val="tx1"/>
                </a:solidFill>
                <a:effectLst/>
                <a:latin typeface="+mn-lt"/>
                <a:ea typeface="+mn-ea"/>
                <a:cs typeface="+mn-cs"/>
              </a:rPr>
              <a:t>I am Saeed and my partner in this project is Maryam, our presentation is about Time series classification.</a:t>
            </a:r>
          </a:p>
          <a:p>
            <a:endParaRPr lang="en-US" dirty="0"/>
          </a:p>
          <a:p>
            <a:endParaRPr lang="en-US" dirty="0"/>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a:t>
            </a:fld>
            <a:endParaRPr lang="en-US"/>
          </a:p>
        </p:txBody>
      </p:sp>
    </p:spTree>
    <p:extLst>
      <p:ext uri="{BB962C8B-B14F-4D97-AF65-F5344CB8AC3E}">
        <p14:creationId xmlns:p14="http://schemas.microsoft.com/office/powerpoint/2010/main" val="3220451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CA" dirty="0"/>
              <a:t>Here is the first one ,,,,,,,,,,,,,,which we implemented a</a:t>
            </a:r>
            <a:r>
              <a:rPr lang="en-CA" sz="1200" kern="1200" dirty="0">
                <a:solidFill>
                  <a:schemeClr val="tx1"/>
                </a:solidFill>
                <a:effectLst/>
                <a:latin typeface="+mn-lt"/>
                <a:ea typeface="+mn-ea"/>
                <a:cs typeface="+mn-cs"/>
              </a:rPr>
              <a:t> </a:t>
            </a:r>
            <a:r>
              <a:rPr lang="en-US" sz="1200" b="1" dirty="0"/>
              <a:t>Fully Convolutional Networks (FCN)</a:t>
            </a:r>
            <a:r>
              <a:rPr lang="en-US" b="1" dirty="0"/>
              <a:t> </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a:defRPr/>
            </a:pPr>
            <a:r>
              <a:rPr lang="en-US" b="1" dirty="0"/>
              <a:t> As you can see ,,,,,,,,,,,,this</a:t>
            </a:r>
            <a:r>
              <a:rPr lang="en-US" sz="1200" b="1" dirty="0"/>
              <a:t> network </a:t>
            </a:r>
            <a:r>
              <a:rPr lang="en-US" sz="1200" dirty="0"/>
              <a:t>has three blocks.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And,,,,,,,,,,,Each</a:t>
            </a:r>
            <a:r>
              <a:rPr lang="en-US" sz="1200" dirty="0"/>
              <a:t> block has a convolutional layer along with a batch normalization and a </a:t>
            </a:r>
            <a:r>
              <a:rPr lang="en-US" sz="1200" dirty="0" err="1"/>
              <a:t>ReLU</a:t>
            </a:r>
            <a:r>
              <a:rPr lang="en-US" sz="1200" dirty="0"/>
              <a:t> activation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a:defRPr/>
            </a:pPr>
            <a:r>
              <a:rPr lang="en-US" sz="1200" dirty="0"/>
              <a:t>Also ,,,,,,,,,,,I am </a:t>
            </a:r>
            <a:r>
              <a:rPr lang="en-US" sz="1200" dirty="0" err="1"/>
              <a:t>gonna</a:t>
            </a:r>
            <a:r>
              <a:rPr lang="en-US" sz="1200" dirty="0"/>
              <a:t> put emphasis</a:t>
            </a:r>
            <a:r>
              <a:rPr lang="en-US" dirty="0"/>
              <a:t> </a:t>
            </a:r>
            <a:r>
              <a:rPr lang="en-US" sz="1200" dirty="0"/>
              <a:t> on ,,,,,,,,,,,,,,,,,,the training parameter</a:t>
            </a:r>
            <a:r>
              <a:rPr lang="en-US" dirty="0"/>
              <a:t> </a:t>
            </a:r>
            <a:r>
              <a:rPr lang="en-US" sz="1200" dirty="0"/>
              <a:t> that is about 26_000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10</a:t>
            </a:fld>
            <a:endParaRPr lang="en-US"/>
          </a:p>
        </p:txBody>
      </p:sp>
    </p:spTree>
    <p:extLst>
      <p:ext uri="{BB962C8B-B14F-4D97-AF65-F5344CB8AC3E}">
        <p14:creationId xmlns:p14="http://schemas.microsoft.com/office/powerpoint/2010/main" val="243378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As the second way, we also used transfer learning method,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have used two CNNs,,,,,,,,,,,,, VGG16 and Mobilenet ,,,,,,,,,,,,,,,to extract the features and then,,,,,,,,,,,, implemented four machine learning algorithms,,, to classify the samples.</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CA"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As </a:t>
            </a:r>
            <a:r>
              <a:rPr lang="en-CA" sz="1200" kern="1200" dirty="0" err="1">
                <a:solidFill>
                  <a:schemeClr val="tx1"/>
                </a:solidFill>
                <a:effectLst/>
                <a:latin typeface="+mn-lt"/>
                <a:ea typeface="+mn-ea"/>
                <a:cs typeface="+mn-cs"/>
              </a:rPr>
              <a:t>mentionned</a:t>
            </a:r>
            <a:r>
              <a:rPr lang="en-CA" sz="1200" kern="1200" dirty="0">
                <a:solidFill>
                  <a:schemeClr val="tx1"/>
                </a:solidFill>
                <a:effectLst/>
                <a:latin typeface="+mn-lt"/>
                <a:ea typeface="+mn-ea"/>
                <a:cs typeface="+mn-cs"/>
              </a:rPr>
              <a:t>,,,,,,,,,,,,,,,,,,, our dataset is not enough to train a deep network. ,,,,,,,,,,,,,,,,,,,,,,,,,,For example,,,, we have at least 4 million learning parameters in VGG16, whereas our dataset has less than 2 000 images</a:t>
            </a:r>
          </a:p>
          <a:p>
            <a:endParaRPr lang="en-CA" sz="1200" kern="1200" dirty="0">
              <a:solidFill>
                <a:schemeClr val="tx1"/>
              </a:solidFill>
              <a:effectLst/>
              <a:latin typeface="+mn-lt"/>
              <a:ea typeface="+mn-ea"/>
              <a:cs typeface="+mn-cs"/>
            </a:endParaRPr>
          </a:p>
          <a:p>
            <a:br>
              <a:rPr lang="en-CA"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furthermore, ,,,,,,,,,,These frameworks were implemented in python by using the Keras and scikit learn package, ,,,,,,,,,,,,and the codes are available ,,,,,,,,,,,on the GitHub repository.</a:t>
            </a: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for this reason ,,,,,,,,,,,we downloaded these parameters from the ImageNet website.</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11</a:t>
            </a:fld>
            <a:endParaRPr lang="en-US"/>
          </a:p>
        </p:txBody>
      </p:sp>
    </p:spTree>
    <p:extLst>
      <p:ext uri="{BB962C8B-B14F-4D97-AF65-F5344CB8AC3E}">
        <p14:creationId xmlns:p14="http://schemas.microsoft.com/office/powerpoint/2010/main" val="14227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To recap, we used three different frameworks</a:t>
            </a: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the first framework,,,,,,, we extracted handcrafted features and fed to four different algorithms</a:t>
            </a:r>
            <a:endParaRPr lang="en-CA" sz="1200" kern="1200" dirty="0">
              <a:solidFill>
                <a:schemeClr val="tx1"/>
              </a:solidFill>
              <a:effectLst/>
              <a:latin typeface="+mn-lt"/>
              <a:cs typeface="Calibri"/>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the second one,,,,,,,,,,,,, we used Wavelet transform to convert each time series to image and then ,,,,,,,,,,,,,,,extracted features automatically by two pre-trained networks VGG16 and MobileNet</a:t>
            </a: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And finally, ,,,,,,,,,,,,,,,,,,,a Fully </a:t>
            </a:r>
            <a:r>
              <a:rPr lang="en-CA" dirty="0"/>
              <a:t>convolutional</a:t>
            </a:r>
            <a:r>
              <a:rPr lang="en-CA" sz="1200" kern="1200" dirty="0">
                <a:solidFill>
                  <a:schemeClr val="tx1"/>
                </a:solidFill>
                <a:effectLst/>
                <a:latin typeface="+mn-lt"/>
                <a:ea typeface="+mn-ea"/>
                <a:cs typeface="+mn-cs"/>
              </a:rPr>
              <a:t> networks were used for classification</a:t>
            </a: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12</a:t>
            </a:fld>
            <a:endParaRPr lang="en-US"/>
          </a:p>
        </p:txBody>
      </p:sp>
    </p:spTree>
    <p:extLst>
      <p:ext uri="{BB962C8B-B14F-4D97-AF65-F5344CB8AC3E}">
        <p14:creationId xmlns:p14="http://schemas.microsoft.com/office/powerpoint/2010/main" val="2239097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before seeing results lets talk about the test scenario</a:t>
            </a:r>
          </a:p>
          <a:p>
            <a:endParaRPr lang="en-US" dirty="0"/>
          </a:p>
          <a:p>
            <a:r>
              <a:rPr lang="en-US" dirty="0"/>
              <a:t>As mentioned, we have 80 different users in the Stepscan dataset that each user have about 20 samples,</a:t>
            </a:r>
          </a:p>
          <a:p>
            <a:endParaRPr lang="en-US" dirty="0"/>
          </a:p>
          <a:p>
            <a:r>
              <a:rPr lang="en-US" dirty="0"/>
              <a:t>We separated the first 50 users as our training and testing dataset and set aside others as a </a:t>
            </a:r>
            <a:r>
              <a:rPr lang="en-US" sz="1200" b="0" i="0" kern="1200" dirty="0">
                <a:solidFill>
                  <a:schemeClr val="tx1"/>
                </a:solidFill>
                <a:effectLst/>
                <a:latin typeface="+mn-lt"/>
                <a:ea typeface="+mn-ea"/>
                <a:cs typeface="+mn-cs"/>
              </a:rPr>
              <a:t>Stranger data, our models never seen these samples during the training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Since our problems is verification, we developed 50 binary classifier for each user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for training phase we used 80 present of green dataset in 10-fold cross validation.</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you can see, the dataset is an unbalance dataset. Therefore, I used </a:t>
            </a:r>
            <a:r>
              <a:rPr lang="en-CA" sz="1200" b="0" i="0" kern="1200" dirty="0" err="1">
                <a:solidFill>
                  <a:schemeClr val="tx1"/>
                </a:solidFill>
                <a:effectLst/>
                <a:latin typeface="+mn-lt"/>
                <a:ea typeface="+mn-ea"/>
                <a:cs typeface="+mn-cs"/>
              </a:rPr>
              <a:t>StratifiedKFold</a:t>
            </a:r>
            <a:endParaRPr lang="en-CA"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to keep the same percentage of samples of each class ,,,,,,,,,,,,,,as the complete set.</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In the rest of this presentation, I will report the result of test set </a:t>
            </a:r>
            <a:endParaRPr lang="en-US" dirty="0"/>
          </a:p>
          <a:p>
            <a:r>
              <a:rPr lang="en-US" dirty="0"/>
              <a:t> </a:t>
            </a:r>
          </a:p>
        </p:txBody>
      </p:sp>
      <p:sp>
        <p:nvSpPr>
          <p:cNvPr id="4" name="Slide Number Placeholder 3"/>
          <p:cNvSpPr>
            <a:spLocks noGrp="1"/>
          </p:cNvSpPr>
          <p:nvPr>
            <p:ph type="sldNum" sz="quarter" idx="5"/>
          </p:nvPr>
        </p:nvSpPr>
        <p:spPr/>
        <p:txBody>
          <a:bodyPr/>
          <a:lstStyle/>
          <a:p>
            <a:fld id="{D709B7E3-40B8-E648-84EF-68F3BE5A63C2}" type="slidenum">
              <a:rPr lang="en-US" smtClean="0"/>
              <a:t>13</a:t>
            </a:fld>
            <a:endParaRPr lang="en-US"/>
          </a:p>
        </p:txBody>
      </p:sp>
    </p:spTree>
    <p:extLst>
      <p:ext uri="{BB962C8B-B14F-4D97-AF65-F5344CB8AC3E}">
        <p14:creationId xmlns:p14="http://schemas.microsoft.com/office/powerpoint/2010/main" val="2542804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we already  said that we extracted 4 categories of features and here we show the performance the ML algorithm on these features by ROC curve and AUC area.   </a:t>
            </a:r>
            <a:r>
              <a:rPr lang="en-CA" b="1" dirty="0"/>
              <a:t>ROC curve</a:t>
            </a:r>
            <a:r>
              <a:rPr lang="en-CA" dirty="0"/>
              <a:t> (</a:t>
            </a:r>
            <a:r>
              <a:rPr lang="en-CA" b="1" dirty="0"/>
              <a:t>receiver operating characteristic curve</a:t>
            </a:r>
            <a:r>
              <a:rPr lang="en-CA" dirty="0"/>
              <a:t>) is a graph showing the performance of a classification model. This curve plots two parameters:</a:t>
            </a:r>
            <a:endParaRPr lang="en-US" dirty="0"/>
          </a:p>
          <a:p>
            <a:pPr marL="171450" indent="-171450">
              <a:buFont typeface="Arial"/>
              <a:buChar char="•"/>
            </a:pPr>
            <a:r>
              <a:rPr lang="en-CA" dirty="0"/>
              <a:t>True Positive Rate</a:t>
            </a:r>
          </a:p>
          <a:p>
            <a:pPr marL="171450" indent="-171450">
              <a:buFont typeface="Arial"/>
              <a:buChar char="•"/>
            </a:pPr>
            <a:r>
              <a:rPr lang="en-CA" dirty="0"/>
              <a:t>False Positive Rate</a:t>
            </a:r>
          </a:p>
          <a:p>
            <a:r>
              <a:rPr lang="en-CA" dirty="0"/>
              <a:t>To compute the points in an ROC curve,  there's an efficient, sorting-based algorithm that can provide this information for us, called AUC. </a:t>
            </a:r>
            <a:r>
              <a:rPr lang="en-CA" b="1" dirty="0"/>
              <a:t>AUC</a:t>
            </a:r>
            <a:r>
              <a:rPr lang="en-CA" dirty="0"/>
              <a:t> stands for "Area under the ROC Curve.</a:t>
            </a:r>
            <a:endParaRPr lang="en-CA" dirty="0">
              <a:cs typeface="Calibri"/>
            </a:endParaRPr>
          </a:p>
          <a:p>
            <a:r>
              <a:rPr lang="en-CA" dirty="0">
                <a:cs typeface="Calibri"/>
              </a:rPr>
              <a:t>So the bigger area imply the better performance . As you observe all MLs show the better performance in the last graph which is related to combination of all features. </a:t>
            </a:r>
          </a:p>
          <a:p>
            <a:endParaRPr lang="en-CA" dirty="0">
              <a:cs typeface="Calibri"/>
            </a:endParaRPr>
          </a:p>
          <a:p>
            <a:endParaRPr lang="en-CA" dirty="0">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14</a:t>
            </a:fld>
            <a:endParaRPr lang="en-US"/>
          </a:p>
        </p:txBody>
      </p:sp>
    </p:spTree>
    <p:extLst>
      <p:ext uri="{BB962C8B-B14F-4D97-AF65-F5344CB8AC3E}">
        <p14:creationId xmlns:p14="http://schemas.microsoft.com/office/powerpoint/2010/main" val="1521237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cs typeface="Calibri"/>
              </a:rPr>
              <a:t>another way of extraction of</a:t>
            </a:r>
            <a:r>
              <a:rPr lang="en-CA" dirty="0"/>
              <a:t> features  is to use of two CNN structure named VGG 16 and mobile net  to extract the features and then implement our 4 algorithms to do classification. That’s why we also showed the ROC curve for our 4 ML algorithms when we extracted the features through VGG 16 and mobile net methods</a:t>
            </a:r>
            <a:endParaRPr lang="en-CA" sz="1200" kern="1200" dirty="0">
              <a:solidFill>
                <a:schemeClr val="tx1"/>
              </a:solidFill>
              <a:effectLst/>
              <a:latin typeface="+mn-lt"/>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15</a:t>
            </a:fld>
            <a:endParaRPr lang="en-US"/>
          </a:p>
        </p:txBody>
      </p:sp>
    </p:spTree>
    <p:extLst>
      <p:ext uri="{BB962C8B-B14F-4D97-AF65-F5344CB8AC3E}">
        <p14:creationId xmlns:p14="http://schemas.microsoft.com/office/powerpoint/2010/main" val="1317909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cs typeface="Calibri"/>
              </a:rPr>
              <a:t>Fully </a:t>
            </a:r>
            <a:r>
              <a:rPr lang="en-US" sz="1200" b="1" dirty="0"/>
              <a:t>Convolutional</a:t>
            </a:r>
            <a:r>
              <a:rPr lang="en-CA" dirty="0">
                <a:cs typeface="Calibri"/>
              </a:rPr>
              <a:t> network was the third way of extraction of the features which is completely done automatically …...Now let compare all the results in the next slide</a:t>
            </a:r>
            <a:endParaRPr lang="en-CA" sz="1200" kern="1200" dirty="0">
              <a:solidFill>
                <a:schemeClr val="tx1"/>
              </a:solidFill>
              <a:effectLst/>
              <a:latin typeface="+mn-lt"/>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16</a:t>
            </a:fld>
            <a:endParaRPr lang="en-US"/>
          </a:p>
        </p:txBody>
      </p:sp>
    </p:spTree>
    <p:extLst>
      <p:ext uri="{BB962C8B-B14F-4D97-AF65-F5344CB8AC3E}">
        <p14:creationId xmlns:p14="http://schemas.microsoft.com/office/powerpoint/2010/main" val="3120535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cs typeface="Calibri"/>
              </a:rPr>
              <a:t>Here you see all three methods feature extraction ….If we focus in the </a:t>
            </a:r>
            <a:r>
              <a:rPr lang="en-CA" b="1" dirty="0">
                <a:cs typeface="Calibri"/>
              </a:rPr>
              <a:t>conventional method </a:t>
            </a:r>
            <a:r>
              <a:rPr lang="en-CA" dirty="0">
                <a:cs typeface="Calibri"/>
              </a:rPr>
              <a:t>we see that SVM in temporal features did the best  , LDA in spectral and statistical had the highest performance. And the interesting point is that all features had the highest performance in the forth row which is related to combination of all features.......</a:t>
            </a:r>
          </a:p>
          <a:p>
            <a:r>
              <a:rPr lang="en-CA" dirty="0">
                <a:cs typeface="Calibri"/>
              </a:rPr>
              <a:t>Now look at the second way which we implement</a:t>
            </a:r>
            <a:r>
              <a:rPr lang="en-CA" b="1" dirty="0">
                <a:cs typeface="Calibri"/>
              </a:rPr>
              <a:t> VGG16 and mobile net </a:t>
            </a:r>
            <a:r>
              <a:rPr lang="en-CA" dirty="0">
                <a:cs typeface="Calibri"/>
              </a:rPr>
              <a:t>on extracted features and show that LDA performed better that the remaining algorithms.</a:t>
            </a:r>
            <a:endParaRPr lang="en-CA">
              <a:cs typeface="Calibri"/>
            </a:endParaRPr>
          </a:p>
          <a:p>
            <a:r>
              <a:rPr lang="en-CA" dirty="0">
                <a:cs typeface="Calibri"/>
              </a:rPr>
              <a:t> </a:t>
            </a:r>
            <a:endParaRPr lang="en-CA">
              <a:cs typeface="Calibri"/>
            </a:endParaRPr>
          </a:p>
          <a:p>
            <a:r>
              <a:rPr lang="en-CA" dirty="0">
                <a:cs typeface="Calibri"/>
              </a:rPr>
              <a:t>The third one is related to FCN which had the performance of 0.798</a:t>
            </a:r>
            <a:endParaRPr lang="en-CA" dirty="0"/>
          </a:p>
          <a:p>
            <a:endParaRPr lang="en-CA"/>
          </a:p>
          <a:p>
            <a:r>
              <a:rPr lang="en-CA" sz="1200" kern="1200" dirty="0">
                <a:solidFill>
                  <a:schemeClr val="tx1"/>
                </a:solidFill>
                <a:effectLst/>
                <a:latin typeface="+mn-lt"/>
                <a:ea typeface="+mn-ea"/>
                <a:cs typeface="+mn-cs"/>
              </a:rPr>
              <a:t>Although we do not use a perfect DNN, the result of</a:t>
            </a:r>
            <a:r>
              <a:rPr lang="en-CA"/>
              <a:t> </a:t>
            </a:r>
            <a:r>
              <a:rPr lang="en-CA" sz="1200" kern="1200" dirty="0">
                <a:solidFill>
                  <a:schemeClr val="tx1"/>
                </a:solidFill>
                <a:effectLst/>
                <a:latin typeface="+mn-lt"/>
                <a:ea typeface="+mn-ea"/>
                <a:cs typeface="+mn-cs"/>
              </a:rPr>
              <a:t> networks are not good as much as conventional neural network</a:t>
            </a:r>
            <a:endParaRPr lang="en-CA">
              <a:ea typeface="+mn-ea"/>
              <a:cs typeface="+mn-cs"/>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17</a:t>
            </a:fld>
            <a:endParaRPr lang="en-US"/>
          </a:p>
        </p:txBody>
      </p:sp>
    </p:spTree>
    <p:extLst>
      <p:ext uri="{BB962C8B-B14F-4D97-AF65-F5344CB8AC3E}">
        <p14:creationId xmlns:p14="http://schemas.microsoft.com/office/powerpoint/2010/main" val="3404719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cs typeface="Calibri"/>
              </a:rPr>
              <a:t>Here you see all three methods feature extraction ….If we focus in the </a:t>
            </a:r>
            <a:r>
              <a:rPr lang="en-CA" b="1" dirty="0">
                <a:cs typeface="Calibri"/>
              </a:rPr>
              <a:t>conventional method </a:t>
            </a:r>
            <a:r>
              <a:rPr lang="en-CA" dirty="0">
                <a:cs typeface="Calibri"/>
              </a:rPr>
              <a:t>we see that SVM in temporal features did the best  , LDA in spectral and statistical had the highest performance. And the interesting point is that all features had the highest performance in the forth row which is related to combination of all features.......</a:t>
            </a:r>
          </a:p>
          <a:p>
            <a:r>
              <a:rPr lang="en-CA" dirty="0">
                <a:cs typeface="Calibri"/>
              </a:rPr>
              <a:t>Now look at the second way which we implement</a:t>
            </a:r>
            <a:r>
              <a:rPr lang="en-CA" b="1" dirty="0">
                <a:cs typeface="Calibri"/>
              </a:rPr>
              <a:t> VGG16 and mobile net </a:t>
            </a:r>
            <a:r>
              <a:rPr lang="en-CA" dirty="0">
                <a:cs typeface="Calibri"/>
              </a:rPr>
              <a:t>on extracted features and show that LDA performed better that the remaining algorithms.</a:t>
            </a:r>
            <a:endParaRPr lang="en-CA">
              <a:cs typeface="Calibri"/>
            </a:endParaRPr>
          </a:p>
          <a:p>
            <a:r>
              <a:rPr lang="en-CA" dirty="0">
                <a:cs typeface="Calibri"/>
              </a:rPr>
              <a:t> </a:t>
            </a:r>
            <a:endParaRPr lang="en-CA">
              <a:cs typeface="Calibri"/>
            </a:endParaRPr>
          </a:p>
          <a:p>
            <a:r>
              <a:rPr lang="en-CA" dirty="0">
                <a:cs typeface="Calibri"/>
              </a:rPr>
              <a:t>The third one is related to FCN which had the performance of 0.798</a:t>
            </a:r>
            <a:endParaRPr lang="en-CA" dirty="0"/>
          </a:p>
          <a:p>
            <a:endParaRPr lang="en-CA"/>
          </a:p>
          <a:p>
            <a:r>
              <a:rPr lang="en-CA" sz="1200" kern="1200" dirty="0">
                <a:solidFill>
                  <a:schemeClr val="tx1"/>
                </a:solidFill>
                <a:effectLst/>
                <a:latin typeface="+mn-lt"/>
                <a:ea typeface="+mn-ea"/>
                <a:cs typeface="+mn-cs"/>
              </a:rPr>
              <a:t>Although we do not use a perfect DNN, the result of</a:t>
            </a:r>
            <a:r>
              <a:rPr lang="en-CA"/>
              <a:t> </a:t>
            </a:r>
            <a:r>
              <a:rPr lang="en-CA" sz="1200" kern="1200" dirty="0">
                <a:solidFill>
                  <a:schemeClr val="tx1"/>
                </a:solidFill>
                <a:effectLst/>
                <a:latin typeface="+mn-lt"/>
                <a:ea typeface="+mn-ea"/>
                <a:cs typeface="+mn-cs"/>
              </a:rPr>
              <a:t> networks are not good as much as conventional neural network</a:t>
            </a:r>
            <a:endParaRPr lang="en-CA">
              <a:ea typeface="+mn-ea"/>
              <a:cs typeface="+mn-cs"/>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18</a:t>
            </a:fld>
            <a:endParaRPr lang="en-US"/>
          </a:p>
        </p:txBody>
      </p:sp>
    </p:spTree>
    <p:extLst>
      <p:ext uri="{BB962C8B-B14F-4D97-AF65-F5344CB8AC3E}">
        <p14:creationId xmlns:p14="http://schemas.microsoft.com/office/powerpoint/2010/main" val="3814928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very much for your attention</a:t>
            </a:r>
          </a:p>
          <a:p>
            <a:r>
              <a:rPr lang="en-US" dirty="0"/>
              <a:t>I am open to any question</a:t>
            </a:r>
          </a:p>
        </p:txBody>
      </p:sp>
      <p:sp>
        <p:nvSpPr>
          <p:cNvPr id="4" name="Slide Number Placeholder 3"/>
          <p:cNvSpPr>
            <a:spLocks noGrp="1"/>
          </p:cNvSpPr>
          <p:nvPr>
            <p:ph type="sldNum" sz="quarter" idx="5"/>
          </p:nvPr>
        </p:nvSpPr>
        <p:spPr/>
        <p:txBody>
          <a:bodyPr/>
          <a:lstStyle/>
          <a:p>
            <a:fld id="{D709B7E3-40B8-E648-84EF-68F3BE5A63C2}" type="slidenum">
              <a:rPr lang="en-US" smtClean="0"/>
              <a:t>20</a:t>
            </a:fld>
            <a:endParaRPr lang="en-US"/>
          </a:p>
        </p:txBody>
      </p:sp>
    </p:spTree>
    <p:extLst>
      <p:ext uri="{BB962C8B-B14F-4D97-AF65-F5344CB8AC3E}">
        <p14:creationId xmlns:p14="http://schemas.microsoft.com/office/powerpoint/2010/main" val="298167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First of all,,,, let's look at the outlines.</a:t>
            </a:r>
          </a:p>
          <a:p>
            <a:br>
              <a:rPr lang="en-CA"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the first step,,,, we look at the problem as well as ,,,,, our Dataset</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Afterward, we talk about features extracting,,,.</a:t>
            </a:r>
          </a:p>
          <a:p>
            <a:br>
              <a:rPr lang="en-CA"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Then ,,,,,,,,,the Machine learning approaches as well as Deep neural networks are reviewed</a:t>
            </a:r>
          </a:p>
          <a:p>
            <a:r>
              <a:rPr lang="en-CA" sz="1200" kern="1200" dirty="0">
                <a:solidFill>
                  <a:schemeClr val="tx1"/>
                </a:solidFill>
                <a:effectLst/>
                <a:latin typeface="+mn-lt"/>
                <a:ea typeface="+mn-ea"/>
                <a:cs typeface="+mn-cs"/>
              </a:rPr>
              <a:t> </a:t>
            </a:r>
            <a:br>
              <a:rPr lang="en-CA"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and in the final,,,,, we </a:t>
            </a:r>
            <a:r>
              <a:rPr lang="en-CA" sz="1200" kern="1200" dirty="0" err="1">
                <a:solidFill>
                  <a:schemeClr val="tx1"/>
                </a:solidFill>
                <a:effectLst/>
                <a:latin typeface="+mn-lt"/>
                <a:ea typeface="+mn-ea"/>
                <a:cs typeface="+mn-cs"/>
              </a:rPr>
              <a:t>gonna</a:t>
            </a:r>
            <a:r>
              <a:rPr lang="en-CA" sz="1200" kern="1200" dirty="0">
                <a:solidFill>
                  <a:schemeClr val="tx1"/>
                </a:solidFill>
                <a:effectLst/>
                <a:latin typeface="+mn-lt"/>
                <a:ea typeface="+mn-ea"/>
                <a:cs typeface="+mn-cs"/>
              </a:rPr>
              <a:t> discuss about results.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709B7E3-40B8-E648-84EF-68F3BE5A63C2}" type="slidenum">
              <a:rPr lang="en-US" smtClean="0"/>
              <a:t>2</a:t>
            </a:fld>
            <a:endParaRPr lang="en-US"/>
          </a:p>
        </p:txBody>
      </p:sp>
    </p:spTree>
    <p:extLst>
      <p:ext uri="{BB962C8B-B14F-4D97-AF65-F5344CB8AC3E}">
        <p14:creationId xmlns:p14="http://schemas.microsoft.com/office/powerpoint/2010/main" val="332899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let start The aim of this project is to do classification and achieving labels on time series data</a:t>
            </a: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3</a:t>
            </a:fld>
            <a:endParaRPr lang="en-US"/>
          </a:p>
        </p:txBody>
      </p:sp>
    </p:spTree>
    <p:extLst>
      <p:ext uri="{BB962C8B-B14F-4D97-AF65-F5344CB8AC3E}">
        <p14:creationId xmlns:p14="http://schemas.microsoft.com/office/powerpoint/2010/main" val="1477313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cs typeface="Calibri"/>
              </a:rPr>
              <a:t> </a:t>
            </a:r>
            <a:r>
              <a:rPr lang="en-US"/>
              <a:t>In order to have data for testing our method we used step scan dataset which is a video based dataset and is obtained from High-resolution floor tiles. We considered 1744 samples in this program and considered 200 frames from the video which its dimension is 80 by 60 .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4</a:t>
            </a:fld>
            <a:endParaRPr lang="en-US"/>
          </a:p>
        </p:txBody>
      </p:sp>
    </p:spTree>
    <p:extLst>
      <p:ext uri="{BB962C8B-B14F-4D97-AF65-F5344CB8AC3E}">
        <p14:creationId xmlns:p14="http://schemas.microsoft.com/office/powerpoint/2010/main" val="4014298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point is that we </a:t>
            </a:r>
            <a:r>
              <a:rPr lang="en-US" dirty="0"/>
              <a:t>want to </a:t>
            </a:r>
            <a:r>
              <a:rPr lang="en-US"/>
              <a:t>use time series data sets to implement ML algorithms . So since the nature of step scan data set is a video based data set we </a:t>
            </a:r>
            <a:r>
              <a:rPr lang="en-US" dirty="0"/>
              <a:t>should</a:t>
            </a:r>
            <a:r>
              <a:rPr lang="en-US"/>
              <a:t> convert it to a time series data set to be able to use it for this project. There are some methods to convert a tensor, I mean a video based data set, to time series data set . For this purpose, we considered some frames from video and then we extracted the values of our features from each frame . Then  we tracked the values of extracted features over time and finally a 3d videos converted to the four 2d time series data. </a:t>
            </a:r>
          </a:p>
          <a:p>
            <a:endParaRPr lang="en-US">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cs typeface="Calibri"/>
              </a:rPr>
              <a:t>Four features that we achieved them by  tracking their values in frames are shown in this slide, named Maximum and average pressure in each frame, The X and Y position in the center of pressure in each frame. So four-time series have been prepared and now we have to extract features from these time series data set to be able to apply the machine learning algorithms to them to do classification.</a:t>
            </a:r>
          </a:p>
          <a:p>
            <a:endParaRPr lang="en-US">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5</a:t>
            </a:fld>
            <a:endParaRPr lang="en-US"/>
          </a:p>
        </p:txBody>
      </p:sp>
    </p:spTree>
    <p:extLst>
      <p:ext uri="{BB962C8B-B14F-4D97-AF65-F5344CB8AC3E}">
        <p14:creationId xmlns:p14="http://schemas.microsoft.com/office/powerpoint/2010/main" val="4118476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a:t>
            </a:r>
            <a:r>
              <a:rPr lang="en-CA"/>
              <a:t>can do feature extraction by two </a:t>
            </a:r>
            <a:r>
              <a:rPr lang="en-CA" dirty="0"/>
              <a:t>methods</a:t>
            </a:r>
            <a:r>
              <a:rPr lang="en-CA"/>
              <a:t>, handcrafted features  which we do it manually and Deep learning methods which is done automatically . After extraction of </a:t>
            </a:r>
            <a:r>
              <a:rPr lang="en-CA" dirty="0"/>
              <a:t>the features</a:t>
            </a:r>
            <a:r>
              <a:rPr lang="en-CA"/>
              <a:t> We categorized the features into 4 groups. named Temporal features, Spectral features, statistical features and Autoregressive coefficient features.  </a:t>
            </a:r>
          </a:p>
          <a:p>
            <a:endParaRPr lang="en-CA">
              <a:cs typeface="Calibri"/>
            </a:endParaRPr>
          </a:p>
          <a:p>
            <a:r>
              <a:rPr lang="en-CA">
                <a:cs typeface="Calibri"/>
              </a:rPr>
              <a:t>THEN  in order to reduce the complexity of our program , the high correlated features were deleted </a:t>
            </a:r>
          </a:p>
          <a:p>
            <a:endParaRPr lang="en-US">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6</a:t>
            </a:fld>
            <a:endParaRPr lang="en-US"/>
          </a:p>
        </p:txBody>
      </p:sp>
    </p:spTree>
    <p:extLst>
      <p:ext uri="{BB962C8B-B14F-4D97-AF65-F5344CB8AC3E}">
        <p14:creationId xmlns:p14="http://schemas.microsoft.com/office/powerpoint/2010/main" val="705180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Calibri"/>
              </a:rPr>
              <a:t>After extraction of features now we are going to implement several algorithms or classifiers , named LDA , KNN, SVM, Random forest to do classification for us . we are </a:t>
            </a:r>
            <a:r>
              <a:rPr lang="en-US" dirty="0" err="1">
                <a:cs typeface="Calibri"/>
              </a:rPr>
              <a:t>gonna</a:t>
            </a:r>
            <a:r>
              <a:rPr lang="en-US" dirty="0">
                <a:cs typeface="Calibri"/>
              </a:rPr>
              <a:t> do 10-fold cross-validation. So firstly, we set aside 20 percent for the testing part and remained will be divided into 10-fold cross-validation for evaluation and training </a:t>
            </a:r>
          </a:p>
          <a:p>
            <a:pPr>
              <a:defRPr/>
            </a:pPr>
            <a:endParaRPr lang="en-US" dirty="0">
              <a:cs typeface="Calibri"/>
            </a:endParaRPr>
          </a:p>
          <a:p>
            <a:pPr>
              <a:defRPr/>
            </a:pPr>
            <a:endParaRPr lang="en-US" dirty="0">
              <a:cs typeface="Calibri"/>
            </a:endParaRPr>
          </a:p>
          <a:p>
            <a:pPr>
              <a:defRPr/>
            </a:pPr>
            <a:r>
              <a:rPr lang="en-US" dirty="0">
                <a:cs typeface="Calibri"/>
              </a:rPr>
              <a:t>The other thing is hyperparameter. And we know that for example k  in KNN and C in SVM are hyperparameter and we have to find the best value of them. So in order to find the best hyperparameter which gives the highest performance we do grid search in the spaces showed in this slide.</a:t>
            </a:r>
            <a:endParaRPr lang="en-US" dirty="0"/>
          </a:p>
          <a:p>
            <a:r>
              <a:rPr lang="en-US" i="1" dirty="0"/>
              <a:t>. ….</a:t>
            </a:r>
            <a:endParaRPr lang="en-US" dirty="0"/>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7</a:t>
            </a:fld>
            <a:endParaRPr lang="en-US"/>
          </a:p>
        </p:txBody>
      </p:sp>
    </p:spTree>
    <p:extLst>
      <p:ext uri="{BB962C8B-B14F-4D97-AF65-F5344CB8AC3E}">
        <p14:creationId xmlns:p14="http://schemas.microsoft.com/office/powerpoint/2010/main" val="1090578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2800" b="1" kern="1200" dirty="0">
                <a:solidFill>
                  <a:schemeClr val="tx1"/>
                </a:solidFill>
                <a:effectLst/>
                <a:latin typeface="+mn-lt"/>
                <a:ea typeface="+mn-ea"/>
                <a:cs typeface="+mn-cs"/>
              </a:rPr>
              <a:t>So, Another method that we have used for this project called deep learning</a:t>
            </a:r>
          </a:p>
          <a:p>
            <a:endParaRPr lang="en-CA" sz="28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2800" b="1" dirty="0"/>
              <a:t>As we saw in the couple last slides, ,,,,,,,the extraction of meaningful features ,,,,,,,is one of the challenging tasks,,,,,,,,,, in conventional machine learning approaches. Therefore,,,,,,, Deep learning could be a good solution. ,,,,,,,,,For using this networks ,,,,,,,, we need a large number of  training set as well as a </a:t>
            </a:r>
            <a:r>
              <a:rPr lang="en-CA" sz="1200" kern="1200" dirty="0">
                <a:solidFill>
                  <a:schemeClr val="tx1"/>
                </a:solidFill>
                <a:effectLst/>
                <a:latin typeface="+mn-lt"/>
                <a:ea typeface="+mn-ea"/>
                <a:cs typeface="+mn-cs"/>
              </a:rPr>
              <a:t>Significant computational resources for training.</a:t>
            </a:r>
          </a:p>
          <a:p>
            <a:endParaRPr lang="en-CA" sz="2800" b="1" dirty="0"/>
          </a:p>
          <a:p>
            <a:endParaRPr lang="en-US" sz="2800" b="1" dirty="0"/>
          </a:p>
          <a:p>
            <a:br>
              <a:rPr lang="en-CA" sz="2800" b="1" kern="1200" dirty="0">
                <a:solidFill>
                  <a:schemeClr val="tx1"/>
                </a:solidFill>
                <a:effectLst/>
                <a:latin typeface="+mn-lt"/>
                <a:ea typeface="+mn-ea"/>
                <a:cs typeface="+mn-cs"/>
              </a:rPr>
            </a:br>
            <a:endParaRPr lang="en-CA" sz="28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t>As you can see, these are Some of DNN networks that are </a:t>
            </a:r>
            <a:r>
              <a:rPr lang="en-US" sz="2800" dirty="0"/>
              <a:t>Mostly used for time series data</a:t>
            </a:r>
            <a:endParaRPr lang="en-CA" sz="28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8</a:t>
            </a:fld>
            <a:endParaRPr lang="en-US"/>
          </a:p>
        </p:txBody>
      </p:sp>
    </p:spTree>
    <p:extLst>
      <p:ext uri="{BB962C8B-B14F-4D97-AF65-F5344CB8AC3E}">
        <p14:creationId xmlns:p14="http://schemas.microsoft.com/office/powerpoint/2010/main" val="315847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well, how can we use these networks?</a:t>
            </a:r>
          </a:p>
          <a:p>
            <a:br>
              <a:rPr lang="en-CA" sz="1200" kern="1200" dirty="0">
                <a:effectLst/>
                <a:cs typeface="+mn-lt"/>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there are three ways to use deep learning in general.</a:t>
            </a:r>
          </a:p>
          <a:p>
            <a:br>
              <a:rPr lang="en-CA" sz="1200" kern="1200" dirty="0">
                <a:effectLst/>
                <a:cs typeface="+mn-lt"/>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first method is to train the network totally based on  our data. ,,,,,,,,,,,,,This approach is highly accurate. </a:t>
            </a:r>
          </a:p>
          <a:p>
            <a:r>
              <a:rPr lang="en-CA" sz="1200" kern="1200" dirty="0">
                <a:solidFill>
                  <a:schemeClr val="tx1"/>
                </a:solidFill>
                <a:effectLst/>
                <a:latin typeface="+mn-lt"/>
                <a:ea typeface="+mn-ea"/>
                <a:cs typeface="+mn-cs"/>
              </a:rPr>
              <a:t>But it’s not practical for problems that have a small dataset,</a:t>
            </a:r>
          </a:p>
          <a:p>
            <a:endParaRPr lang="en-CA" sz="1200" kern="1200" dirty="0">
              <a:solidFill>
                <a:schemeClr val="tx1"/>
              </a:solidFill>
              <a:effectLst/>
              <a:latin typeface="+mn-lt"/>
              <a:ea typeface="+mn-ea"/>
              <a:cs typeface="+mn-cs"/>
            </a:endParaRPr>
          </a:p>
          <a:p>
            <a:br>
              <a:rPr lang="en-CA" sz="1200" kern="1200" dirty="0">
                <a:effectLst/>
                <a:cs typeface="+mn-lt"/>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second method relies on transfer learning,,,,,,,,,,,,,,, in this method we can use a pre trained networks ,,,,,,,,,,,,,,,,,,,,,,to solve a similar problem.</a:t>
            </a:r>
          </a:p>
          <a:p>
            <a:r>
              <a:rPr lang="en-CA" b="1" dirty="0"/>
              <a:t>This method is mostly used for image data</a:t>
            </a:r>
          </a:p>
          <a:p>
            <a:endParaRPr lang="en-US" dirty="0">
              <a:cs typeface="Calibri" panose="020F0502020204030204"/>
            </a:endParaRPr>
          </a:p>
          <a:p>
            <a:endParaRPr lang="en-US" dirty="0">
              <a:cs typeface="Calibri" panose="020F0502020204030204"/>
            </a:endParaRPr>
          </a:p>
          <a:p>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With the third method,,,,,,,,,,,,,,,,,,,, we can use a pre-trained network ,,,,,,,,,,,,,,,,as a feature extraction block and</a:t>
            </a:r>
          </a:p>
          <a:p>
            <a:br>
              <a:rPr lang="en-CA"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Use  another Machine learning method for classification.</a:t>
            </a: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the next two slides,,,,,,,,,,,,,, I am </a:t>
            </a:r>
            <a:r>
              <a:rPr lang="en-CA" sz="1200" kern="1200" dirty="0" err="1">
                <a:solidFill>
                  <a:schemeClr val="tx1"/>
                </a:solidFill>
                <a:effectLst/>
                <a:latin typeface="+mn-lt"/>
                <a:ea typeface="+mn-ea"/>
                <a:cs typeface="+mn-cs"/>
              </a:rPr>
              <a:t>gonna</a:t>
            </a:r>
            <a:r>
              <a:rPr lang="en-CA" sz="1200" kern="1200" dirty="0">
                <a:solidFill>
                  <a:schemeClr val="tx1"/>
                </a:solidFill>
                <a:effectLst/>
                <a:latin typeface="+mn-lt"/>
                <a:ea typeface="+mn-ea"/>
                <a:cs typeface="+mn-cs"/>
              </a:rPr>
              <a:t> go deep in,,,,,,,,,,,, the implemented algorithms</a:t>
            </a:r>
          </a:p>
        </p:txBody>
      </p:sp>
      <p:sp>
        <p:nvSpPr>
          <p:cNvPr id="4" name="Slide Number Placeholder 3"/>
          <p:cNvSpPr>
            <a:spLocks noGrp="1"/>
          </p:cNvSpPr>
          <p:nvPr>
            <p:ph type="sldNum" sz="quarter" idx="5"/>
          </p:nvPr>
        </p:nvSpPr>
        <p:spPr/>
        <p:txBody>
          <a:bodyPr/>
          <a:lstStyle/>
          <a:p>
            <a:fld id="{D709B7E3-40B8-E648-84EF-68F3BE5A63C2}" type="slidenum">
              <a:rPr lang="en-US" smtClean="0"/>
              <a:t>9</a:t>
            </a:fld>
            <a:endParaRPr lang="en-US"/>
          </a:p>
        </p:txBody>
      </p:sp>
    </p:spTree>
    <p:extLst>
      <p:ext uri="{BB962C8B-B14F-4D97-AF65-F5344CB8AC3E}">
        <p14:creationId xmlns:p14="http://schemas.microsoft.com/office/powerpoint/2010/main" val="294892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4/14/21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3166137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4/14/21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944151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4/14/21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2036155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4/14/21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1296013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4/14/21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48337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4/14/21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5078560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4/14/21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042630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4/14/21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9262347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4/14/21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2641384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4/14/21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5844433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4/14/21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4653016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4/14/21</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51684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Lst>
  <p:hf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F92C49F-CD12-764C-A8FA-9358D12F9500}"/>
              </a:ext>
            </a:extLst>
          </p:cNvPr>
          <p:cNvSpPr>
            <a:spLocks noGrp="1"/>
          </p:cNvSpPr>
          <p:nvPr>
            <p:ph type="subTitle" idx="1"/>
          </p:nvPr>
        </p:nvSpPr>
        <p:spPr>
          <a:xfrm>
            <a:off x="800100" y="4745454"/>
            <a:ext cx="9470954" cy="615778"/>
          </a:xfrm>
        </p:spPr>
        <p:txBody>
          <a:bodyPr anchor="t">
            <a:normAutofit/>
          </a:bodyPr>
          <a:lstStyle/>
          <a:p>
            <a:r>
              <a:rPr lang="en-US" sz="1800" dirty="0">
                <a:solidFill>
                  <a:schemeClr val="bg1"/>
                </a:solidFill>
              </a:rPr>
              <a:t>Saeed </a:t>
            </a:r>
            <a:r>
              <a:rPr lang="en-US" sz="1800" dirty="0" err="1">
                <a:solidFill>
                  <a:schemeClr val="bg1"/>
                </a:solidFill>
              </a:rPr>
              <a:t>Kazemi</a:t>
            </a:r>
            <a:endParaRPr lang="en-US" sz="1800" dirty="0">
              <a:solidFill>
                <a:schemeClr val="bg1"/>
              </a:solidFill>
            </a:endParaRPr>
          </a:p>
        </p:txBody>
      </p:sp>
      <p:pic>
        <p:nvPicPr>
          <p:cNvPr id="4" name="Picture 3">
            <a:extLst>
              <a:ext uri="{FF2B5EF4-FFF2-40B4-BE49-F238E27FC236}">
                <a16:creationId xmlns:a16="http://schemas.microsoft.com/office/drawing/2014/main" id="{95527F90-2E9F-4407-B6B0-D8B6EC2B4531}"/>
              </a:ext>
            </a:extLst>
          </p:cNvPr>
          <p:cNvPicPr>
            <a:picLocks noChangeAspect="1"/>
          </p:cNvPicPr>
          <p:nvPr/>
        </p:nvPicPr>
        <p:blipFill rotWithShape="1">
          <a:blip r:embed="rId3"/>
          <a:srcRect t="21487" r="2" b="32404"/>
          <a:stretch/>
        </p:blipFill>
        <p:spPr>
          <a:xfrm>
            <a:off x="800100" y="712916"/>
            <a:ext cx="10591800" cy="3491895"/>
          </a:xfrm>
          <a:prstGeom prst="rect">
            <a:avLst/>
          </a:prstGeom>
        </p:spPr>
      </p:pic>
      <p:cxnSp>
        <p:nvCxnSpPr>
          <p:cNvPr id="22" name="Straight Connector 2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470596F7-FAA6-D740-BFA4-B233DDBC96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732" t="11881" r="62325" b="8263"/>
          <a:stretch/>
        </p:blipFill>
        <p:spPr bwMode="auto">
          <a:xfrm rot="14867129">
            <a:off x="5345472" y="4800395"/>
            <a:ext cx="873977" cy="2315975"/>
          </a:xfrm>
          <a:prstGeom prst="rect">
            <a:avLst/>
          </a:prstGeom>
          <a:solidFill>
            <a:schemeClr val="tx1">
              <a:alpha val="0"/>
            </a:schemeClr>
          </a:solidFill>
          <a:scene3d>
            <a:camera prst="orthographicFront">
              <a:rot lat="10800000" lon="0" rev="0"/>
            </a:camera>
            <a:lightRig rig="threePt" dir="t"/>
          </a:scene3d>
        </p:spPr>
      </p:pic>
      <p:pic>
        <p:nvPicPr>
          <p:cNvPr id="8" name="Picture 2">
            <a:extLst>
              <a:ext uri="{FF2B5EF4-FFF2-40B4-BE49-F238E27FC236}">
                <a16:creationId xmlns:a16="http://schemas.microsoft.com/office/drawing/2014/main" id="{1613DE12-A008-D44A-B3B2-178E339726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732" t="11881" r="62325" b="8263"/>
          <a:stretch/>
        </p:blipFill>
        <p:spPr bwMode="auto">
          <a:xfrm rot="14460023">
            <a:off x="8698933" y="4554229"/>
            <a:ext cx="873977" cy="2315975"/>
          </a:xfrm>
          <a:prstGeom prst="rect">
            <a:avLst/>
          </a:prstGeom>
          <a:solidFill>
            <a:schemeClr val="tx1">
              <a:alpha val="0"/>
            </a:schemeClr>
          </a:solidFill>
        </p:spPr>
      </p:pic>
      <p:sp>
        <p:nvSpPr>
          <p:cNvPr id="2" name="Title 1">
            <a:extLst>
              <a:ext uri="{FF2B5EF4-FFF2-40B4-BE49-F238E27FC236}">
                <a16:creationId xmlns:a16="http://schemas.microsoft.com/office/drawing/2014/main" id="{6CC9FBAE-CF4E-B143-B6A5-F3B7C6FD0406}"/>
              </a:ext>
            </a:extLst>
          </p:cNvPr>
          <p:cNvSpPr>
            <a:spLocks noGrp="1"/>
          </p:cNvSpPr>
          <p:nvPr>
            <p:ph type="ctrTitle"/>
          </p:nvPr>
        </p:nvSpPr>
        <p:spPr>
          <a:xfrm>
            <a:off x="790016" y="2938235"/>
            <a:ext cx="10801350" cy="1700912"/>
          </a:xfrm>
        </p:spPr>
        <p:txBody>
          <a:bodyPr>
            <a:normAutofit fontScale="90000"/>
          </a:bodyPr>
          <a:lstStyle/>
          <a:p>
            <a:r>
              <a:rPr lang="en-US" dirty="0">
                <a:solidFill>
                  <a:schemeClr val="bg1"/>
                </a:solidFill>
              </a:rPr>
              <a:t>Deep learning in Time series Classification</a:t>
            </a:r>
          </a:p>
        </p:txBody>
      </p:sp>
      <p:pic>
        <p:nvPicPr>
          <p:cNvPr id="10" name="Picture 2">
            <a:extLst>
              <a:ext uri="{FF2B5EF4-FFF2-40B4-BE49-F238E27FC236}">
                <a16:creationId xmlns:a16="http://schemas.microsoft.com/office/drawing/2014/main" id="{930C83D1-4255-AA4B-B1CF-DA0E48C12A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732" t="11881" r="62325" b="8263"/>
          <a:stretch/>
        </p:blipFill>
        <p:spPr bwMode="auto">
          <a:xfrm rot="14867129">
            <a:off x="10517762" y="2135374"/>
            <a:ext cx="873977" cy="2315975"/>
          </a:xfrm>
          <a:prstGeom prst="rect">
            <a:avLst/>
          </a:prstGeom>
          <a:solidFill>
            <a:schemeClr val="tx1">
              <a:alpha val="0"/>
            </a:schemeClr>
          </a:solidFill>
          <a:scene3d>
            <a:camera prst="orthographicFront">
              <a:rot lat="10800000" lon="0" rev="0"/>
            </a:camera>
            <a:lightRig rig="threePt" dir="t"/>
          </a:scene3d>
        </p:spPr>
      </p:pic>
      <p:sp>
        <p:nvSpPr>
          <p:cNvPr id="5" name="Slide Number Placeholder 4">
            <a:extLst>
              <a:ext uri="{FF2B5EF4-FFF2-40B4-BE49-F238E27FC236}">
                <a16:creationId xmlns:a16="http://schemas.microsoft.com/office/drawing/2014/main" id="{B869C6B8-A240-4C7F-9D22-157D6D5EFD90}"/>
              </a:ext>
            </a:extLst>
          </p:cNvPr>
          <p:cNvSpPr>
            <a:spLocks noGrp="1"/>
          </p:cNvSpPr>
          <p:nvPr>
            <p:ph type="sldNum" sz="quarter" idx="12"/>
          </p:nvPr>
        </p:nvSpPr>
        <p:spPr/>
        <p:txBody>
          <a:bodyPr/>
          <a:lstStyle/>
          <a:p>
            <a:fld id="{C3DB2ADC-AF19-4574-8C10-79B5B04FCA27}" type="slidenum">
              <a:rPr lang="en-US" smtClean="0"/>
              <a:t>1</a:t>
            </a:fld>
            <a:endParaRPr lang="en-US"/>
          </a:p>
        </p:txBody>
      </p:sp>
    </p:spTree>
    <p:extLst>
      <p:ext uri="{BB962C8B-B14F-4D97-AF65-F5344CB8AC3E}">
        <p14:creationId xmlns:p14="http://schemas.microsoft.com/office/powerpoint/2010/main" val="379880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dirty="0"/>
              <a:t>end-to-end method</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10</a:t>
            </a:fld>
            <a:endParaRPr lang="en-US"/>
          </a:p>
        </p:txBody>
      </p:sp>
      <p:sp>
        <p:nvSpPr>
          <p:cNvPr id="10" name="Content Placeholder 2">
            <a:extLst>
              <a:ext uri="{FF2B5EF4-FFF2-40B4-BE49-F238E27FC236}">
                <a16:creationId xmlns:a16="http://schemas.microsoft.com/office/drawing/2014/main" id="{EFF77B5C-3809-0B43-8F21-5F0BF24A626B}"/>
              </a:ext>
            </a:extLst>
          </p:cNvPr>
          <p:cNvSpPr txBox="1">
            <a:spLocks/>
          </p:cNvSpPr>
          <p:nvPr/>
        </p:nvSpPr>
        <p:spPr>
          <a:xfrm>
            <a:off x="800100" y="1751314"/>
            <a:ext cx="7646476" cy="439145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We also implemented DNNs as end-to-end networks </a:t>
            </a:r>
            <a:r>
              <a:rPr lang="en-US" sz="1600" b="1" dirty="0"/>
              <a:t>(FCN) </a:t>
            </a:r>
            <a:endParaRPr lang="en-US" sz="1600" dirty="0"/>
          </a:p>
          <a:p>
            <a:r>
              <a:rPr lang="en-US" sz="1600" dirty="0"/>
              <a:t>This network has three blocks.</a:t>
            </a:r>
          </a:p>
          <a:p>
            <a:r>
              <a:rPr lang="en-US" sz="1600" dirty="0"/>
              <a:t>Each block is a convolutional layer followed by a batch normalization and a </a:t>
            </a:r>
            <a:r>
              <a:rPr lang="en-US" sz="1600" dirty="0" err="1"/>
              <a:t>ReLU</a:t>
            </a:r>
            <a:r>
              <a:rPr lang="en-US" sz="1600" dirty="0"/>
              <a:t> activation layer.</a:t>
            </a:r>
          </a:p>
          <a:p>
            <a:r>
              <a:rPr lang="en-US" sz="1600" dirty="0"/>
              <a:t>Hyper-parameters:</a:t>
            </a:r>
          </a:p>
          <a:p>
            <a:pPr lvl="1"/>
            <a:r>
              <a:rPr lang="en-CA" sz="1400" dirty="0"/>
              <a:t>epochs = 200</a:t>
            </a:r>
          </a:p>
          <a:p>
            <a:pPr lvl="1"/>
            <a:r>
              <a:rPr lang="en-CA" sz="1400" dirty="0" err="1"/>
              <a:t>batch_size</a:t>
            </a:r>
            <a:r>
              <a:rPr lang="en-CA" sz="1400" dirty="0"/>
              <a:t> = 32</a:t>
            </a:r>
            <a:endParaRPr lang="en-US" sz="1400" dirty="0"/>
          </a:p>
          <a:p>
            <a:pPr lvl="1"/>
            <a:r>
              <a:rPr lang="en-CA" sz="1400" dirty="0"/>
              <a:t>optimizer="</a:t>
            </a:r>
            <a:r>
              <a:rPr lang="en-CA" sz="1400" dirty="0" err="1"/>
              <a:t>adam</a:t>
            </a:r>
            <a:r>
              <a:rPr lang="en-CA" sz="1400" dirty="0"/>
              <a:t>”</a:t>
            </a:r>
          </a:p>
          <a:p>
            <a:pPr lvl="1"/>
            <a:r>
              <a:rPr lang="en-CA" sz="1400" dirty="0"/>
              <a:t>loss="</a:t>
            </a:r>
            <a:r>
              <a:rPr lang="en-CA" sz="1400" dirty="0" err="1"/>
              <a:t>sparse_categorical_crossentropy</a:t>
            </a:r>
            <a:r>
              <a:rPr lang="en-CA" sz="1400" dirty="0"/>
              <a:t>"</a:t>
            </a:r>
          </a:p>
          <a:p>
            <a:pPr lvl="1" fontAlgn="base"/>
            <a:endParaRPr lang="en-CA" sz="1600" dirty="0"/>
          </a:p>
          <a:p>
            <a:pPr fontAlgn="base"/>
            <a:r>
              <a:rPr lang="en-CA" sz="1600" b="1" dirty="0"/>
              <a:t>Trainable params: 26,050 </a:t>
            </a:r>
          </a:p>
        </p:txBody>
      </p:sp>
      <p:grpSp>
        <p:nvGrpSpPr>
          <p:cNvPr id="4" name="Group 3">
            <a:extLst>
              <a:ext uri="{FF2B5EF4-FFF2-40B4-BE49-F238E27FC236}">
                <a16:creationId xmlns:a16="http://schemas.microsoft.com/office/drawing/2014/main" id="{ACB70189-9F83-4948-B61F-F636B3B1F470}"/>
              </a:ext>
            </a:extLst>
          </p:cNvPr>
          <p:cNvGrpSpPr/>
          <p:nvPr/>
        </p:nvGrpSpPr>
        <p:grpSpPr>
          <a:xfrm>
            <a:off x="8236003" y="278563"/>
            <a:ext cx="3451361" cy="6345710"/>
            <a:chOff x="8236003" y="136525"/>
            <a:chExt cx="3555947" cy="6624273"/>
          </a:xfrm>
        </p:grpSpPr>
        <p:pic>
          <p:nvPicPr>
            <p:cNvPr id="1028" name="Picture 4">
              <a:extLst>
                <a:ext uri="{FF2B5EF4-FFF2-40B4-BE49-F238E27FC236}">
                  <a16:creationId xmlns:a16="http://schemas.microsoft.com/office/drawing/2014/main" id="{A19C669E-8A94-AE42-A2A0-DB64AC6A387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6003" y="136525"/>
              <a:ext cx="3555947" cy="6624273"/>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extLst>
                <a:ext uri="{FF2B5EF4-FFF2-40B4-BE49-F238E27FC236}">
                  <a16:creationId xmlns:a16="http://schemas.microsoft.com/office/drawing/2014/main" id="{C53714A6-B06A-E241-9AB5-BC14692BCDA4}"/>
                </a:ext>
              </a:extLst>
            </p:cNvPr>
            <p:cNvSpPr/>
            <p:nvPr/>
          </p:nvSpPr>
          <p:spPr>
            <a:xfrm>
              <a:off x="8446576" y="679267"/>
              <a:ext cx="3144790" cy="162850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61B0D5FF-C34E-8544-AE3E-968ED845A878}"/>
                </a:ext>
              </a:extLst>
            </p:cNvPr>
            <p:cNvSpPr/>
            <p:nvPr/>
          </p:nvSpPr>
          <p:spPr>
            <a:xfrm>
              <a:off x="8446576" y="2352403"/>
              <a:ext cx="3144790" cy="162850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F317685A-71AB-514B-A52A-BE8461FD078F}"/>
                </a:ext>
              </a:extLst>
            </p:cNvPr>
            <p:cNvSpPr/>
            <p:nvPr/>
          </p:nvSpPr>
          <p:spPr>
            <a:xfrm>
              <a:off x="8415878" y="4026415"/>
              <a:ext cx="3144790" cy="162850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701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dirty="0"/>
              <a:t>Transfer learning method </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11</a:t>
            </a:fld>
            <a:endParaRPr lang="en-US"/>
          </a:p>
        </p:txBody>
      </p:sp>
      <p:sp>
        <p:nvSpPr>
          <p:cNvPr id="10" name="Content Placeholder 2">
            <a:extLst>
              <a:ext uri="{FF2B5EF4-FFF2-40B4-BE49-F238E27FC236}">
                <a16:creationId xmlns:a16="http://schemas.microsoft.com/office/drawing/2014/main" id="{EFF77B5C-3809-0B43-8F21-5F0BF24A626B}"/>
              </a:ext>
            </a:extLst>
          </p:cNvPr>
          <p:cNvSpPr txBox="1">
            <a:spLocks/>
          </p:cNvSpPr>
          <p:nvPr/>
        </p:nvSpPr>
        <p:spPr>
          <a:xfrm>
            <a:off x="800100" y="2129355"/>
            <a:ext cx="10691265" cy="191049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Implemented </a:t>
            </a:r>
            <a:r>
              <a:rPr lang="en-US" sz="1600" b="1" dirty="0"/>
              <a:t>LDA</a:t>
            </a:r>
            <a:r>
              <a:rPr lang="en-US" sz="1600" dirty="0"/>
              <a:t>, </a:t>
            </a:r>
            <a:r>
              <a:rPr lang="en-US" sz="1600" b="1" dirty="0"/>
              <a:t>kNN</a:t>
            </a:r>
            <a:r>
              <a:rPr lang="en-US" sz="1600" dirty="0"/>
              <a:t>, </a:t>
            </a:r>
            <a:r>
              <a:rPr lang="en-US" sz="1600" b="1" dirty="0"/>
              <a:t>SVM</a:t>
            </a:r>
            <a:r>
              <a:rPr lang="en-US" sz="1600" dirty="0"/>
              <a:t>, and </a:t>
            </a:r>
            <a:r>
              <a:rPr lang="en-CA" sz="1600" b="1" dirty="0">
                <a:solidFill>
                  <a:schemeClr val="dk1"/>
                </a:solidFill>
              </a:rPr>
              <a:t>RFC.</a:t>
            </a:r>
          </a:p>
          <a:p>
            <a:r>
              <a:rPr lang="en-CA" sz="1600" dirty="0"/>
              <a:t>We used Ricker wavelet (“Mexican hat wavelet”).</a:t>
            </a:r>
            <a:endParaRPr lang="en-CA" sz="1600" b="1" dirty="0">
              <a:solidFill>
                <a:schemeClr val="dk1"/>
              </a:solidFill>
            </a:endParaRPr>
          </a:p>
          <a:p>
            <a:r>
              <a:rPr lang="en-US" sz="1600" dirty="0"/>
              <a:t>Compared 2 CNN architectures ImageNet for pre-training the CNN (</a:t>
            </a:r>
            <a:r>
              <a:rPr lang="en-CA" sz="1600" b="1" dirty="0"/>
              <a:t>VGG16</a:t>
            </a:r>
            <a:r>
              <a:rPr lang="en-CA" sz="1600" dirty="0"/>
              <a:t>, and </a:t>
            </a:r>
            <a:r>
              <a:rPr lang="en-CA" sz="1600" b="1" dirty="0"/>
              <a:t>MobileNet</a:t>
            </a:r>
            <a:r>
              <a:rPr lang="en-CA" sz="1600" dirty="0"/>
              <a:t>)</a:t>
            </a:r>
          </a:p>
          <a:p>
            <a:pPr fontAlgn="base"/>
            <a:r>
              <a:rPr lang="en-CA" sz="1600" dirty="0"/>
              <a:t>The size of testing data was considered 20%</a:t>
            </a:r>
            <a:endParaRPr lang="en-US" sz="1600" dirty="0"/>
          </a:p>
        </p:txBody>
      </p:sp>
      <p:graphicFrame>
        <p:nvGraphicFramePr>
          <p:cNvPr id="11" name="Table 4">
            <a:extLst>
              <a:ext uri="{FF2B5EF4-FFF2-40B4-BE49-F238E27FC236}">
                <a16:creationId xmlns:a16="http://schemas.microsoft.com/office/drawing/2014/main" id="{96CC67B3-0734-E64C-8E54-2C8FC22BDBA1}"/>
              </a:ext>
            </a:extLst>
          </p:cNvPr>
          <p:cNvGraphicFramePr>
            <a:graphicFrameLocks/>
          </p:cNvGraphicFramePr>
          <p:nvPr>
            <p:extLst>
              <p:ext uri="{D42A27DB-BD31-4B8C-83A1-F6EECF244321}">
                <p14:modId xmlns:p14="http://schemas.microsoft.com/office/powerpoint/2010/main" val="3398937923"/>
              </p:ext>
            </p:extLst>
          </p:nvPr>
        </p:nvGraphicFramePr>
        <p:xfrm>
          <a:off x="2440815" y="4066281"/>
          <a:ext cx="7128000" cy="1135266"/>
        </p:xfrm>
        <a:graphic>
          <a:graphicData uri="http://schemas.openxmlformats.org/drawingml/2006/table">
            <a:tbl>
              <a:tblPr firstRow="1" bandRow="1">
                <a:tableStyleId>{85BE263C-DBD7-4A20-BB59-AAB30ACAA65A}</a:tableStyleId>
              </a:tblPr>
              <a:tblGrid>
                <a:gridCol w="982276">
                  <a:extLst>
                    <a:ext uri="{9D8B030D-6E8A-4147-A177-3AD203B41FA5}">
                      <a16:colId xmlns:a16="http://schemas.microsoft.com/office/drawing/2014/main" val="4253001532"/>
                    </a:ext>
                  </a:extLst>
                </a:gridCol>
                <a:gridCol w="929899">
                  <a:extLst>
                    <a:ext uri="{9D8B030D-6E8A-4147-A177-3AD203B41FA5}">
                      <a16:colId xmlns:a16="http://schemas.microsoft.com/office/drawing/2014/main" val="635954509"/>
                    </a:ext>
                  </a:extLst>
                </a:gridCol>
                <a:gridCol w="1030637">
                  <a:extLst>
                    <a:ext uri="{9D8B030D-6E8A-4147-A177-3AD203B41FA5}">
                      <a16:colId xmlns:a16="http://schemas.microsoft.com/office/drawing/2014/main" val="2403628099"/>
                    </a:ext>
                  </a:extLst>
                </a:gridCol>
                <a:gridCol w="1410346">
                  <a:extLst>
                    <a:ext uri="{9D8B030D-6E8A-4147-A177-3AD203B41FA5}">
                      <a16:colId xmlns:a16="http://schemas.microsoft.com/office/drawing/2014/main" val="4126490416"/>
                    </a:ext>
                  </a:extLst>
                </a:gridCol>
                <a:gridCol w="1586842">
                  <a:extLst>
                    <a:ext uri="{9D8B030D-6E8A-4147-A177-3AD203B41FA5}">
                      <a16:colId xmlns:a16="http://schemas.microsoft.com/office/drawing/2014/main" val="3567147972"/>
                    </a:ext>
                  </a:extLst>
                </a:gridCol>
                <a:gridCol w="1188000">
                  <a:extLst>
                    <a:ext uri="{9D8B030D-6E8A-4147-A177-3AD203B41FA5}">
                      <a16:colId xmlns:a16="http://schemas.microsoft.com/office/drawing/2014/main" val="2813815876"/>
                    </a:ext>
                  </a:extLst>
                </a:gridCol>
              </a:tblGrid>
              <a:tr h="280860">
                <a:tc>
                  <a:txBody>
                    <a:bodyPr/>
                    <a:lstStyle/>
                    <a:p>
                      <a:pPr algn="ctr"/>
                      <a:r>
                        <a:rPr lang="en-US" sz="1200" b="0" cap="none" spc="0" dirty="0">
                          <a:solidFill>
                            <a:schemeClr val="tx1"/>
                          </a:solidFill>
                        </a:rPr>
                        <a:t>Model*</a:t>
                      </a:r>
                    </a:p>
                  </a:txBody>
                  <a:tcPr marL="0" marR="57512" marT="23005" marB="172537" anchor="ctr"/>
                </a:tc>
                <a:tc>
                  <a:txBody>
                    <a:bodyPr/>
                    <a:lstStyle/>
                    <a:p>
                      <a:pPr algn="ctr"/>
                      <a:r>
                        <a:rPr lang="en-US" sz="1200" b="0" cap="none" spc="0" dirty="0">
                          <a:solidFill>
                            <a:schemeClr val="tx1"/>
                          </a:solidFill>
                        </a:rPr>
                        <a:t>Image size</a:t>
                      </a:r>
                    </a:p>
                  </a:txBody>
                  <a:tcPr marL="0" marR="57512" marT="23005" marB="172537" anchor="ctr"/>
                </a:tc>
                <a:tc>
                  <a:txBody>
                    <a:bodyPr/>
                    <a:lstStyle/>
                    <a:p>
                      <a:pPr algn="ctr"/>
                      <a:r>
                        <a:rPr lang="en-US" sz="1200" b="0" cap="none" spc="0" dirty="0">
                          <a:solidFill>
                            <a:schemeClr val="tx1"/>
                          </a:solidFill>
                        </a:rPr>
                        <a:t>Weighted size</a:t>
                      </a:r>
                    </a:p>
                  </a:txBody>
                  <a:tcPr marL="0" marR="57512" marT="23005" marB="172537" anchor="ctr"/>
                </a:tc>
                <a:tc>
                  <a:txBody>
                    <a:bodyPr/>
                    <a:lstStyle/>
                    <a:p>
                      <a:pPr algn="ctr"/>
                      <a:r>
                        <a:rPr lang="en-US" sz="1200" b="0" cap="none" spc="0" dirty="0">
                          <a:solidFill>
                            <a:schemeClr val="tx1"/>
                          </a:solidFill>
                        </a:rPr>
                        <a:t>Length of features</a:t>
                      </a:r>
                    </a:p>
                  </a:txBody>
                  <a:tcPr marL="0" marR="57512" marT="23005" marB="172537" anchor="ctr"/>
                </a:tc>
                <a:tc>
                  <a:txBody>
                    <a:bodyPr/>
                    <a:lstStyle/>
                    <a:p>
                      <a:pPr algn="ctr"/>
                      <a:r>
                        <a:rPr lang="en-US" sz="1200" b="1" cap="none" spc="0" dirty="0">
                          <a:solidFill>
                            <a:schemeClr val="tx1"/>
                          </a:solidFill>
                        </a:rPr>
                        <a:t>Learning parameters</a:t>
                      </a:r>
                    </a:p>
                  </a:txBody>
                  <a:tcPr marL="0" marR="57512" marT="23005" marB="172537" anchor="ctr"/>
                </a:tc>
                <a:tc>
                  <a:txBody>
                    <a:bodyPr/>
                    <a:lstStyle/>
                    <a:p>
                      <a:pPr algn="ctr"/>
                      <a:r>
                        <a:rPr lang="en-US" sz="1200" b="0" cap="none" spc="0">
                          <a:solidFill>
                            <a:schemeClr val="tx1"/>
                          </a:solidFill>
                        </a:rPr>
                        <a:t>Number of layers</a:t>
                      </a:r>
                    </a:p>
                  </a:txBody>
                  <a:tcPr marL="0" marR="57512" marT="23005" marB="172537" anchor="ctr"/>
                </a:tc>
                <a:extLst>
                  <a:ext uri="{0D108BD9-81ED-4DB2-BD59-A6C34878D82A}">
                    <a16:rowId xmlns:a16="http://schemas.microsoft.com/office/drawing/2014/main" val="3873655064"/>
                  </a:ext>
                </a:extLst>
              </a:tr>
              <a:tr h="280860">
                <a:tc>
                  <a:txBody>
                    <a:bodyPr/>
                    <a:lstStyle/>
                    <a:p>
                      <a:pPr algn="ctr" fontAlgn="base"/>
                      <a:r>
                        <a:rPr lang="en-CA" sz="1200" b="0" kern="1200" cap="none" spc="0" dirty="0">
                          <a:solidFill>
                            <a:schemeClr val="tx1"/>
                          </a:solidFill>
                        </a:rPr>
                        <a:t>VGG16</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224 x 224</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535 MB</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(1, 4096)</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1" kern="1200" cap="none" spc="0" dirty="0">
                          <a:solidFill>
                            <a:schemeClr val="tx1"/>
                          </a:solidFill>
                        </a:rPr>
                        <a:t>138,357,544</a:t>
                      </a:r>
                      <a:endParaRPr lang="en-CA" sz="1200" b="1"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23</a:t>
                      </a:r>
                      <a:endParaRPr lang="en-CA" sz="1200" b="0" kern="1200" cap="none" spc="0" dirty="0">
                        <a:solidFill>
                          <a:schemeClr val="tx1"/>
                        </a:solidFill>
                        <a:latin typeface="+mn-lt"/>
                        <a:ea typeface="+mn-ea"/>
                        <a:cs typeface="+mn-cs"/>
                      </a:endParaRPr>
                    </a:p>
                  </a:txBody>
                  <a:tcPr marL="0" marR="57512" marT="23005" marB="172537" anchor="ctr"/>
                </a:tc>
                <a:extLst>
                  <a:ext uri="{0D108BD9-81ED-4DB2-BD59-A6C34878D82A}">
                    <a16:rowId xmlns:a16="http://schemas.microsoft.com/office/drawing/2014/main" val="3767711745"/>
                  </a:ext>
                </a:extLst>
              </a:tr>
              <a:tr h="280860">
                <a:tc>
                  <a:txBody>
                    <a:bodyPr/>
                    <a:lstStyle/>
                    <a:p>
                      <a:pPr algn="ctr" fontAlgn="base"/>
                      <a:r>
                        <a:rPr lang="en-CA" sz="1200" b="0" kern="1200" cap="none" spc="0">
                          <a:solidFill>
                            <a:schemeClr val="tx1"/>
                          </a:solidFill>
                        </a:rPr>
                        <a:t>MobileNet</a:t>
                      </a:r>
                      <a:endParaRPr lang="en-CA" sz="1200" b="0" kern="1200" cap="none" spc="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224 x 224</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17 MB</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a:r>
                        <a:rPr lang="en-CA" sz="1200" b="0" kern="1200" cap="none" spc="0" dirty="0">
                          <a:solidFill>
                            <a:schemeClr val="tx1"/>
                          </a:solidFill>
                        </a:rPr>
                        <a:t>(1, 1024)</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1" kern="1200" cap="none" spc="0" dirty="0">
                          <a:solidFill>
                            <a:schemeClr val="tx1"/>
                          </a:solidFill>
                        </a:rPr>
                        <a:t>4,253,864</a:t>
                      </a:r>
                      <a:endParaRPr lang="en-CA" sz="1200" b="1"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88</a:t>
                      </a:r>
                      <a:endParaRPr lang="en-CA" sz="1200" b="0" kern="1200" cap="none" spc="0" dirty="0">
                        <a:solidFill>
                          <a:schemeClr val="tx1"/>
                        </a:solidFill>
                        <a:latin typeface="+mn-lt"/>
                        <a:ea typeface="+mn-ea"/>
                        <a:cs typeface="+mn-cs"/>
                      </a:endParaRPr>
                    </a:p>
                  </a:txBody>
                  <a:tcPr marL="0" marR="57512" marT="23005" marB="172537" anchor="ctr"/>
                </a:tc>
                <a:extLst>
                  <a:ext uri="{0D108BD9-81ED-4DB2-BD59-A6C34878D82A}">
                    <a16:rowId xmlns:a16="http://schemas.microsoft.com/office/drawing/2014/main" val="2680256566"/>
                  </a:ext>
                </a:extLst>
              </a:tr>
            </a:tbl>
          </a:graphicData>
        </a:graphic>
      </p:graphicFrame>
      <p:sp>
        <p:nvSpPr>
          <p:cNvPr id="3" name="Rectangle 2">
            <a:extLst>
              <a:ext uri="{FF2B5EF4-FFF2-40B4-BE49-F238E27FC236}">
                <a16:creationId xmlns:a16="http://schemas.microsoft.com/office/drawing/2014/main" id="{71B78C73-F1CC-1549-9573-E0AB7A1B6370}"/>
              </a:ext>
            </a:extLst>
          </p:cNvPr>
          <p:cNvSpPr/>
          <p:nvPr/>
        </p:nvSpPr>
        <p:spPr>
          <a:xfrm>
            <a:off x="7043811" y="5206772"/>
            <a:ext cx="2678362" cy="276999"/>
          </a:xfrm>
          <a:prstGeom prst="rect">
            <a:avLst/>
          </a:prstGeom>
        </p:spPr>
        <p:txBody>
          <a:bodyPr wrap="none">
            <a:spAutoFit/>
          </a:bodyPr>
          <a:lstStyle/>
          <a:p>
            <a:pPr>
              <a:spcAft>
                <a:spcPts val="600"/>
              </a:spcAft>
            </a:pPr>
            <a:r>
              <a:rPr lang="en-CA" sz="1200" i="1" dirty="0"/>
              <a:t>* https://</a:t>
            </a:r>
            <a:r>
              <a:rPr lang="en-CA" sz="1200" i="1" dirty="0" err="1"/>
              <a:t>github.com</a:t>
            </a:r>
            <a:r>
              <a:rPr lang="en-CA" sz="1200" i="1" dirty="0"/>
              <a:t>/</a:t>
            </a:r>
            <a:r>
              <a:rPr lang="en-CA" sz="1200" i="1" dirty="0" err="1"/>
              <a:t>SKazemii</a:t>
            </a:r>
            <a:r>
              <a:rPr lang="en-CA" sz="1200" i="1" dirty="0"/>
              <a:t>/CS6735,</a:t>
            </a:r>
          </a:p>
        </p:txBody>
      </p:sp>
    </p:spTree>
    <p:extLst>
      <p:ext uri="{BB962C8B-B14F-4D97-AF65-F5344CB8AC3E}">
        <p14:creationId xmlns:p14="http://schemas.microsoft.com/office/powerpoint/2010/main" val="512798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F1B29E91-6273-8740-A093-316F79ACCBB9}"/>
              </a:ext>
            </a:extLst>
          </p:cNvPr>
          <p:cNvSpPr/>
          <p:nvPr/>
        </p:nvSpPr>
        <p:spPr>
          <a:xfrm>
            <a:off x="4040313" y="4356872"/>
            <a:ext cx="6749605" cy="1288656"/>
          </a:xfrm>
          <a:prstGeom prst="roundRect">
            <a:avLst/>
          </a:prstGeom>
          <a:gradFill flip="none" rotWithShape="1">
            <a:gsLst>
              <a:gs pos="0">
                <a:schemeClr val="accent1">
                  <a:lumMod val="0"/>
                  <a:lumOff val="100000"/>
                </a:schemeClr>
              </a:gs>
              <a:gs pos="71000">
                <a:schemeClr val="accent1">
                  <a:lumMod val="0"/>
                  <a:lumOff val="100000"/>
                </a:schemeClr>
              </a:gs>
              <a:gs pos="100000">
                <a:srgbClr val="00B050">
                  <a:alpha val="39000"/>
                </a:srgbClr>
              </a:gs>
            </a:gsLst>
            <a:path path="circle">
              <a:fillToRect l="50000" t="-80000" r="50000" b="180000"/>
            </a:path>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0B19FBBE-CC05-8844-BFE8-936AD37D3F71}"/>
              </a:ext>
            </a:extLst>
          </p:cNvPr>
          <p:cNvSpPr/>
          <p:nvPr/>
        </p:nvSpPr>
        <p:spPr>
          <a:xfrm>
            <a:off x="4040314" y="3016536"/>
            <a:ext cx="6749605" cy="1288656"/>
          </a:xfrm>
          <a:prstGeom prst="roundRect">
            <a:avLst/>
          </a:prstGeom>
          <a:gradFill flip="none" rotWithShape="1">
            <a:gsLst>
              <a:gs pos="0">
                <a:schemeClr val="accent1">
                  <a:lumMod val="0"/>
                  <a:lumOff val="100000"/>
                </a:schemeClr>
              </a:gs>
              <a:gs pos="71000">
                <a:schemeClr val="accent1">
                  <a:lumMod val="0"/>
                  <a:lumOff val="100000"/>
                </a:schemeClr>
              </a:gs>
              <a:gs pos="100000">
                <a:srgbClr val="FF0000">
                  <a:lumMod val="88000"/>
                  <a:lumOff val="12000"/>
                  <a:alpha val="32000"/>
                </a:srgbClr>
              </a:gs>
            </a:gsLst>
            <a:path path="circle">
              <a:fillToRect l="50000" t="-80000" r="50000" b="180000"/>
            </a:path>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1BE7961B-D541-3542-92D5-94CFDD520EA1}"/>
              </a:ext>
            </a:extLst>
          </p:cNvPr>
          <p:cNvSpPr/>
          <p:nvPr/>
        </p:nvSpPr>
        <p:spPr>
          <a:xfrm>
            <a:off x="4041849" y="1686676"/>
            <a:ext cx="6749605" cy="1288656"/>
          </a:xfrm>
          <a:prstGeom prst="roundRect">
            <a:avLst/>
          </a:prstGeom>
          <a:gradFill flip="none" rotWithShape="1">
            <a:gsLst>
              <a:gs pos="0">
                <a:schemeClr val="accent1">
                  <a:lumMod val="0"/>
                  <a:lumOff val="100000"/>
                </a:schemeClr>
              </a:gs>
              <a:gs pos="71000">
                <a:schemeClr val="accent1">
                  <a:lumMod val="0"/>
                  <a:lumOff val="100000"/>
                </a:schemeClr>
              </a:gs>
              <a:gs pos="100000">
                <a:schemeClr val="accent1">
                  <a:alpha val="23000"/>
                  <a:lumMod val="79000"/>
                  <a:lumOff val="21000"/>
                </a:schemeClr>
              </a:gs>
            </a:gsLst>
            <a:path path="circle">
              <a:fillToRect l="50000" t="-80000" r="50000" b="180000"/>
            </a:path>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602483" cy="979584"/>
          </a:xfrm>
        </p:spPr>
        <p:txBody>
          <a:bodyPr>
            <a:normAutofit fontScale="90000"/>
          </a:bodyPr>
          <a:lstStyle/>
          <a:p>
            <a:pPr lvl="0"/>
            <a:r>
              <a:rPr lang="en-US" sz="3200"/>
              <a:t>The pipeline of implemented algorithms</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8DD4DE7-60DB-6648-9865-6E2D2F5FEBF0}"/>
              </a:ext>
            </a:extLst>
          </p:cNvPr>
          <p:cNvSpPr/>
          <p:nvPr/>
        </p:nvSpPr>
        <p:spPr>
          <a:xfrm>
            <a:off x="2132066" y="2062530"/>
            <a:ext cx="1286239"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Video base dataset</a:t>
            </a:r>
          </a:p>
        </p:txBody>
      </p:sp>
      <p:sp>
        <p:nvSpPr>
          <p:cNvPr id="11" name="Rectangle 10">
            <a:extLst>
              <a:ext uri="{FF2B5EF4-FFF2-40B4-BE49-F238E27FC236}">
                <a16:creationId xmlns:a16="http://schemas.microsoft.com/office/drawing/2014/main" id="{2FC42C0A-8089-124B-A22E-6C194CC75F10}"/>
              </a:ext>
            </a:extLst>
          </p:cNvPr>
          <p:cNvSpPr/>
          <p:nvPr/>
        </p:nvSpPr>
        <p:spPr>
          <a:xfrm>
            <a:off x="4310294" y="1892524"/>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Features Extracting</a:t>
            </a:r>
          </a:p>
        </p:txBody>
      </p:sp>
      <p:sp>
        <p:nvSpPr>
          <p:cNvPr id="16" name="Rectangle 15">
            <a:extLst>
              <a:ext uri="{FF2B5EF4-FFF2-40B4-BE49-F238E27FC236}">
                <a16:creationId xmlns:a16="http://schemas.microsoft.com/office/drawing/2014/main" id="{01DDFEA5-C0D4-D541-8DF8-B6D58BC1AA2C}"/>
              </a:ext>
            </a:extLst>
          </p:cNvPr>
          <p:cNvSpPr/>
          <p:nvPr/>
        </p:nvSpPr>
        <p:spPr>
          <a:xfrm>
            <a:off x="2132067" y="3275555"/>
            <a:ext cx="1286239"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Converting to time series</a:t>
            </a:r>
          </a:p>
        </p:txBody>
      </p:sp>
      <p:sp>
        <p:nvSpPr>
          <p:cNvPr id="17" name="Rectangle 16">
            <a:extLst>
              <a:ext uri="{FF2B5EF4-FFF2-40B4-BE49-F238E27FC236}">
                <a16:creationId xmlns:a16="http://schemas.microsoft.com/office/drawing/2014/main" id="{2D5213D8-922C-4E42-A4B8-724B4043DE03}"/>
              </a:ext>
            </a:extLst>
          </p:cNvPr>
          <p:cNvSpPr/>
          <p:nvPr/>
        </p:nvSpPr>
        <p:spPr>
          <a:xfrm>
            <a:off x="5978551" y="1892524"/>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Feature Selection</a:t>
            </a:r>
          </a:p>
        </p:txBody>
      </p:sp>
      <p:sp>
        <p:nvSpPr>
          <p:cNvPr id="19" name="Rectangle 18">
            <a:extLst>
              <a:ext uri="{FF2B5EF4-FFF2-40B4-BE49-F238E27FC236}">
                <a16:creationId xmlns:a16="http://schemas.microsoft.com/office/drawing/2014/main" id="{5873CC1B-A9C4-DC47-B004-890C3065C7CC}"/>
              </a:ext>
            </a:extLst>
          </p:cNvPr>
          <p:cNvSpPr/>
          <p:nvPr/>
        </p:nvSpPr>
        <p:spPr>
          <a:xfrm>
            <a:off x="7628036" y="1892524"/>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SVM, kNN, LDA, RFC</a:t>
            </a:r>
          </a:p>
        </p:txBody>
      </p:sp>
      <p:sp>
        <p:nvSpPr>
          <p:cNvPr id="21" name="Rectangle 20">
            <a:extLst>
              <a:ext uri="{FF2B5EF4-FFF2-40B4-BE49-F238E27FC236}">
                <a16:creationId xmlns:a16="http://schemas.microsoft.com/office/drawing/2014/main" id="{160772C5-7A57-164D-9F71-2C3DAE7C067C}"/>
              </a:ext>
            </a:extLst>
          </p:cNvPr>
          <p:cNvSpPr/>
          <p:nvPr/>
        </p:nvSpPr>
        <p:spPr>
          <a:xfrm>
            <a:off x="9277521" y="1892524"/>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Calculating Accuracy</a:t>
            </a:r>
          </a:p>
        </p:txBody>
      </p:sp>
      <p:sp>
        <p:nvSpPr>
          <p:cNvPr id="23" name="Rectangle 22">
            <a:extLst>
              <a:ext uri="{FF2B5EF4-FFF2-40B4-BE49-F238E27FC236}">
                <a16:creationId xmlns:a16="http://schemas.microsoft.com/office/drawing/2014/main" id="{C9BE4E7A-6333-3640-8559-7B954D8E0513}"/>
              </a:ext>
            </a:extLst>
          </p:cNvPr>
          <p:cNvSpPr/>
          <p:nvPr/>
        </p:nvSpPr>
        <p:spPr>
          <a:xfrm>
            <a:off x="4310294" y="3255441"/>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Wavelet Transform (CWT)</a:t>
            </a:r>
          </a:p>
        </p:txBody>
      </p:sp>
      <p:sp>
        <p:nvSpPr>
          <p:cNvPr id="24" name="Rectangle 23">
            <a:extLst>
              <a:ext uri="{FF2B5EF4-FFF2-40B4-BE49-F238E27FC236}">
                <a16:creationId xmlns:a16="http://schemas.microsoft.com/office/drawing/2014/main" id="{312E3B59-BCE4-2146-AB36-3B657EBDC920}"/>
              </a:ext>
            </a:extLst>
          </p:cNvPr>
          <p:cNvSpPr/>
          <p:nvPr/>
        </p:nvSpPr>
        <p:spPr>
          <a:xfrm>
            <a:off x="5978551" y="3233331"/>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VGG16</a:t>
            </a:r>
          </a:p>
          <a:p>
            <a:pPr algn="ctr"/>
            <a:r>
              <a:rPr lang="en-US" sz="1400" dirty="0"/>
              <a:t>MobileNet</a:t>
            </a:r>
          </a:p>
        </p:txBody>
      </p:sp>
      <p:sp>
        <p:nvSpPr>
          <p:cNvPr id="26" name="Rectangle 25">
            <a:extLst>
              <a:ext uri="{FF2B5EF4-FFF2-40B4-BE49-F238E27FC236}">
                <a16:creationId xmlns:a16="http://schemas.microsoft.com/office/drawing/2014/main" id="{4CB8A60C-F792-7E45-85E7-3D847CEFF196}"/>
              </a:ext>
            </a:extLst>
          </p:cNvPr>
          <p:cNvSpPr/>
          <p:nvPr/>
        </p:nvSpPr>
        <p:spPr>
          <a:xfrm>
            <a:off x="7651039" y="3219457"/>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SVM, kNN, LDA, RFC</a:t>
            </a:r>
          </a:p>
        </p:txBody>
      </p:sp>
      <p:sp>
        <p:nvSpPr>
          <p:cNvPr id="27" name="Rectangle 26">
            <a:extLst>
              <a:ext uri="{FF2B5EF4-FFF2-40B4-BE49-F238E27FC236}">
                <a16:creationId xmlns:a16="http://schemas.microsoft.com/office/drawing/2014/main" id="{63FAE290-FFDA-274D-8DB8-0B7759CC2A90}"/>
              </a:ext>
            </a:extLst>
          </p:cNvPr>
          <p:cNvSpPr/>
          <p:nvPr/>
        </p:nvSpPr>
        <p:spPr>
          <a:xfrm>
            <a:off x="4310293" y="4579003"/>
            <a:ext cx="4501635"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Fully Convolutional Networks (FCN)</a:t>
            </a:r>
          </a:p>
        </p:txBody>
      </p:sp>
      <p:sp>
        <p:nvSpPr>
          <p:cNvPr id="28" name="Rectangle 27">
            <a:extLst>
              <a:ext uri="{FF2B5EF4-FFF2-40B4-BE49-F238E27FC236}">
                <a16:creationId xmlns:a16="http://schemas.microsoft.com/office/drawing/2014/main" id="{BBCE28D3-18AF-6F44-ABFD-A32624954143}"/>
              </a:ext>
            </a:extLst>
          </p:cNvPr>
          <p:cNvSpPr/>
          <p:nvPr/>
        </p:nvSpPr>
        <p:spPr>
          <a:xfrm>
            <a:off x="9319297" y="3230925"/>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Calculating Accuracy</a:t>
            </a:r>
          </a:p>
        </p:txBody>
      </p:sp>
      <p:sp>
        <p:nvSpPr>
          <p:cNvPr id="29" name="Rectangle 28">
            <a:extLst>
              <a:ext uri="{FF2B5EF4-FFF2-40B4-BE49-F238E27FC236}">
                <a16:creationId xmlns:a16="http://schemas.microsoft.com/office/drawing/2014/main" id="{0166E98E-4D94-3E44-A94C-92AD53977334}"/>
              </a:ext>
            </a:extLst>
          </p:cNvPr>
          <p:cNvSpPr/>
          <p:nvPr/>
        </p:nvSpPr>
        <p:spPr>
          <a:xfrm>
            <a:off x="9333257" y="4579003"/>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Calculating Accuracy</a:t>
            </a:r>
          </a:p>
        </p:txBody>
      </p:sp>
      <p:sp>
        <p:nvSpPr>
          <p:cNvPr id="30" name="TextBox 29">
            <a:extLst>
              <a:ext uri="{FF2B5EF4-FFF2-40B4-BE49-F238E27FC236}">
                <a16:creationId xmlns:a16="http://schemas.microsoft.com/office/drawing/2014/main" id="{340DAB15-9049-5F4A-8AE4-993E889E0B7B}"/>
              </a:ext>
            </a:extLst>
          </p:cNvPr>
          <p:cNvSpPr txBox="1"/>
          <p:nvPr/>
        </p:nvSpPr>
        <p:spPr>
          <a:xfrm rot="16200000">
            <a:off x="10534899" y="4703774"/>
            <a:ext cx="1085554" cy="523220"/>
          </a:xfrm>
          <a:prstGeom prst="rect">
            <a:avLst/>
          </a:prstGeom>
          <a:noFill/>
        </p:spPr>
        <p:txBody>
          <a:bodyPr wrap="none" rtlCol="0">
            <a:spAutoFit/>
          </a:bodyPr>
          <a:lstStyle/>
          <a:p>
            <a:pPr algn="ctr"/>
            <a:r>
              <a:rPr lang="en-US" sz="1400" dirty="0"/>
              <a:t>End-to-end </a:t>
            </a:r>
          </a:p>
          <a:p>
            <a:pPr algn="ctr"/>
            <a:r>
              <a:rPr lang="en-US" sz="1400" dirty="0"/>
              <a:t>Method</a:t>
            </a:r>
          </a:p>
        </p:txBody>
      </p:sp>
      <p:sp>
        <p:nvSpPr>
          <p:cNvPr id="31" name="TextBox 30">
            <a:extLst>
              <a:ext uri="{FF2B5EF4-FFF2-40B4-BE49-F238E27FC236}">
                <a16:creationId xmlns:a16="http://schemas.microsoft.com/office/drawing/2014/main" id="{B3B12117-DC83-C540-AFE1-0C4CC561D2A7}"/>
              </a:ext>
            </a:extLst>
          </p:cNvPr>
          <p:cNvSpPr txBox="1"/>
          <p:nvPr/>
        </p:nvSpPr>
        <p:spPr>
          <a:xfrm rot="16200000">
            <a:off x="10642108" y="3393492"/>
            <a:ext cx="855106" cy="523220"/>
          </a:xfrm>
          <a:prstGeom prst="rect">
            <a:avLst/>
          </a:prstGeom>
          <a:noFill/>
        </p:spPr>
        <p:txBody>
          <a:bodyPr wrap="none" rtlCol="0">
            <a:spAutoFit/>
          </a:bodyPr>
          <a:lstStyle/>
          <a:p>
            <a:pPr algn="ctr"/>
            <a:r>
              <a:rPr lang="en-US" sz="1400" dirty="0"/>
              <a:t>Transfer</a:t>
            </a:r>
          </a:p>
          <a:p>
            <a:pPr algn="ctr"/>
            <a:r>
              <a:rPr lang="en-US" sz="1400" dirty="0"/>
              <a:t> learning</a:t>
            </a:r>
          </a:p>
        </p:txBody>
      </p:sp>
      <p:sp>
        <p:nvSpPr>
          <p:cNvPr id="32" name="TextBox 31">
            <a:extLst>
              <a:ext uri="{FF2B5EF4-FFF2-40B4-BE49-F238E27FC236}">
                <a16:creationId xmlns:a16="http://schemas.microsoft.com/office/drawing/2014/main" id="{1A864455-5D1A-B24A-8F33-B169F86BBAF6}"/>
              </a:ext>
            </a:extLst>
          </p:cNvPr>
          <p:cNvSpPr txBox="1"/>
          <p:nvPr/>
        </p:nvSpPr>
        <p:spPr>
          <a:xfrm rot="16200000">
            <a:off x="10356310" y="2071487"/>
            <a:ext cx="1380506" cy="523220"/>
          </a:xfrm>
          <a:prstGeom prst="rect">
            <a:avLst/>
          </a:prstGeom>
          <a:noFill/>
        </p:spPr>
        <p:txBody>
          <a:bodyPr wrap="none" rtlCol="0">
            <a:spAutoFit/>
          </a:bodyPr>
          <a:lstStyle/>
          <a:p>
            <a:pPr algn="ctr"/>
            <a:r>
              <a:rPr lang="en-US" sz="1400" dirty="0"/>
              <a:t>Conventional</a:t>
            </a:r>
          </a:p>
          <a:p>
            <a:pPr algn="ctr"/>
            <a:r>
              <a:rPr lang="en-US" sz="1400" dirty="0"/>
              <a:t> ML algorithms</a:t>
            </a:r>
          </a:p>
        </p:txBody>
      </p:sp>
      <p:cxnSp>
        <p:nvCxnSpPr>
          <p:cNvPr id="33" name="Curved Connector 32">
            <a:extLst>
              <a:ext uri="{FF2B5EF4-FFF2-40B4-BE49-F238E27FC236}">
                <a16:creationId xmlns:a16="http://schemas.microsoft.com/office/drawing/2014/main" id="{77DDF6EE-3F8A-0540-B64D-B111564269E2}"/>
              </a:ext>
            </a:extLst>
          </p:cNvPr>
          <p:cNvCxnSpPr>
            <a:cxnSpLocks/>
            <a:stCxn id="16" idx="3"/>
            <a:endCxn id="27" idx="1"/>
          </p:cNvCxnSpPr>
          <p:nvPr/>
        </p:nvCxnSpPr>
        <p:spPr>
          <a:xfrm>
            <a:off x="3418306" y="3689162"/>
            <a:ext cx="891987" cy="1303448"/>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a:extLst>
              <a:ext uri="{FF2B5EF4-FFF2-40B4-BE49-F238E27FC236}">
                <a16:creationId xmlns:a16="http://schemas.microsoft.com/office/drawing/2014/main" id="{CA5D1B0D-9790-654A-8C5F-F04B5D56A4A6}"/>
              </a:ext>
            </a:extLst>
          </p:cNvPr>
          <p:cNvCxnSpPr>
            <a:cxnSpLocks/>
            <a:stCxn id="16" idx="3"/>
            <a:endCxn id="11" idx="1"/>
          </p:cNvCxnSpPr>
          <p:nvPr/>
        </p:nvCxnSpPr>
        <p:spPr>
          <a:xfrm flipV="1">
            <a:off x="3418306" y="2306131"/>
            <a:ext cx="891988" cy="1383031"/>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61BBA0AF-7510-2646-9033-7856F856C350}"/>
              </a:ext>
            </a:extLst>
          </p:cNvPr>
          <p:cNvCxnSpPr>
            <a:cxnSpLocks/>
            <a:stCxn id="16" idx="3"/>
            <a:endCxn id="23" idx="1"/>
          </p:cNvCxnSpPr>
          <p:nvPr/>
        </p:nvCxnSpPr>
        <p:spPr>
          <a:xfrm flipV="1">
            <a:off x="3418306" y="3669048"/>
            <a:ext cx="891988" cy="20114"/>
          </a:xfrm>
          <a:prstGeom prst="curvedConnector3">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56CD7AA-B8B2-184C-9692-AB3A7831830A}"/>
              </a:ext>
            </a:extLst>
          </p:cNvPr>
          <p:cNvCxnSpPr>
            <a:cxnSpLocks/>
            <a:stCxn id="4" idx="2"/>
            <a:endCxn id="16" idx="0"/>
          </p:cNvCxnSpPr>
          <p:nvPr/>
        </p:nvCxnSpPr>
        <p:spPr>
          <a:xfrm>
            <a:off x="2775186" y="2889744"/>
            <a:ext cx="1" cy="38581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38A83AF-9E6A-2E4D-A7AA-B04C243CCC8E}"/>
              </a:ext>
            </a:extLst>
          </p:cNvPr>
          <p:cNvCxnSpPr>
            <a:stCxn id="11" idx="3"/>
            <a:endCxn id="17" idx="1"/>
          </p:cNvCxnSpPr>
          <p:nvPr/>
        </p:nvCxnSpPr>
        <p:spPr>
          <a:xfrm>
            <a:off x="5485045" y="2306131"/>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5A59C17-F350-0D42-9C8A-3460836E2A2B}"/>
              </a:ext>
            </a:extLst>
          </p:cNvPr>
          <p:cNvCxnSpPr/>
          <p:nvPr/>
        </p:nvCxnSpPr>
        <p:spPr>
          <a:xfrm>
            <a:off x="5485045" y="3678979"/>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B855772-9166-D94B-A31E-0264A8FB2BE9}"/>
              </a:ext>
            </a:extLst>
          </p:cNvPr>
          <p:cNvCxnSpPr/>
          <p:nvPr/>
        </p:nvCxnSpPr>
        <p:spPr>
          <a:xfrm>
            <a:off x="7134530" y="2323303"/>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926687E-916A-5744-B159-E45B1B62E8CD}"/>
              </a:ext>
            </a:extLst>
          </p:cNvPr>
          <p:cNvCxnSpPr/>
          <p:nvPr/>
        </p:nvCxnSpPr>
        <p:spPr>
          <a:xfrm>
            <a:off x="8784015" y="2331004"/>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FF8BAEC-2232-FE49-B5AA-76E58F397D1A}"/>
              </a:ext>
            </a:extLst>
          </p:cNvPr>
          <p:cNvCxnSpPr/>
          <p:nvPr/>
        </p:nvCxnSpPr>
        <p:spPr>
          <a:xfrm>
            <a:off x="7169898" y="3644532"/>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1EF42E6-AA36-694C-8E8E-F4344D43D872}"/>
              </a:ext>
            </a:extLst>
          </p:cNvPr>
          <p:cNvCxnSpPr/>
          <p:nvPr/>
        </p:nvCxnSpPr>
        <p:spPr>
          <a:xfrm>
            <a:off x="8825790" y="3643948"/>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C292F96-0AAD-494E-B0B6-33F8C99C1AA5}"/>
              </a:ext>
            </a:extLst>
          </p:cNvPr>
          <p:cNvCxnSpPr/>
          <p:nvPr/>
        </p:nvCxnSpPr>
        <p:spPr>
          <a:xfrm>
            <a:off x="8825790" y="4974271"/>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6" name="Slide Number Placeholder 4">
            <a:extLst>
              <a:ext uri="{FF2B5EF4-FFF2-40B4-BE49-F238E27FC236}">
                <a16:creationId xmlns:a16="http://schemas.microsoft.com/office/drawing/2014/main" id="{4DA3AEEC-B792-DA41-AE2E-FD37B621604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12</a:t>
            </a:fld>
            <a:endParaRPr lang="en-US" dirty="0"/>
          </a:p>
        </p:txBody>
      </p:sp>
      <p:sp>
        <p:nvSpPr>
          <p:cNvPr id="38" name="TextBox 37">
            <a:extLst>
              <a:ext uri="{FF2B5EF4-FFF2-40B4-BE49-F238E27FC236}">
                <a16:creationId xmlns:a16="http://schemas.microsoft.com/office/drawing/2014/main" id="{964175AF-C317-CB4E-BE45-6547F84A5FF7}"/>
              </a:ext>
            </a:extLst>
          </p:cNvPr>
          <p:cNvSpPr txBox="1"/>
          <p:nvPr/>
        </p:nvSpPr>
        <p:spPr>
          <a:xfrm>
            <a:off x="4154043" y="1637491"/>
            <a:ext cx="2552914" cy="307777"/>
          </a:xfrm>
          <a:prstGeom prst="rect">
            <a:avLst/>
          </a:prstGeom>
          <a:noFill/>
        </p:spPr>
        <p:txBody>
          <a:bodyPr wrap="square" rtlCol="0">
            <a:spAutoFit/>
          </a:bodyPr>
          <a:lstStyle/>
          <a:p>
            <a:pPr algn="ctr"/>
            <a:r>
              <a:rPr lang="en-US" sz="1400" dirty="0"/>
              <a:t>Conventional ML algorithms</a:t>
            </a:r>
          </a:p>
        </p:txBody>
      </p:sp>
      <p:sp>
        <p:nvSpPr>
          <p:cNvPr id="40" name="TextBox 39">
            <a:extLst>
              <a:ext uri="{FF2B5EF4-FFF2-40B4-BE49-F238E27FC236}">
                <a16:creationId xmlns:a16="http://schemas.microsoft.com/office/drawing/2014/main" id="{B14F4B23-C94A-2944-8C97-1DE55DA57CF3}"/>
              </a:ext>
            </a:extLst>
          </p:cNvPr>
          <p:cNvSpPr txBox="1"/>
          <p:nvPr/>
        </p:nvSpPr>
        <p:spPr>
          <a:xfrm>
            <a:off x="4102857" y="2973842"/>
            <a:ext cx="2489532" cy="307777"/>
          </a:xfrm>
          <a:prstGeom prst="rect">
            <a:avLst/>
          </a:prstGeom>
          <a:noFill/>
        </p:spPr>
        <p:txBody>
          <a:bodyPr wrap="square" rtlCol="0">
            <a:spAutoFit/>
          </a:bodyPr>
          <a:lstStyle/>
          <a:p>
            <a:pPr algn="ctr"/>
            <a:r>
              <a:rPr lang="en-US" sz="1400" dirty="0"/>
              <a:t>Transfer learning approach</a:t>
            </a:r>
          </a:p>
        </p:txBody>
      </p:sp>
      <p:sp>
        <p:nvSpPr>
          <p:cNvPr id="41" name="TextBox 40">
            <a:extLst>
              <a:ext uri="{FF2B5EF4-FFF2-40B4-BE49-F238E27FC236}">
                <a16:creationId xmlns:a16="http://schemas.microsoft.com/office/drawing/2014/main" id="{903D612B-3B93-C94B-B7E9-5233E2429736}"/>
              </a:ext>
            </a:extLst>
          </p:cNvPr>
          <p:cNvSpPr txBox="1"/>
          <p:nvPr/>
        </p:nvSpPr>
        <p:spPr>
          <a:xfrm>
            <a:off x="3952350" y="4336759"/>
            <a:ext cx="2166339" cy="307777"/>
          </a:xfrm>
          <a:prstGeom prst="rect">
            <a:avLst/>
          </a:prstGeom>
          <a:noFill/>
        </p:spPr>
        <p:txBody>
          <a:bodyPr wrap="square" rtlCol="0">
            <a:spAutoFit/>
          </a:bodyPr>
          <a:lstStyle/>
          <a:p>
            <a:pPr algn="ctr"/>
            <a:r>
              <a:rPr lang="en-US" sz="1400" dirty="0"/>
              <a:t>End-to-end Method</a:t>
            </a:r>
          </a:p>
        </p:txBody>
      </p:sp>
    </p:spTree>
    <p:extLst>
      <p:ext uri="{BB962C8B-B14F-4D97-AF65-F5344CB8AC3E}">
        <p14:creationId xmlns:p14="http://schemas.microsoft.com/office/powerpoint/2010/main" val="664439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a:extLst>
              <a:ext uri="{FF2B5EF4-FFF2-40B4-BE49-F238E27FC236}">
                <a16:creationId xmlns:a16="http://schemas.microsoft.com/office/drawing/2014/main" id="{1B87F4F7-2AF0-E64E-A071-DA29F0B8E7CB}"/>
              </a:ext>
            </a:extLst>
          </p:cNvPr>
          <p:cNvSpPr/>
          <p:nvPr/>
        </p:nvSpPr>
        <p:spPr>
          <a:xfrm>
            <a:off x="1565329" y="1593669"/>
            <a:ext cx="5826789" cy="4419600"/>
          </a:xfrm>
          <a:prstGeom prst="roundRect">
            <a:avLst/>
          </a:prstGeom>
          <a:gradFill flip="none" rotWithShape="1">
            <a:gsLst>
              <a:gs pos="24000">
                <a:schemeClr val="accent4">
                  <a:tint val="66000"/>
                  <a:satMod val="160000"/>
                </a:schemeClr>
              </a:gs>
              <a:gs pos="37000">
                <a:schemeClr val="accent4">
                  <a:tint val="44500"/>
                  <a:satMod val="160000"/>
                </a:schemeClr>
              </a:gs>
              <a:gs pos="100000">
                <a:schemeClr val="accent4">
                  <a:tint val="23500"/>
                  <a:satMod val="160000"/>
                  <a:lumMod val="13000"/>
                  <a:lumOff val="87000"/>
                </a:schemeClr>
              </a:gs>
            </a:gsLst>
            <a:path path="circle">
              <a:fillToRect l="50000" t="50000" r="50000" b="50000"/>
            </a:path>
            <a:tileRect/>
          </a:gradFill>
          <a:ln>
            <a:solidFill>
              <a:srgbClr val="00B050"/>
            </a:solidFill>
            <a:prstDash val="lgDash"/>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CE4D49F7-B206-584B-9442-1D45C57F5B02}"/>
              </a:ext>
            </a:extLst>
          </p:cNvPr>
          <p:cNvSpPr/>
          <p:nvPr/>
        </p:nvSpPr>
        <p:spPr>
          <a:xfrm>
            <a:off x="1750423" y="2342607"/>
            <a:ext cx="5460076" cy="3585754"/>
          </a:xfrm>
          <a:custGeom>
            <a:avLst/>
            <a:gdLst>
              <a:gd name="connsiteX0" fmla="*/ 0 w 5460076"/>
              <a:gd name="connsiteY0" fmla="*/ 597638 h 3585754"/>
              <a:gd name="connsiteX1" fmla="*/ 597638 w 5460076"/>
              <a:gd name="connsiteY1" fmla="*/ 0 h 3585754"/>
              <a:gd name="connsiteX2" fmla="*/ 1130738 w 5460076"/>
              <a:gd name="connsiteY2" fmla="*/ 0 h 3585754"/>
              <a:gd name="connsiteX3" fmla="*/ 1578542 w 5460076"/>
              <a:gd name="connsiteY3" fmla="*/ 0 h 3585754"/>
              <a:gd name="connsiteX4" fmla="*/ 1983698 w 5460076"/>
              <a:gd name="connsiteY4" fmla="*/ 0 h 3585754"/>
              <a:gd name="connsiteX5" fmla="*/ 2431502 w 5460076"/>
              <a:gd name="connsiteY5" fmla="*/ 0 h 3585754"/>
              <a:gd name="connsiteX6" fmla="*/ 3007250 w 5460076"/>
              <a:gd name="connsiteY6" fmla="*/ 0 h 3585754"/>
              <a:gd name="connsiteX7" fmla="*/ 3455054 w 5460076"/>
              <a:gd name="connsiteY7" fmla="*/ 0 h 3585754"/>
              <a:gd name="connsiteX8" fmla="*/ 3860210 w 5460076"/>
              <a:gd name="connsiteY8" fmla="*/ 0 h 3585754"/>
              <a:gd name="connsiteX9" fmla="*/ 4308014 w 5460076"/>
              <a:gd name="connsiteY9" fmla="*/ 0 h 3585754"/>
              <a:gd name="connsiteX10" fmla="*/ 4862438 w 5460076"/>
              <a:gd name="connsiteY10" fmla="*/ 0 h 3585754"/>
              <a:gd name="connsiteX11" fmla="*/ 5460076 w 5460076"/>
              <a:gd name="connsiteY11" fmla="*/ 597638 h 3585754"/>
              <a:gd name="connsiteX12" fmla="*/ 5460076 w 5460076"/>
              <a:gd name="connsiteY12" fmla="*/ 1123543 h 3585754"/>
              <a:gd name="connsiteX13" fmla="*/ 5460076 w 5460076"/>
              <a:gd name="connsiteY13" fmla="*/ 1721163 h 3585754"/>
              <a:gd name="connsiteX14" fmla="*/ 5460076 w 5460076"/>
              <a:gd name="connsiteY14" fmla="*/ 2366592 h 3585754"/>
              <a:gd name="connsiteX15" fmla="*/ 5460076 w 5460076"/>
              <a:gd name="connsiteY15" fmla="*/ 2988116 h 3585754"/>
              <a:gd name="connsiteX16" fmla="*/ 4862438 w 5460076"/>
              <a:gd name="connsiteY16" fmla="*/ 3585754 h 3585754"/>
              <a:gd name="connsiteX17" fmla="*/ 4371986 w 5460076"/>
              <a:gd name="connsiteY17" fmla="*/ 3585754 h 3585754"/>
              <a:gd name="connsiteX18" fmla="*/ 3838886 w 5460076"/>
              <a:gd name="connsiteY18" fmla="*/ 3585754 h 3585754"/>
              <a:gd name="connsiteX19" fmla="*/ 3433730 w 5460076"/>
              <a:gd name="connsiteY19" fmla="*/ 3585754 h 3585754"/>
              <a:gd name="connsiteX20" fmla="*/ 2815334 w 5460076"/>
              <a:gd name="connsiteY20" fmla="*/ 3585754 h 3585754"/>
              <a:gd name="connsiteX21" fmla="*/ 2282234 w 5460076"/>
              <a:gd name="connsiteY21" fmla="*/ 3585754 h 3585754"/>
              <a:gd name="connsiteX22" fmla="*/ 1663838 w 5460076"/>
              <a:gd name="connsiteY22" fmla="*/ 3585754 h 3585754"/>
              <a:gd name="connsiteX23" fmla="*/ 1173386 w 5460076"/>
              <a:gd name="connsiteY23" fmla="*/ 3585754 h 3585754"/>
              <a:gd name="connsiteX24" fmla="*/ 597638 w 5460076"/>
              <a:gd name="connsiteY24" fmla="*/ 3585754 h 3585754"/>
              <a:gd name="connsiteX25" fmla="*/ 0 w 5460076"/>
              <a:gd name="connsiteY25" fmla="*/ 2988116 h 3585754"/>
              <a:gd name="connsiteX26" fmla="*/ 0 w 5460076"/>
              <a:gd name="connsiteY26" fmla="*/ 2390497 h 3585754"/>
              <a:gd name="connsiteX27" fmla="*/ 0 w 5460076"/>
              <a:gd name="connsiteY27" fmla="*/ 1768972 h 3585754"/>
              <a:gd name="connsiteX28" fmla="*/ 0 w 5460076"/>
              <a:gd name="connsiteY28" fmla="*/ 1123543 h 3585754"/>
              <a:gd name="connsiteX29" fmla="*/ 0 w 5460076"/>
              <a:gd name="connsiteY29" fmla="*/ 597638 h 358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460076" h="3585754" fill="none" extrusionOk="0">
                <a:moveTo>
                  <a:pt x="0" y="597638"/>
                </a:moveTo>
                <a:cubicBezTo>
                  <a:pt x="-11391" y="303084"/>
                  <a:pt x="253941" y="-42927"/>
                  <a:pt x="597638" y="0"/>
                </a:cubicBezTo>
                <a:cubicBezTo>
                  <a:pt x="861917" y="-8372"/>
                  <a:pt x="997011" y="41965"/>
                  <a:pt x="1130738" y="0"/>
                </a:cubicBezTo>
                <a:cubicBezTo>
                  <a:pt x="1264465" y="-41965"/>
                  <a:pt x="1412574" y="12370"/>
                  <a:pt x="1578542" y="0"/>
                </a:cubicBezTo>
                <a:cubicBezTo>
                  <a:pt x="1744510" y="-12370"/>
                  <a:pt x="1854175" y="46721"/>
                  <a:pt x="1983698" y="0"/>
                </a:cubicBezTo>
                <a:cubicBezTo>
                  <a:pt x="2113221" y="-46721"/>
                  <a:pt x="2222216" y="2915"/>
                  <a:pt x="2431502" y="0"/>
                </a:cubicBezTo>
                <a:cubicBezTo>
                  <a:pt x="2640788" y="-2915"/>
                  <a:pt x="2809097" y="66189"/>
                  <a:pt x="3007250" y="0"/>
                </a:cubicBezTo>
                <a:cubicBezTo>
                  <a:pt x="3205403" y="-66189"/>
                  <a:pt x="3297087" y="33293"/>
                  <a:pt x="3455054" y="0"/>
                </a:cubicBezTo>
                <a:cubicBezTo>
                  <a:pt x="3613021" y="-33293"/>
                  <a:pt x="3759997" y="41813"/>
                  <a:pt x="3860210" y="0"/>
                </a:cubicBezTo>
                <a:cubicBezTo>
                  <a:pt x="3960423" y="-41813"/>
                  <a:pt x="4194244" y="28294"/>
                  <a:pt x="4308014" y="0"/>
                </a:cubicBezTo>
                <a:cubicBezTo>
                  <a:pt x="4421784" y="-28294"/>
                  <a:pt x="4738457" y="56051"/>
                  <a:pt x="4862438" y="0"/>
                </a:cubicBezTo>
                <a:cubicBezTo>
                  <a:pt x="5155333" y="4457"/>
                  <a:pt x="5486674" y="295510"/>
                  <a:pt x="5460076" y="597638"/>
                </a:cubicBezTo>
                <a:cubicBezTo>
                  <a:pt x="5466250" y="795465"/>
                  <a:pt x="5433544" y="1004625"/>
                  <a:pt x="5460076" y="1123543"/>
                </a:cubicBezTo>
                <a:cubicBezTo>
                  <a:pt x="5486608" y="1242462"/>
                  <a:pt x="5426911" y="1479133"/>
                  <a:pt x="5460076" y="1721163"/>
                </a:cubicBezTo>
                <a:cubicBezTo>
                  <a:pt x="5493241" y="1963193"/>
                  <a:pt x="5432861" y="2198602"/>
                  <a:pt x="5460076" y="2366592"/>
                </a:cubicBezTo>
                <a:cubicBezTo>
                  <a:pt x="5487291" y="2534582"/>
                  <a:pt x="5433298" y="2779722"/>
                  <a:pt x="5460076" y="2988116"/>
                </a:cubicBezTo>
                <a:cubicBezTo>
                  <a:pt x="5447373" y="3364708"/>
                  <a:pt x="5206720" y="3561814"/>
                  <a:pt x="4862438" y="3585754"/>
                </a:cubicBezTo>
                <a:cubicBezTo>
                  <a:pt x="4621658" y="3634492"/>
                  <a:pt x="4595613" y="3527961"/>
                  <a:pt x="4371986" y="3585754"/>
                </a:cubicBezTo>
                <a:cubicBezTo>
                  <a:pt x="4148359" y="3643547"/>
                  <a:pt x="4029098" y="3528271"/>
                  <a:pt x="3838886" y="3585754"/>
                </a:cubicBezTo>
                <a:cubicBezTo>
                  <a:pt x="3648674" y="3643237"/>
                  <a:pt x="3614789" y="3550089"/>
                  <a:pt x="3433730" y="3585754"/>
                </a:cubicBezTo>
                <a:cubicBezTo>
                  <a:pt x="3252671" y="3621419"/>
                  <a:pt x="3073331" y="3565121"/>
                  <a:pt x="2815334" y="3585754"/>
                </a:cubicBezTo>
                <a:cubicBezTo>
                  <a:pt x="2557337" y="3606387"/>
                  <a:pt x="2464043" y="3545148"/>
                  <a:pt x="2282234" y="3585754"/>
                </a:cubicBezTo>
                <a:cubicBezTo>
                  <a:pt x="2100425" y="3626360"/>
                  <a:pt x="1834819" y="3559285"/>
                  <a:pt x="1663838" y="3585754"/>
                </a:cubicBezTo>
                <a:cubicBezTo>
                  <a:pt x="1492857" y="3612223"/>
                  <a:pt x="1387165" y="3574124"/>
                  <a:pt x="1173386" y="3585754"/>
                </a:cubicBezTo>
                <a:cubicBezTo>
                  <a:pt x="959607" y="3597384"/>
                  <a:pt x="822736" y="3553365"/>
                  <a:pt x="597638" y="3585754"/>
                </a:cubicBezTo>
                <a:cubicBezTo>
                  <a:pt x="242016" y="3662949"/>
                  <a:pt x="44391" y="3396390"/>
                  <a:pt x="0" y="2988116"/>
                </a:cubicBezTo>
                <a:cubicBezTo>
                  <a:pt x="-48051" y="2795392"/>
                  <a:pt x="58524" y="2678663"/>
                  <a:pt x="0" y="2390497"/>
                </a:cubicBezTo>
                <a:cubicBezTo>
                  <a:pt x="-58524" y="2102331"/>
                  <a:pt x="56550" y="2018007"/>
                  <a:pt x="0" y="1768972"/>
                </a:cubicBezTo>
                <a:cubicBezTo>
                  <a:pt x="-56550" y="1519937"/>
                  <a:pt x="49763" y="1401299"/>
                  <a:pt x="0" y="1123543"/>
                </a:cubicBezTo>
                <a:cubicBezTo>
                  <a:pt x="-49763" y="845787"/>
                  <a:pt x="53205" y="807563"/>
                  <a:pt x="0" y="597638"/>
                </a:cubicBezTo>
                <a:close/>
              </a:path>
              <a:path w="5460076" h="3585754" stroke="0" extrusionOk="0">
                <a:moveTo>
                  <a:pt x="0" y="597638"/>
                </a:moveTo>
                <a:cubicBezTo>
                  <a:pt x="-45496" y="239509"/>
                  <a:pt x="255080" y="4689"/>
                  <a:pt x="597638" y="0"/>
                </a:cubicBezTo>
                <a:cubicBezTo>
                  <a:pt x="734103" y="-3625"/>
                  <a:pt x="989738" y="11656"/>
                  <a:pt x="1216034" y="0"/>
                </a:cubicBezTo>
                <a:cubicBezTo>
                  <a:pt x="1442330" y="-11656"/>
                  <a:pt x="1538909" y="40649"/>
                  <a:pt x="1706486" y="0"/>
                </a:cubicBezTo>
                <a:cubicBezTo>
                  <a:pt x="1874063" y="-40649"/>
                  <a:pt x="2007167" y="34830"/>
                  <a:pt x="2154290" y="0"/>
                </a:cubicBezTo>
                <a:cubicBezTo>
                  <a:pt x="2301413" y="-34830"/>
                  <a:pt x="2533345" y="27796"/>
                  <a:pt x="2730038" y="0"/>
                </a:cubicBezTo>
                <a:cubicBezTo>
                  <a:pt x="2926731" y="-27796"/>
                  <a:pt x="3100661" y="39367"/>
                  <a:pt x="3220490" y="0"/>
                </a:cubicBezTo>
                <a:cubicBezTo>
                  <a:pt x="3340319" y="-39367"/>
                  <a:pt x="3685077" y="66553"/>
                  <a:pt x="3838886" y="0"/>
                </a:cubicBezTo>
                <a:cubicBezTo>
                  <a:pt x="3992695" y="-66553"/>
                  <a:pt x="4128230" y="3468"/>
                  <a:pt x="4286690" y="0"/>
                </a:cubicBezTo>
                <a:cubicBezTo>
                  <a:pt x="4445150" y="-3468"/>
                  <a:pt x="4683521" y="12149"/>
                  <a:pt x="4862438" y="0"/>
                </a:cubicBezTo>
                <a:cubicBezTo>
                  <a:pt x="5285238" y="22297"/>
                  <a:pt x="5452038" y="266272"/>
                  <a:pt x="5460076" y="597638"/>
                </a:cubicBezTo>
                <a:cubicBezTo>
                  <a:pt x="5492905" y="882352"/>
                  <a:pt x="5407020" y="899074"/>
                  <a:pt x="5460076" y="1195258"/>
                </a:cubicBezTo>
                <a:cubicBezTo>
                  <a:pt x="5513132" y="1491442"/>
                  <a:pt x="5414980" y="1506637"/>
                  <a:pt x="5460076" y="1768972"/>
                </a:cubicBezTo>
                <a:cubicBezTo>
                  <a:pt x="5505172" y="2031307"/>
                  <a:pt x="5401544" y="2141895"/>
                  <a:pt x="5460076" y="2414401"/>
                </a:cubicBezTo>
                <a:cubicBezTo>
                  <a:pt x="5518608" y="2686907"/>
                  <a:pt x="5426437" y="2850980"/>
                  <a:pt x="5460076" y="2988116"/>
                </a:cubicBezTo>
                <a:cubicBezTo>
                  <a:pt x="5369864" y="3332996"/>
                  <a:pt x="5134345" y="3545625"/>
                  <a:pt x="4862438" y="3585754"/>
                </a:cubicBezTo>
                <a:cubicBezTo>
                  <a:pt x="4650255" y="3590250"/>
                  <a:pt x="4449361" y="3529696"/>
                  <a:pt x="4286690" y="3585754"/>
                </a:cubicBezTo>
                <a:cubicBezTo>
                  <a:pt x="4124019" y="3641812"/>
                  <a:pt x="3906168" y="3552364"/>
                  <a:pt x="3753590" y="3585754"/>
                </a:cubicBezTo>
                <a:cubicBezTo>
                  <a:pt x="3601012" y="3619144"/>
                  <a:pt x="3490319" y="3543701"/>
                  <a:pt x="3348434" y="3585754"/>
                </a:cubicBezTo>
                <a:cubicBezTo>
                  <a:pt x="3206549" y="3627807"/>
                  <a:pt x="3074129" y="3563769"/>
                  <a:pt x="2900630" y="3585754"/>
                </a:cubicBezTo>
                <a:cubicBezTo>
                  <a:pt x="2727131" y="3607739"/>
                  <a:pt x="2576918" y="3536234"/>
                  <a:pt x="2282234" y="3585754"/>
                </a:cubicBezTo>
                <a:cubicBezTo>
                  <a:pt x="1987550" y="3635274"/>
                  <a:pt x="2015175" y="3546047"/>
                  <a:pt x="1749134" y="3585754"/>
                </a:cubicBezTo>
                <a:cubicBezTo>
                  <a:pt x="1483093" y="3625461"/>
                  <a:pt x="1435171" y="3543953"/>
                  <a:pt x="1301330" y="3585754"/>
                </a:cubicBezTo>
                <a:cubicBezTo>
                  <a:pt x="1167489" y="3627555"/>
                  <a:pt x="811963" y="3519620"/>
                  <a:pt x="597638" y="3585754"/>
                </a:cubicBezTo>
                <a:cubicBezTo>
                  <a:pt x="209589" y="3582472"/>
                  <a:pt x="15262" y="3331321"/>
                  <a:pt x="0" y="2988116"/>
                </a:cubicBezTo>
                <a:cubicBezTo>
                  <a:pt x="-2195" y="2818442"/>
                  <a:pt x="40695" y="2675754"/>
                  <a:pt x="0" y="2390497"/>
                </a:cubicBezTo>
                <a:cubicBezTo>
                  <a:pt x="-40695" y="2105240"/>
                  <a:pt x="21068" y="2076460"/>
                  <a:pt x="0" y="1840687"/>
                </a:cubicBezTo>
                <a:cubicBezTo>
                  <a:pt x="-21068" y="1604914"/>
                  <a:pt x="20270" y="1529339"/>
                  <a:pt x="0" y="1219162"/>
                </a:cubicBezTo>
                <a:cubicBezTo>
                  <a:pt x="-20270" y="908985"/>
                  <a:pt x="30387" y="818340"/>
                  <a:pt x="0" y="597638"/>
                </a:cubicBezTo>
                <a:close/>
              </a:path>
            </a:pathLst>
          </a:cu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ln w="28575">
            <a:solidFill>
              <a:srgbClr val="002060"/>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E4B96F-5FA7-D74E-9A42-B8F484FAEBB5}"/>
              </a:ext>
            </a:extLst>
          </p:cNvPr>
          <p:cNvSpPr>
            <a:spLocks noGrp="1"/>
          </p:cNvSpPr>
          <p:nvPr>
            <p:ph type="title"/>
          </p:nvPr>
        </p:nvSpPr>
        <p:spPr>
          <a:xfrm>
            <a:off x="700635" y="922096"/>
            <a:ext cx="10691265" cy="671573"/>
          </a:xfrm>
        </p:spPr>
        <p:txBody>
          <a:bodyPr>
            <a:normAutofit fontScale="90000"/>
          </a:bodyPr>
          <a:lstStyle/>
          <a:p>
            <a:r>
              <a:rPr lang="en-US" dirty="0"/>
              <a:t>Test scenario</a:t>
            </a:r>
          </a:p>
        </p:txBody>
      </p:sp>
      <p:sp>
        <p:nvSpPr>
          <p:cNvPr id="4" name="Slide Number Placeholder 3">
            <a:extLst>
              <a:ext uri="{FF2B5EF4-FFF2-40B4-BE49-F238E27FC236}">
                <a16:creationId xmlns:a16="http://schemas.microsoft.com/office/drawing/2014/main" id="{88F35550-4B0B-4643-8FD7-2AB7D756F6CC}"/>
              </a:ext>
            </a:extLst>
          </p:cNvPr>
          <p:cNvSpPr>
            <a:spLocks noGrp="1"/>
          </p:cNvSpPr>
          <p:nvPr>
            <p:ph type="sldNum" sz="quarter" idx="12"/>
          </p:nvPr>
        </p:nvSpPr>
        <p:spPr/>
        <p:txBody>
          <a:bodyPr/>
          <a:lstStyle/>
          <a:p>
            <a:fld id="{C3DB2ADC-AF19-4574-8C10-79B5B04FCA27}" type="slidenum">
              <a:rPr lang="en-US" smtClean="0"/>
              <a:t>13</a:t>
            </a:fld>
            <a:endParaRPr lang="en-US"/>
          </a:p>
        </p:txBody>
      </p:sp>
      <p:sp>
        <p:nvSpPr>
          <p:cNvPr id="23" name="Rounded Rectangle 22">
            <a:extLst>
              <a:ext uri="{FF2B5EF4-FFF2-40B4-BE49-F238E27FC236}">
                <a16:creationId xmlns:a16="http://schemas.microsoft.com/office/drawing/2014/main" id="{9B96DCA5-FC57-9F4F-B1A2-BCE5098CDC10}"/>
              </a:ext>
            </a:extLst>
          </p:cNvPr>
          <p:cNvSpPr/>
          <p:nvPr/>
        </p:nvSpPr>
        <p:spPr>
          <a:xfrm>
            <a:off x="7691743" y="1593669"/>
            <a:ext cx="2749834" cy="4419600"/>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8575">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BB92B07-0864-DC41-8DF0-69220B318FFC}"/>
              </a:ext>
            </a:extLst>
          </p:cNvPr>
          <p:cNvSpPr/>
          <p:nvPr/>
        </p:nvSpPr>
        <p:spPr>
          <a:xfrm>
            <a:off x="6713583" y="4110837"/>
            <a:ext cx="242374" cy="369332"/>
          </a:xfrm>
          <a:prstGeom prst="rect">
            <a:avLst/>
          </a:prstGeom>
        </p:spPr>
        <p:txBody>
          <a:bodyPr wrap="none">
            <a:spAutoFit/>
          </a:bodyPr>
          <a:lstStyle/>
          <a:p>
            <a:r>
              <a:rPr lang="en-CA" dirty="0">
                <a:solidFill>
                  <a:srgbClr val="000000"/>
                </a:solidFill>
                <a:latin typeface="Times" pitchFamily="2" charset="0"/>
              </a:rPr>
              <a:t> </a:t>
            </a:r>
            <a:endParaRPr lang="en-US" dirty="0"/>
          </a:p>
        </p:txBody>
      </p:sp>
      <p:sp>
        <p:nvSpPr>
          <p:cNvPr id="8" name="Rounded Rectangle 7">
            <a:extLst>
              <a:ext uri="{FF2B5EF4-FFF2-40B4-BE49-F238E27FC236}">
                <a16:creationId xmlns:a16="http://schemas.microsoft.com/office/drawing/2014/main" id="{890C2506-97D5-9E4C-A4D3-131E61950FBC}"/>
              </a:ext>
            </a:extLst>
          </p:cNvPr>
          <p:cNvSpPr/>
          <p:nvPr/>
        </p:nvSpPr>
        <p:spPr>
          <a:xfrm>
            <a:off x="1996954" y="3584225"/>
            <a:ext cx="2308177" cy="827314"/>
          </a:xfrm>
          <a:prstGeom prst="roundRect">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16 samples</a:t>
            </a:r>
          </a:p>
          <a:p>
            <a:pPr algn="ctr"/>
            <a:r>
              <a:rPr lang="en-US" dirty="0"/>
              <a:t>(in-class)</a:t>
            </a:r>
          </a:p>
        </p:txBody>
      </p:sp>
      <p:sp>
        <p:nvSpPr>
          <p:cNvPr id="11" name="Rounded Rectangle 10">
            <a:extLst>
              <a:ext uri="{FF2B5EF4-FFF2-40B4-BE49-F238E27FC236}">
                <a16:creationId xmlns:a16="http://schemas.microsoft.com/office/drawing/2014/main" id="{366BCB99-B068-8244-90CB-A74A3033DD71}"/>
              </a:ext>
            </a:extLst>
          </p:cNvPr>
          <p:cNvSpPr/>
          <p:nvPr/>
        </p:nvSpPr>
        <p:spPr>
          <a:xfrm>
            <a:off x="1888301" y="2756263"/>
            <a:ext cx="2525486" cy="3087188"/>
          </a:xfrm>
          <a:custGeom>
            <a:avLst/>
            <a:gdLst>
              <a:gd name="connsiteX0" fmla="*/ 0 w 2525486"/>
              <a:gd name="connsiteY0" fmla="*/ 420923 h 3087188"/>
              <a:gd name="connsiteX1" fmla="*/ 420923 w 2525486"/>
              <a:gd name="connsiteY1" fmla="*/ 0 h 3087188"/>
              <a:gd name="connsiteX2" fmla="*/ 998973 w 2525486"/>
              <a:gd name="connsiteY2" fmla="*/ 0 h 3087188"/>
              <a:gd name="connsiteX3" fmla="*/ 1543350 w 2525486"/>
              <a:gd name="connsiteY3" fmla="*/ 0 h 3087188"/>
              <a:gd name="connsiteX4" fmla="*/ 2104563 w 2525486"/>
              <a:gd name="connsiteY4" fmla="*/ 0 h 3087188"/>
              <a:gd name="connsiteX5" fmla="*/ 2525486 w 2525486"/>
              <a:gd name="connsiteY5" fmla="*/ 420923 h 3087188"/>
              <a:gd name="connsiteX6" fmla="*/ 2525486 w 2525486"/>
              <a:gd name="connsiteY6" fmla="*/ 1027165 h 3087188"/>
              <a:gd name="connsiteX7" fmla="*/ 2525486 w 2525486"/>
              <a:gd name="connsiteY7" fmla="*/ 1521141 h 3087188"/>
              <a:gd name="connsiteX8" fmla="*/ 2525486 w 2525486"/>
              <a:gd name="connsiteY8" fmla="*/ 2060023 h 3087188"/>
              <a:gd name="connsiteX9" fmla="*/ 2525486 w 2525486"/>
              <a:gd name="connsiteY9" fmla="*/ 2666265 h 3087188"/>
              <a:gd name="connsiteX10" fmla="*/ 2104563 w 2525486"/>
              <a:gd name="connsiteY10" fmla="*/ 3087188 h 3087188"/>
              <a:gd name="connsiteX11" fmla="*/ 1526513 w 2525486"/>
              <a:gd name="connsiteY11" fmla="*/ 3087188 h 3087188"/>
              <a:gd name="connsiteX12" fmla="*/ 965300 w 2525486"/>
              <a:gd name="connsiteY12" fmla="*/ 3087188 h 3087188"/>
              <a:gd name="connsiteX13" fmla="*/ 420923 w 2525486"/>
              <a:gd name="connsiteY13" fmla="*/ 3087188 h 3087188"/>
              <a:gd name="connsiteX14" fmla="*/ 0 w 2525486"/>
              <a:gd name="connsiteY14" fmla="*/ 2666265 h 3087188"/>
              <a:gd name="connsiteX15" fmla="*/ 0 w 2525486"/>
              <a:gd name="connsiteY15" fmla="*/ 2149836 h 3087188"/>
              <a:gd name="connsiteX16" fmla="*/ 0 w 2525486"/>
              <a:gd name="connsiteY16" fmla="*/ 1655861 h 3087188"/>
              <a:gd name="connsiteX17" fmla="*/ 0 w 2525486"/>
              <a:gd name="connsiteY17" fmla="*/ 1049619 h 3087188"/>
              <a:gd name="connsiteX18" fmla="*/ 0 w 2525486"/>
              <a:gd name="connsiteY18" fmla="*/ 420923 h 30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25486" h="3087188" extrusionOk="0">
                <a:moveTo>
                  <a:pt x="0" y="420923"/>
                </a:moveTo>
                <a:cubicBezTo>
                  <a:pt x="-49516" y="210907"/>
                  <a:pt x="196409" y="6170"/>
                  <a:pt x="420923" y="0"/>
                </a:cubicBezTo>
                <a:cubicBezTo>
                  <a:pt x="661474" y="-41086"/>
                  <a:pt x="838888" y="7655"/>
                  <a:pt x="998973" y="0"/>
                </a:cubicBezTo>
                <a:cubicBezTo>
                  <a:pt x="1159058" y="-7655"/>
                  <a:pt x="1406959" y="84"/>
                  <a:pt x="1543350" y="0"/>
                </a:cubicBezTo>
                <a:cubicBezTo>
                  <a:pt x="1679741" y="-84"/>
                  <a:pt x="1977875" y="43678"/>
                  <a:pt x="2104563" y="0"/>
                </a:cubicBezTo>
                <a:cubicBezTo>
                  <a:pt x="2316990" y="145"/>
                  <a:pt x="2584437" y="211790"/>
                  <a:pt x="2525486" y="420923"/>
                </a:cubicBezTo>
                <a:cubicBezTo>
                  <a:pt x="2538918" y="669152"/>
                  <a:pt x="2470863" y="834879"/>
                  <a:pt x="2525486" y="1027165"/>
                </a:cubicBezTo>
                <a:cubicBezTo>
                  <a:pt x="2580109" y="1219451"/>
                  <a:pt x="2488213" y="1414491"/>
                  <a:pt x="2525486" y="1521141"/>
                </a:cubicBezTo>
                <a:cubicBezTo>
                  <a:pt x="2562759" y="1627791"/>
                  <a:pt x="2465872" y="1803910"/>
                  <a:pt x="2525486" y="2060023"/>
                </a:cubicBezTo>
                <a:cubicBezTo>
                  <a:pt x="2585100" y="2316136"/>
                  <a:pt x="2475602" y="2382382"/>
                  <a:pt x="2525486" y="2666265"/>
                </a:cubicBezTo>
                <a:cubicBezTo>
                  <a:pt x="2567778" y="2925700"/>
                  <a:pt x="2282226" y="3045204"/>
                  <a:pt x="2104563" y="3087188"/>
                </a:cubicBezTo>
                <a:cubicBezTo>
                  <a:pt x="1985019" y="3153307"/>
                  <a:pt x="1810906" y="3072792"/>
                  <a:pt x="1526513" y="3087188"/>
                </a:cubicBezTo>
                <a:cubicBezTo>
                  <a:pt x="1242120" y="3101584"/>
                  <a:pt x="1155224" y="3034855"/>
                  <a:pt x="965300" y="3087188"/>
                </a:cubicBezTo>
                <a:cubicBezTo>
                  <a:pt x="775376" y="3139521"/>
                  <a:pt x="555413" y="3080079"/>
                  <a:pt x="420923" y="3087188"/>
                </a:cubicBezTo>
                <a:cubicBezTo>
                  <a:pt x="168942" y="3086394"/>
                  <a:pt x="54637" y="2922401"/>
                  <a:pt x="0" y="2666265"/>
                </a:cubicBezTo>
                <a:cubicBezTo>
                  <a:pt x="-19591" y="2557319"/>
                  <a:pt x="29640" y="2398965"/>
                  <a:pt x="0" y="2149836"/>
                </a:cubicBezTo>
                <a:cubicBezTo>
                  <a:pt x="-29640" y="1900707"/>
                  <a:pt x="19031" y="1846263"/>
                  <a:pt x="0" y="1655861"/>
                </a:cubicBezTo>
                <a:cubicBezTo>
                  <a:pt x="-19031" y="1465459"/>
                  <a:pt x="8459" y="1188166"/>
                  <a:pt x="0" y="1049619"/>
                </a:cubicBezTo>
                <a:cubicBezTo>
                  <a:pt x="-8459" y="911072"/>
                  <a:pt x="52349" y="620690"/>
                  <a:pt x="0" y="420923"/>
                </a:cubicBezTo>
                <a:close/>
              </a:path>
            </a:pathLst>
          </a:custGeom>
          <a:noFill/>
          <a:ln w="28575">
            <a:solidFill>
              <a:schemeClr val="accent1"/>
            </a:solidFill>
            <a:prstDash val="dash"/>
            <a:extLst>
              <a:ext uri="{C807C97D-BFC1-408E-A445-0C87EB9F89A2}">
                <ask:lineSketchStyleProps xmlns:ask="http://schemas.microsoft.com/office/drawing/2018/sketchyshapes" sd="3225696139">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BF32FEF2-13C6-F245-AEBB-A9270F4D78E4}"/>
              </a:ext>
            </a:extLst>
          </p:cNvPr>
          <p:cNvSpPr/>
          <p:nvPr/>
        </p:nvSpPr>
        <p:spPr>
          <a:xfrm>
            <a:off x="4549314" y="2756263"/>
            <a:ext cx="2525486" cy="3087188"/>
          </a:xfrm>
          <a:custGeom>
            <a:avLst/>
            <a:gdLst>
              <a:gd name="connsiteX0" fmla="*/ 0 w 2525486"/>
              <a:gd name="connsiteY0" fmla="*/ 420923 h 3087188"/>
              <a:gd name="connsiteX1" fmla="*/ 420923 w 2525486"/>
              <a:gd name="connsiteY1" fmla="*/ 0 h 3087188"/>
              <a:gd name="connsiteX2" fmla="*/ 1015809 w 2525486"/>
              <a:gd name="connsiteY2" fmla="*/ 0 h 3087188"/>
              <a:gd name="connsiteX3" fmla="*/ 1610695 w 2525486"/>
              <a:gd name="connsiteY3" fmla="*/ 0 h 3087188"/>
              <a:gd name="connsiteX4" fmla="*/ 2104563 w 2525486"/>
              <a:gd name="connsiteY4" fmla="*/ 0 h 3087188"/>
              <a:gd name="connsiteX5" fmla="*/ 2525486 w 2525486"/>
              <a:gd name="connsiteY5" fmla="*/ 420923 h 3087188"/>
              <a:gd name="connsiteX6" fmla="*/ 2525486 w 2525486"/>
              <a:gd name="connsiteY6" fmla="*/ 959805 h 3087188"/>
              <a:gd name="connsiteX7" fmla="*/ 2525486 w 2525486"/>
              <a:gd name="connsiteY7" fmla="*/ 1498687 h 3087188"/>
              <a:gd name="connsiteX8" fmla="*/ 2525486 w 2525486"/>
              <a:gd name="connsiteY8" fmla="*/ 2037569 h 3087188"/>
              <a:gd name="connsiteX9" fmla="*/ 2525486 w 2525486"/>
              <a:gd name="connsiteY9" fmla="*/ 2666265 h 3087188"/>
              <a:gd name="connsiteX10" fmla="*/ 2104563 w 2525486"/>
              <a:gd name="connsiteY10" fmla="*/ 3087188 h 3087188"/>
              <a:gd name="connsiteX11" fmla="*/ 1593859 w 2525486"/>
              <a:gd name="connsiteY11" fmla="*/ 3087188 h 3087188"/>
              <a:gd name="connsiteX12" fmla="*/ 1015809 w 2525486"/>
              <a:gd name="connsiteY12" fmla="*/ 3087188 h 3087188"/>
              <a:gd name="connsiteX13" fmla="*/ 420923 w 2525486"/>
              <a:gd name="connsiteY13" fmla="*/ 3087188 h 3087188"/>
              <a:gd name="connsiteX14" fmla="*/ 0 w 2525486"/>
              <a:gd name="connsiteY14" fmla="*/ 2666265 h 3087188"/>
              <a:gd name="connsiteX15" fmla="*/ 0 w 2525486"/>
              <a:gd name="connsiteY15" fmla="*/ 2172290 h 3087188"/>
              <a:gd name="connsiteX16" fmla="*/ 0 w 2525486"/>
              <a:gd name="connsiteY16" fmla="*/ 1633408 h 3087188"/>
              <a:gd name="connsiteX17" fmla="*/ 0 w 2525486"/>
              <a:gd name="connsiteY17" fmla="*/ 1072072 h 3087188"/>
              <a:gd name="connsiteX18" fmla="*/ 0 w 2525486"/>
              <a:gd name="connsiteY18" fmla="*/ 420923 h 30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25486" h="3087188" extrusionOk="0">
                <a:moveTo>
                  <a:pt x="0" y="420923"/>
                </a:moveTo>
                <a:cubicBezTo>
                  <a:pt x="33299" y="184121"/>
                  <a:pt x="235066" y="-10738"/>
                  <a:pt x="420923" y="0"/>
                </a:cubicBezTo>
                <a:cubicBezTo>
                  <a:pt x="567961" y="-69075"/>
                  <a:pt x="851008" y="57771"/>
                  <a:pt x="1015809" y="0"/>
                </a:cubicBezTo>
                <a:cubicBezTo>
                  <a:pt x="1180610" y="-57771"/>
                  <a:pt x="1343178" y="56654"/>
                  <a:pt x="1610695" y="0"/>
                </a:cubicBezTo>
                <a:cubicBezTo>
                  <a:pt x="1878212" y="-56654"/>
                  <a:pt x="1996656" y="50054"/>
                  <a:pt x="2104563" y="0"/>
                </a:cubicBezTo>
                <a:cubicBezTo>
                  <a:pt x="2315967" y="22600"/>
                  <a:pt x="2513660" y="138621"/>
                  <a:pt x="2525486" y="420923"/>
                </a:cubicBezTo>
                <a:cubicBezTo>
                  <a:pt x="2525677" y="642103"/>
                  <a:pt x="2507621" y="844124"/>
                  <a:pt x="2525486" y="959805"/>
                </a:cubicBezTo>
                <a:cubicBezTo>
                  <a:pt x="2543351" y="1075486"/>
                  <a:pt x="2515701" y="1384480"/>
                  <a:pt x="2525486" y="1498687"/>
                </a:cubicBezTo>
                <a:cubicBezTo>
                  <a:pt x="2535271" y="1612894"/>
                  <a:pt x="2483742" y="1795601"/>
                  <a:pt x="2525486" y="2037569"/>
                </a:cubicBezTo>
                <a:cubicBezTo>
                  <a:pt x="2567230" y="2279537"/>
                  <a:pt x="2452865" y="2520168"/>
                  <a:pt x="2525486" y="2666265"/>
                </a:cubicBezTo>
                <a:cubicBezTo>
                  <a:pt x="2506105" y="2914249"/>
                  <a:pt x="2368108" y="3077627"/>
                  <a:pt x="2104563" y="3087188"/>
                </a:cubicBezTo>
                <a:cubicBezTo>
                  <a:pt x="1919176" y="3117597"/>
                  <a:pt x="1716030" y="3083168"/>
                  <a:pt x="1593859" y="3087188"/>
                </a:cubicBezTo>
                <a:cubicBezTo>
                  <a:pt x="1471688" y="3091208"/>
                  <a:pt x="1176529" y="3067943"/>
                  <a:pt x="1015809" y="3087188"/>
                </a:cubicBezTo>
                <a:cubicBezTo>
                  <a:pt x="855089" y="3106433"/>
                  <a:pt x="565619" y="3016307"/>
                  <a:pt x="420923" y="3087188"/>
                </a:cubicBezTo>
                <a:cubicBezTo>
                  <a:pt x="164653" y="3109189"/>
                  <a:pt x="10683" y="2940399"/>
                  <a:pt x="0" y="2666265"/>
                </a:cubicBezTo>
                <a:cubicBezTo>
                  <a:pt x="-1026" y="2480358"/>
                  <a:pt x="29682" y="2354581"/>
                  <a:pt x="0" y="2172290"/>
                </a:cubicBezTo>
                <a:cubicBezTo>
                  <a:pt x="-29682" y="1989999"/>
                  <a:pt x="43733" y="1882873"/>
                  <a:pt x="0" y="1633408"/>
                </a:cubicBezTo>
                <a:cubicBezTo>
                  <a:pt x="-43733" y="1383943"/>
                  <a:pt x="35019" y="1301388"/>
                  <a:pt x="0" y="1072072"/>
                </a:cubicBezTo>
                <a:cubicBezTo>
                  <a:pt x="-35019" y="842756"/>
                  <a:pt x="45288" y="611535"/>
                  <a:pt x="0" y="420923"/>
                </a:cubicBezTo>
                <a:close/>
              </a:path>
            </a:pathLst>
          </a:custGeom>
          <a:noFill/>
          <a:ln w="28575">
            <a:solidFill>
              <a:schemeClr val="accent1"/>
            </a:solidFill>
            <a:prstDash val="dash"/>
            <a:extLst>
              <a:ext uri="{C807C97D-BFC1-408E-A445-0C87EB9F89A2}">
                <ask:lineSketchStyleProps xmlns:ask="http://schemas.microsoft.com/office/drawing/2018/sketchyshapes" sd="1603070019">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36338328-1CF5-DD4F-AE9B-F9A544D27D58}"/>
              </a:ext>
            </a:extLst>
          </p:cNvPr>
          <p:cNvSpPr/>
          <p:nvPr/>
        </p:nvSpPr>
        <p:spPr>
          <a:xfrm>
            <a:off x="7792371" y="2756263"/>
            <a:ext cx="2525486" cy="3087188"/>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661762CD-BCA8-2540-B6DC-BC274BA62BB9}"/>
              </a:ext>
            </a:extLst>
          </p:cNvPr>
          <p:cNvSpPr/>
          <p:nvPr/>
        </p:nvSpPr>
        <p:spPr>
          <a:xfrm>
            <a:off x="1996954" y="4497301"/>
            <a:ext cx="2308177" cy="1058948"/>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16 *49 samples</a:t>
            </a:r>
          </a:p>
          <a:p>
            <a:pPr algn="ctr"/>
            <a:r>
              <a:rPr lang="en-US" dirty="0"/>
              <a:t>(out-class)</a:t>
            </a:r>
          </a:p>
          <a:p>
            <a:pPr algn="ctr"/>
            <a:r>
              <a:rPr lang="en-US" dirty="0"/>
              <a:t>≈800</a:t>
            </a:r>
          </a:p>
        </p:txBody>
      </p:sp>
      <p:sp>
        <p:nvSpPr>
          <p:cNvPr id="17" name="Rounded Rectangle 16">
            <a:extLst>
              <a:ext uri="{FF2B5EF4-FFF2-40B4-BE49-F238E27FC236}">
                <a16:creationId xmlns:a16="http://schemas.microsoft.com/office/drawing/2014/main" id="{29C0F208-7C9D-BB4F-997D-5EEF4BCD3AA5}"/>
              </a:ext>
            </a:extLst>
          </p:cNvPr>
          <p:cNvSpPr/>
          <p:nvPr/>
        </p:nvSpPr>
        <p:spPr>
          <a:xfrm>
            <a:off x="4647780" y="3584225"/>
            <a:ext cx="2308177" cy="82731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 samples</a:t>
            </a:r>
          </a:p>
          <a:p>
            <a:pPr algn="ctr"/>
            <a:r>
              <a:rPr lang="en-US" dirty="0"/>
              <a:t>(in-class)</a:t>
            </a:r>
          </a:p>
        </p:txBody>
      </p:sp>
      <p:sp>
        <p:nvSpPr>
          <p:cNvPr id="18" name="Rounded Rectangle 17">
            <a:extLst>
              <a:ext uri="{FF2B5EF4-FFF2-40B4-BE49-F238E27FC236}">
                <a16:creationId xmlns:a16="http://schemas.microsoft.com/office/drawing/2014/main" id="{44302124-CC0E-F240-94A6-236A82C9B54E}"/>
              </a:ext>
            </a:extLst>
          </p:cNvPr>
          <p:cNvSpPr/>
          <p:nvPr/>
        </p:nvSpPr>
        <p:spPr>
          <a:xfrm>
            <a:off x="4647780" y="4497300"/>
            <a:ext cx="2308177" cy="1058949"/>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 *49 samples</a:t>
            </a:r>
          </a:p>
          <a:p>
            <a:pPr algn="ctr"/>
            <a:r>
              <a:rPr lang="en-US" dirty="0"/>
              <a:t>(out-class)</a:t>
            </a:r>
          </a:p>
          <a:p>
            <a:pPr algn="ctr"/>
            <a:r>
              <a:rPr lang="en-US" dirty="0"/>
              <a:t>≈200</a:t>
            </a:r>
          </a:p>
        </p:txBody>
      </p:sp>
      <p:sp>
        <p:nvSpPr>
          <p:cNvPr id="19" name="TextBox 18">
            <a:extLst>
              <a:ext uri="{FF2B5EF4-FFF2-40B4-BE49-F238E27FC236}">
                <a16:creationId xmlns:a16="http://schemas.microsoft.com/office/drawing/2014/main" id="{958FBD85-975C-2340-A29B-AE4C682FDB29}"/>
              </a:ext>
            </a:extLst>
          </p:cNvPr>
          <p:cNvSpPr txBox="1"/>
          <p:nvPr/>
        </p:nvSpPr>
        <p:spPr>
          <a:xfrm>
            <a:off x="2480987" y="2756263"/>
            <a:ext cx="1340110" cy="369332"/>
          </a:xfrm>
          <a:prstGeom prst="rect">
            <a:avLst/>
          </a:prstGeom>
          <a:noFill/>
        </p:spPr>
        <p:txBody>
          <a:bodyPr wrap="none" rtlCol="0">
            <a:spAutoFit/>
          </a:bodyPr>
          <a:lstStyle/>
          <a:p>
            <a:r>
              <a:rPr lang="en-US" dirty="0"/>
              <a:t>Training set</a:t>
            </a:r>
          </a:p>
        </p:txBody>
      </p:sp>
      <p:sp>
        <p:nvSpPr>
          <p:cNvPr id="20" name="TextBox 19">
            <a:extLst>
              <a:ext uri="{FF2B5EF4-FFF2-40B4-BE49-F238E27FC236}">
                <a16:creationId xmlns:a16="http://schemas.microsoft.com/office/drawing/2014/main" id="{23B37284-958F-3740-9C66-344F417CD89F}"/>
              </a:ext>
            </a:extLst>
          </p:cNvPr>
          <p:cNvSpPr txBox="1"/>
          <p:nvPr/>
        </p:nvSpPr>
        <p:spPr>
          <a:xfrm>
            <a:off x="5352353" y="2759835"/>
            <a:ext cx="899029" cy="369332"/>
          </a:xfrm>
          <a:prstGeom prst="rect">
            <a:avLst/>
          </a:prstGeom>
          <a:noFill/>
        </p:spPr>
        <p:txBody>
          <a:bodyPr wrap="none" rtlCol="0">
            <a:spAutoFit/>
          </a:bodyPr>
          <a:lstStyle/>
          <a:p>
            <a:r>
              <a:rPr lang="en-US" dirty="0"/>
              <a:t>Test set</a:t>
            </a:r>
          </a:p>
        </p:txBody>
      </p:sp>
      <p:sp>
        <p:nvSpPr>
          <p:cNvPr id="21" name="Rectangle 20">
            <a:extLst>
              <a:ext uri="{FF2B5EF4-FFF2-40B4-BE49-F238E27FC236}">
                <a16:creationId xmlns:a16="http://schemas.microsoft.com/office/drawing/2014/main" id="{0F35B1C2-E5E5-3344-B324-B7B3203AB68C}"/>
              </a:ext>
            </a:extLst>
          </p:cNvPr>
          <p:cNvSpPr/>
          <p:nvPr/>
        </p:nvSpPr>
        <p:spPr>
          <a:xfrm>
            <a:off x="8345476" y="2756263"/>
            <a:ext cx="1390509" cy="369332"/>
          </a:xfrm>
          <a:prstGeom prst="rect">
            <a:avLst/>
          </a:prstGeom>
        </p:spPr>
        <p:txBody>
          <a:bodyPr wrap="none">
            <a:spAutoFit/>
          </a:bodyPr>
          <a:lstStyle/>
          <a:p>
            <a:r>
              <a:rPr lang="en-US" dirty="0"/>
              <a:t>Imposter</a:t>
            </a:r>
            <a:r>
              <a:rPr lang="en-US" dirty="0">
                <a:solidFill>
                  <a:srgbClr val="000000"/>
                </a:solidFill>
                <a:latin typeface="Calibri" panose="020F0502020204030204" pitchFamily="34" charset="0"/>
              </a:rPr>
              <a:t> </a:t>
            </a:r>
            <a:r>
              <a:rPr lang="en-US" dirty="0"/>
              <a:t>set</a:t>
            </a:r>
          </a:p>
        </p:txBody>
      </p:sp>
      <p:sp>
        <p:nvSpPr>
          <p:cNvPr id="24" name="Rounded Rectangle 23">
            <a:extLst>
              <a:ext uri="{FF2B5EF4-FFF2-40B4-BE49-F238E27FC236}">
                <a16:creationId xmlns:a16="http://schemas.microsoft.com/office/drawing/2014/main" id="{53A6A78F-76B5-B141-B8D8-07785204AA7B}"/>
              </a:ext>
            </a:extLst>
          </p:cNvPr>
          <p:cNvSpPr/>
          <p:nvPr/>
        </p:nvSpPr>
        <p:spPr>
          <a:xfrm>
            <a:off x="7901025" y="3584224"/>
            <a:ext cx="2308177" cy="1108425"/>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20 *30 samples</a:t>
            </a:r>
          </a:p>
          <a:p>
            <a:pPr algn="ctr"/>
            <a:r>
              <a:rPr lang="en-US" dirty="0"/>
              <a:t>(out-class)</a:t>
            </a:r>
          </a:p>
          <a:p>
            <a:pPr algn="ctr"/>
            <a:r>
              <a:rPr lang="en-US" dirty="0"/>
              <a:t>≈200</a:t>
            </a:r>
          </a:p>
        </p:txBody>
      </p:sp>
      <p:sp>
        <p:nvSpPr>
          <p:cNvPr id="26" name="TextBox 25">
            <a:extLst>
              <a:ext uri="{FF2B5EF4-FFF2-40B4-BE49-F238E27FC236}">
                <a16:creationId xmlns:a16="http://schemas.microsoft.com/office/drawing/2014/main" id="{AAB45A6F-4371-9442-B740-F61D3C6006CB}"/>
              </a:ext>
            </a:extLst>
          </p:cNvPr>
          <p:cNvSpPr txBox="1"/>
          <p:nvPr/>
        </p:nvSpPr>
        <p:spPr>
          <a:xfrm>
            <a:off x="3742051" y="1598806"/>
            <a:ext cx="1811458" cy="369332"/>
          </a:xfrm>
          <a:prstGeom prst="rect">
            <a:avLst/>
          </a:prstGeom>
          <a:noFill/>
        </p:spPr>
        <p:txBody>
          <a:bodyPr wrap="none" rtlCol="0">
            <a:spAutoFit/>
          </a:bodyPr>
          <a:lstStyle/>
          <a:p>
            <a:r>
              <a:rPr lang="en-US" dirty="0"/>
              <a:t>50 Known Users</a:t>
            </a:r>
          </a:p>
        </p:txBody>
      </p:sp>
      <p:sp>
        <p:nvSpPr>
          <p:cNvPr id="27" name="TextBox 26">
            <a:extLst>
              <a:ext uri="{FF2B5EF4-FFF2-40B4-BE49-F238E27FC236}">
                <a16:creationId xmlns:a16="http://schemas.microsoft.com/office/drawing/2014/main" id="{DF5226C4-7B91-3343-8F09-1F50AD97F6A3}"/>
              </a:ext>
            </a:extLst>
          </p:cNvPr>
          <p:cNvSpPr txBox="1"/>
          <p:nvPr/>
        </p:nvSpPr>
        <p:spPr>
          <a:xfrm>
            <a:off x="8107426" y="1598806"/>
            <a:ext cx="1901418" cy="369332"/>
          </a:xfrm>
          <a:prstGeom prst="rect">
            <a:avLst/>
          </a:prstGeom>
          <a:noFill/>
        </p:spPr>
        <p:txBody>
          <a:bodyPr wrap="none" rtlCol="0">
            <a:spAutoFit/>
          </a:bodyPr>
          <a:lstStyle/>
          <a:p>
            <a:r>
              <a:rPr lang="en-US" dirty="0"/>
              <a:t>30 Stranger Users</a:t>
            </a:r>
          </a:p>
        </p:txBody>
      </p:sp>
      <p:sp>
        <p:nvSpPr>
          <p:cNvPr id="31" name="TextBox 30">
            <a:extLst>
              <a:ext uri="{FF2B5EF4-FFF2-40B4-BE49-F238E27FC236}">
                <a16:creationId xmlns:a16="http://schemas.microsoft.com/office/drawing/2014/main" id="{854B218A-11A8-FF44-BE40-2674384937D5}"/>
              </a:ext>
            </a:extLst>
          </p:cNvPr>
          <p:cNvSpPr txBox="1"/>
          <p:nvPr/>
        </p:nvSpPr>
        <p:spPr>
          <a:xfrm>
            <a:off x="3545614" y="2318301"/>
            <a:ext cx="1866217" cy="369332"/>
          </a:xfrm>
          <a:prstGeom prst="rect">
            <a:avLst/>
          </a:prstGeom>
          <a:noFill/>
        </p:spPr>
        <p:txBody>
          <a:bodyPr wrap="none" rtlCol="0">
            <a:spAutoFit/>
          </a:bodyPr>
          <a:lstStyle/>
          <a:p>
            <a:r>
              <a:rPr lang="en-US" dirty="0"/>
              <a:t>50 binary models</a:t>
            </a:r>
          </a:p>
        </p:txBody>
      </p:sp>
      <p:sp>
        <p:nvSpPr>
          <p:cNvPr id="32" name="Rectangle 31">
            <a:extLst>
              <a:ext uri="{FF2B5EF4-FFF2-40B4-BE49-F238E27FC236}">
                <a16:creationId xmlns:a16="http://schemas.microsoft.com/office/drawing/2014/main" id="{F9BC9F1F-F27C-9C46-BD3F-5F7F66C723D7}"/>
              </a:ext>
            </a:extLst>
          </p:cNvPr>
          <p:cNvSpPr/>
          <p:nvPr/>
        </p:nvSpPr>
        <p:spPr>
          <a:xfrm>
            <a:off x="700635" y="6067697"/>
            <a:ext cx="10890731"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3EC497E-ECD3-5244-8169-11C9D2B3BE53}"/>
              </a:ext>
            </a:extLst>
          </p:cNvPr>
          <p:cNvSpPr/>
          <p:nvPr/>
        </p:nvSpPr>
        <p:spPr>
          <a:xfrm>
            <a:off x="1888301" y="6067697"/>
            <a:ext cx="6096000" cy="523220"/>
          </a:xfrm>
          <a:prstGeom prst="rect">
            <a:avLst/>
          </a:prstGeom>
        </p:spPr>
        <p:txBody>
          <a:bodyPr>
            <a:spAutoFit/>
          </a:bodyPr>
          <a:lstStyle/>
          <a:p>
            <a:r>
              <a:rPr lang="en-US" sz="1400" i="1" dirty="0"/>
              <a:t>*Train/Test Split 80/20​</a:t>
            </a:r>
          </a:p>
          <a:p>
            <a:r>
              <a:rPr lang="en-US" sz="1400" i="1" dirty="0"/>
              <a:t>**K-fold =10</a:t>
            </a:r>
          </a:p>
        </p:txBody>
      </p:sp>
    </p:spTree>
    <p:extLst>
      <p:ext uri="{BB962C8B-B14F-4D97-AF65-F5344CB8AC3E}">
        <p14:creationId xmlns:p14="http://schemas.microsoft.com/office/powerpoint/2010/main" val="1663861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dirty="0"/>
              <a:t>Results and Discussion</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14</a:t>
            </a:fld>
            <a:endParaRPr lang="en-US" dirty="0"/>
          </a:p>
        </p:txBody>
      </p:sp>
      <p:pic>
        <p:nvPicPr>
          <p:cNvPr id="14" name="Picture 13" descr="Chart, line chart&#10;&#10;Description automatically generated">
            <a:extLst>
              <a:ext uri="{FF2B5EF4-FFF2-40B4-BE49-F238E27FC236}">
                <a16:creationId xmlns:a16="http://schemas.microsoft.com/office/drawing/2014/main" id="{A82E05DC-90E5-A344-B5B5-18A0BEE57656}"/>
              </a:ext>
            </a:extLst>
          </p:cNvPr>
          <p:cNvPicPr>
            <a:picLocks noChangeAspect="1"/>
          </p:cNvPicPr>
          <p:nvPr/>
        </p:nvPicPr>
        <p:blipFill rotWithShape="1">
          <a:blip r:embed="rId3"/>
          <a:srcRect l="8361" t="4089" r="8198" b="4631"/>
          <a:stretch/>
        </p:blipFill>
        <p:spPr>
          <a:xfrm>
            <a:off x="1419844" y="1447801"/>
            <a:ext cx="4756780" cy="2601856"/>
          </a:xfrm>
          <a:prstGeom prst="rect">
            <a:avLst/>
          </a:prstGeom>
        </p:spPr>
      </p:pic>
      <p:pic>
        <p:nvPicPr>
          <p:cNvPr id="8" name="Picture 7" descr="Chart, line chart&#10;&#10;Description automatically generated">
            <a:extLst>
              <a:ext uri="{FF2B5EF4-FFF2-40B4-BE49-F238E27FC236}">
                <a16:creationId xmlns:a16="http://schemas.microsoft.com/office/drawing/2014/main" id="{F9BE4D77-6E35-904E-BE07-B11BFF1C38E8}"/>
              </a:ext>
            </a:extLst>
          </p:cNvPr>
          <p:cNvPicPr>
            <a:picLocks noChangeAspect="1"/>
          </p:cNvPicPr>
          <p:nvPr/>
        </p:nvPicPr>
        <p:blipFill rotWithShape="1">
          <a:blip r:embed="rId4"/>
          <a:srcRect l="8277" t="6168" r="8282" b="2551"/>
          <a:stretch/>
        </p:blipFill>
        <p:spPr>
          <a:xfrm>
            <a:off x="6355540" y="1447801"/>
            <a:ext cx="4756780" cy="2601856"/>
          </a:xfrm>
          <a:prstGeom prst="rect">
            <a:avLst/>
          </a:prstGeom>
        </p:spPr>
      </p:pic>
      <p:sp>
        <p:nvSpPr>
          <p:cNvPr id="11" name="Rectangle 10">
            <a:extLst>
              <a:ext uri="{FF2B5EF4-FFF2-40B4-BE49-F238E27FC236}">
                <a16:creationId xmlns:a16="http://schemas.microsoft.com/office/drawing/2014/main" id="{CA62567E-1BAF-9747-947C-F3F40E84EAA5}"/>
              </a:ext>
            </a:extLst>
          </p:cNvPr>
          <p:cNvSpPr/>
          <p:nvPr/>
        </p:nvSpPr>
        <p:spPr>
          <a:xfrm>
            <a:off x="700635" y="6067697"/>
            <a:ext cx="10890731"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line chart&#10;&#10;Description automatically generated">
            <a:extLst>
              <a:ext uri="{FF2B5EF4-FFF2-40B4-BE49-F238E27FC236}">
                <a16:creationId xmlns:a16="http://schemas.microsoft.com/office/drawing/2014/main" id="{EE4A3F03-F8B9-E441-AAE3-20E84D00ACF6}"/>
              </a:ext>
            </a:extLst>
          </p:cNvPr>
          <p:cNvPicPr>
            <a:picLocks noChangeAspect="1"/>
          </p:cNvPicPr>
          <p:nvPr/>
        </p:nvPicPr>
        <p:blipFill rotWithShape="1">
          <a:blip r:embed="rId5"/>
          <a:srcRect l="7344" t="6281" r="9216" b="2438"/>
          <a:stretch/>
        </p:blipFill>
        <p:spPr>
          <a:xfrm>
            <a:off x="1401060" y="4089881"/>
            <a:ext cx="4756780" cy="2601856"/>
          </a:xfrm>
          <a:prstGeom prst="rect">
            <a:avLst/>
          </a:prstGeom>
        </p:spPr>
      </p:pic>
      <p:pic>
        <p:nvPicPr>
          <p:cNvPr id="10" name="Picture 9" descr="Chart, line chart&#10;&#10;Description automatically generated">
            <a:extLst>
              <a:ext uri="{FF2B5EF4-FFF2-40B4-BE49-F238E27FC236}">
                <a16:creationId xmlns:a16="http://schemas.microsoft.com/office/drawing/2014/main" id="{88266E0F-D6EF-A940-BDE1-CA426E33CE2E}"/>
              </a:ext>
            </a:extLst>
          </p:cNvPr>
          <p:cNvPicPr>
            <a:picLocks noChangeAspect="1"/>
          </p:cNvPicPr>
          <p:nvPr/>
        </p:nvPicPr>
        <p:blipFill rotWithShape="1">
          <a:blip r:embed="rId6"/>
          <a:srcRect l="7344" t="4737" r="9216" b="3983"/>
          <a:stretch/>
        </p:blipFill>
        <p:spPr>
          <a:xfrm>
            <a:off x="6312290" y="4015689"/>
            <a:ext cx="4756780" cy="2601856"/>
          </a:xfrm>
          <a:prstGeom prst="rect">
            <a:avLst/>
          </a:prstGeom>
        </p:spPr>
      </p:pic>
    </p:spTree>
    <p:extLst>
      <p:ext uri="{BB962C8B-B14F-4D97-AF65-F5344CB8AC3E}">
        <p14:creationId xmlns:p14="http://schemas.microsoft.com/office/powerpoint/2010/main" val="1121420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a:t>Results and Discussion</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15</a:t>
            </a:fld>
            <a:endParaRPr lang="en-US"/>
          </a:p>
        </p:txBody>
      </p:sp>
      <p:pic>
        <p:nvPicPr>
          <p:cNvPr id="4" name="Picture 3" descr="Chart, line chart&#10;&#10;Description automatically generated">
            <a:extLst>
              <a:ext uri="{FF2B5EF4-FFF2-40B4-BE49-F238E27FC236}">
                <a16:creationId xmlns:a16="http://schemas.microsoft.com/office/drawing/2014/main" id="{9AB50CC4-9487-7945-B359-74D0D9AE3DA7}"/>
              </a:ext>
            </a:extLst>
          </p:cNvPr>
          <p:cNvPicPr>
            <a:picLocks noChangeAspect="1"/>
          </p:cNvPicPr>
          <p:nvPr/>
        </p:nvPicPr>
        <p:blipFill rotWithShape="1">
          <a:blip r:embed="rId3"/>
          <a:srcRect l="7531" t="6935" r="8469" b="3539"/>
          <a:stretch/>
        </p:blipFill>
        <p:spPr>
          <a:xfrm>
            <a:off x="526942" y="2138740"/>
            <a:ext cx="5292671" cy="2820404"/>
          </a:xfrm>
          <a:prstGeom prst="rect">
            <a:avLst/>
          </a:prstGeom>
        </p:spPr>
      </p:pic>
      <p:pic>
        <p:nvPicPr>
          <p:cNvPr id="6" name="Picture 5" descr="Chart, line chart&#10;&#10;Description automatically generated">
            <a:extLst>
              <a:ext uri="{FF2B5EF4-FFF2-40B4-BE49-F238E27FC236}">
                <a16:creationId xmlns:a16="http://schemas.microsoft.com/office/drawing/2014/main" id="{C37BADDD-3A75-6C43-8619-0EB6D88C5729}"/>
              </a:ext>
            </a:extLst>
          </p:cNvPr>
          <p:cNvPicPr>
            <a:picLocks noChangeAspect="1"/>
          </p:cNvPicPr>
          <p:nvPr/>
        </p:nvPicPr>
        <p:blipFill rotWithShape="1">
          <a:blip r:embed="rId4"/>
          <a:srcRect l="7657" t="6260" r="8831" b="2852"/>
          <a:stretch/>
        </p:blipFill>
        <p:spPr>
          <a:xfrm>
            <a:off x="6188989" y="2138740"/>
            <a:ext cx="5292671" cy="2880102"/>
          </a:xfrm>
          <a:prstGeom prst="rect">
            <a:avLst/>
          </a:prstGeom>
        </p:spPr>
      </p:pic>
    </p:spTree>
    <p:extLst>
      <p:ext uri="{BB962C8B-B14F-4D97-AF65-F5344CB8AC3E}">
        <p14:creationId xmlns:p14="http://schemas.microsoft.com/office/powerpoint/2010/main" val="2578406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a:t>Results and Discussion</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16</a:t>
            </a:fld>
            <a:endParaRPr lang="en-US"/>
          </a:p>
        </p:txBody>
      </p:sp>
      <p:pic>
        <p:nvPicPr>
          <p:cNvPr id="8" name="Picture 7" descr="Chart, line chart&#10;&#10;Description automatically generated">
            <a:extLst>
              <a:ext uri="{FF2B5EF4-FFF2-40B4-BE49-F238E27FC236}">
                <a16:creationId xmlns:a16="http://schemas.microsoft.com/office/drawing/2014/main" id="{8EE807ED-586C-4543-91DD-19F89AAD609A}"/>
              </a:ext>
            </a:extLst>
          </p:cNvPr>
          <p:cNvPicPr>
            <a:picLocks noChangeAspect="1"/>
          </p:cNvPicPr>
          <p:nvPr/>
        </p:nvPicPr>
        <p:blipFill>
          <a:blip r:embed="rId3"/>
          <a:stretch>
            <a:fillRect/>
          </a:stretch>
        </p:blipFill>
        <p:spPr>
          <a:xfrm>
            <a:off x="1510441" y="1447135"/>
            <a:ext cx="9171117" cy="4585559"/>
          </a:xfrm>
          <a:prstGeom prst="rect">
            <a:avLst/>
          </a:prstGeom>
        </p:spPr>
      </p:pic>
    </p:spTree>
    <p:extLst>
      <p:ext uri="{BB962C8B-B14F-4D97-AF65-F5344CB8AC3E}">
        <p14:creationId xmlns:p14="http://schemas.microsoft.com/office/powerpoint/2010/main" val="3237516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dirty="0"/>
              <a:t>Results and Discussion-AUC</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17</a:t>
            </a:fld>
            <a:endParaRPr lang="en-US"/>
          </a:p>
        </p:txBody>
      </p:sp>
      <p:graphicFrame>
        <p:nvGraphicFramePr>
          <p:cNvPr id="4" name="Table 5">
            <a:extLst>
              <a:ext uri="{FF2B5EF4-FFF2-40B4-BE49-F238E27FC236}">
                <a16:creationId xmlns:a16="http://schemas.microsoft.com/office/drawing/2014/main" id="{0F9CDD57-F4BE-064A-8CF6-C93244E8BBFC}"/>
              </a:ext>
            </a:extLst>
          </p:cNvPr>
          <p:cNvGraphicFramePr>
            <a:graphicFrameLocks noGrp="1"/>
          </p:cNvGraphicFramePr>
          <p:nvPr>
            <p:extLst>
              <p:ext uri="{D42A27DB-BD31-4B8C-83A1-F6EECF244321}">
                <p14:modId xmlns:p14="http://schemas.microsoft.com/office/powerpoint/2010/main" val="2133215543"/>
              </p:ext>
            </p:extLst>
          </p:nvPr>
        </p:nvGraphicFramePr>
        <p:xfrm>
          <a:off x="2349715" y="3711132"/>
          <a:ext cx="8127998" cy="914400"/>
        </p:xfrm>
        <a:graphic>
          <a:graphicData uri="http://schemas.openxmlformats.org/drawingml/2006/table">
            <a:tbl>
              <a:tblPr firstRow="1" bandRow="1">
                <a:tableStyleId>{5C22544A-7EE6-4342-B048-85BDC9FD1C3A}</a:tableStyleId>
              </a:tblPr>
              <a:tblGrid>
                <a:gridCol w="850685">
                  <a:extLst>
                    <a:ext uri="{9D8B030D-6E8A-4147-A177-3AD203B41FA5}">
                      <a16:colId xmlns:a16="http://schemas.microsoft.com/office/drawing/2014/main" val="1779914922"/>
                    </a:ext>
                  </a:extLst>
                </a:gridCol>
                <a:gridCol w="2668209">
                  <a:extLst>
                    <a:ext uri="{9D8B030D-6E8A-4147-A177-3AD203B41FA5}">
                      <a16:colId xmlns:a16="http://schemas.microsoft.com/office/drawing/2014/main" val="3374034427"/>
                    </a:ext>
                  </a:extLst>
                </a:gridCol>
                <a:gridCol w="1152276">
                  <a:extLst>
                    <a:ext uri="{9D8B030D-6E8A-4147-A177-3AD203B41FA5}">
                      <a16:colId xmlns:a16="http://schemas.microsoft.com/office/drawing/2014/main" val="2404718168"/>
                    </a:ext>
                  </a:extLst>
                </a:gridCol>
                <a:gridCol w="1152276">
                  <a:extLst>
                    <a:ext uri="{9D8B030D-6E8A-4147-A177-3AD203B41FA5}">
                      <a16:colId xmlns:a16="http://schemas.microsoft.com/office/drawing/2014/main" val="3859369113"/>
                    </a:ext>
                  </a:extLst>
                </a:gridCol>
                <a:gridCol w="1152276">
                  <a:extLst>
                    <a:ext uri="{9D8B030D-6E8A-4147-A177-3AD203B41FA5}">
                      <a16:colId xmlns:a16="http://schemas.microsoft.com/office/drawing/2014/main" val="2960427460"/>
                    </a:ext>
                  </a:extLst>
                </a:gridCol>
                <a:gridCol w="1152276">
                  <a:extLst>
                    <a:ext uri="{9D8B030D-6E8A-4147-A177-3AD203B41FA5}">
                      <a16:colId xmlns:a16="http://schemas.microsoft.com/office/drawing/2014/main" val="2955615536"/>
                    </a:ext>
                  </a:extLst>
                </a:gridCol>
              </a:tblGrid>
              <a:tr h="304800">
                <a:tc rowSpan="3">
                  <a:txBody>
                    <a:bodyPr/>
                    <a:lstStyle/>
                    <a:p>
                      <a:pPr algn="ctr"/>
                      <a:r>
                        <a:rPr lang="en-US" sz="1400" dirty="0"/>
                        <a:t>Transfer</a:t>
                      </a:r>
                    </a:p>
                    <a:p>
                      <a:pPr algn="ctr"/>
                      <a:r>
                        <a:rPr lang="en-US" sz="1400" dirty="0"/>
                        <a:t> learning</a:t>
                      </a:r>
                    </a:p>
                  </a:txBody>
                  <a:tcPr vert="vert270" anchor="ctr"/>
                </a:tc>
                <a:tc>
                  <a:txBody>
                    <a:bodyPr/>
                    <a:lstStyle/>
                    <a:p>
                      <a:endParaRPr lang="en-US" sz="1400" dirty="0"/>
                    </a:p>
                  </a:txBody>
                  <a:tcPr/>
                </a:tc>
                <a:tc>
                  <a:txBody>
                    <a:bodyPr/>
                    <a:lstStyle/>
                    <a:p>
                      <a:pPr algn="ctr"/>
                      <a:r>
                        <a:rPr lang="en-US" sz="1400" b="0" dirty="0"/>
                        <a:t>LDA</a:t>
                      </a:r>
                    </a:p>
                  </a:txBody>
                  <a:tcPr anchor="ctr"/>
                </a:tc>
                <a:tc>
                  <a:txBody>
                    <a:bodyPr/>
                    <a:lstStyle/>
                    <a:p>
                      <a:pPr algn="ctr"/>
                      <a:r>
                        <a:rPr lang="en-US" sz="1400" b="0" dirty="0"/>
                        <a:t>SVM</a:t>
                      </a:r>
                    </a:p>
                  </a:txBody>
                  <a:tcPr anchor="ctr"/>
                </a:tc>
                <a:tc>
                  <a:txBody>
                    <a:bodyPr/>
                    <a:lstStyle/>
                    <a:p>
                      <a:pPr algn="ctr"/>
                      <a:r>
                        <a:rPr lang="en-US" sz="1400" b="0" dirty="0"/>
                        <a:t>KNN</a:t>
                      </a:r>
                    </a:p>
                  </a:txBody>
                  <a:tcPr anchor="ctr"/>
                </a:tc>
                <a:tc>
                  <a:txBody>
                    <a:bodyPr/>
                    <a:lstStyle/>
                    <a:p>
                      <a:pPr algn="ctr"/>
                      <a:r>
                        <a:rPr lang="en-US" sz="1400" b="0" dirty="0"/>
                        <a:t>RFC</a:t>
                      </a:r>
                    </a:p>
                  </a:txBody>
                  <a:tcPr anchor="ctr"/>
                </a:tc>
                <a:extLst>
                  <a:ext uri="{0D108BD9-81ED-4DB2-BD59-A6C34878D82A}">
                    <a16:rowId xmlns:a16="http://schemas.microsoft.com/office/drawing/2014/main" val="2321157312"/>
                  </a:ext>
                </a:extLst>
              </a:tr>
              <a:tr h="304800">
                <a:tc vMerge="1">
                  <a:txBody>
                    <a:bodyPr/>
                    <a:lstStyle/>
                    <a:p>
                      <a:endParaRPr lang="en-US" sz="1400" dirty="0"/>
                    </a:p>
                  </a:txBody>
                  <a:tcPr/>
                </a:tc>
                <a:tc>
                  <a:txBody>
                    <a:bodyPr/>
                    <a:lstStyle/>
                    <a:p>
                      <a:r>
                        <a:rPr lang="en-US" sz="1400" dirty="0"/>
                        <a:t>MobileNet Features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kern="1200" dirty="0">
                          <a:solidFill>
                            <a:schemeClr val="dk1"/>
                          </a:solidFill>
                          <a:effectLst/>
                          <a:latin typeface="+mn-lt"/>
                          <a:ea typeface="+mn-ea"/>
                          <a:cs typeface="+mn-cs"/>
                        </a:rPr>
                        <a:t>0.766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0.760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0.630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0.586</a:t>
                      </a:r>
                    </a:p>
                  </a:txBody>
                  <a:tcPr anchor="ctr"/>
                </a:tc>
                <a:extLst>
                  <a:ext uri="{0D108BD9-81ED-4DB2-BD59-A6C34878D82A}">
                    <a16:rowId xmlns:a16="http://schemas.microsoft.com/office/drawing/2014/main" val="2946365842"/>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VGG16 Features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kern="1200" dirty="0">
                          <a:solidFill>
                            <a:schemeClr val="dk1"/>
                          </a:solidFill>
                          <a:effectLst/>
                          <a:latin typeface="+mn-lt"/>
                          <a:ea typeface="+mn-ea"/>
                          <a:cs typeface="+mn-cs"/>
                        </a:rPr>
                        <a:t>0.750</a:t>
                      </a:r>
                    </a:p>
                  </a:txBody>
                  <a:tcPr anchor="ctr"/>
                </a:tc>
                <a:tc>
                  <a:txBody>
                    <a:bodyPr/>
                    <a:lstStyle/>
                    <a:p>
                      <a:pPr algn="ctr"/>
                      <a:r>
                        <a:rPr lang="en-US" sz="11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0.606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0.573</a:t>
                      </a:r>
                    </a:p>
                  </a:txBody>
                  <a:tcPr anchor="ctr"/>
                </a:tc>
                <a:extLst>
                  <a:ext uri="{0D108BD9-81ED-4DB2-BD59-A6C34878D82A}">
                    <a16:rowId xmlns:a16="http://schemas.microsoft.com/office/drawing/2014/main" val="3707647254"/>
                  </a:ext>
                </a:extLst>
              </a:tr>
            </a:tbl>
          </a:graphicData>
        </a:graphic>
      </p:graphicFrame>
      <p:graphicFrame>
        <p:nvGraphicFramePr>
          <p:cNvPr id="36" name="Table 5">
            <a:extLst>
              <a:ext uri="{FF2B5EF4-FFF2-40B4-BE49-F238E27FC236}">
                <a16:creationId xmlns:a16="http://schemas.microsoft.com/office/drawing/2014/main" id="{5376DAE2-4BC2-D24E-971D-D3AF90CDFC67}"/>
              </a:ext>
            </a:extLst>
          </p:cNvPr>
          <p:cNvGraphicFramePr>
            <a:graphicFrameLocks noGrp="1"/>
          </p:cNvGraphicFramePr>
          <p:nvPr>
            <p:extLst>
              <p:ext uri="{D42A27DB-BD31-4B8C-83A1-F6EECF244321}">
                <p14:modId xmlns:p14="http://schemas.microsoft.com/office/powerpoint/2010/main" val="449744248"/>
              </p:ext>
            </p:extLst>
          </p:nvPr>
        </p:nvGraphicFramePr>
        <p:xfrm>
          <a:off x="2349715" y="1834032"/>
          <a:ext cx="8127998" cy="1524000"/>
        </p:xfrm>
        <a:graphic>
          <a:graphicData uri="http://schemas.openxmlformats.org/drawingml/2006/table">
            <a:tbl>
              <a:tblPr firstRow="1" bandRow="1">
                <a:tableStyleId>{5C22544A-7EE6-4342-B048-85BDC9FD1C3A}</a:tableStyleId>
              </a:tblPr>
              <a:tblGrid>
                <a:gridCol w="835187">
                  <a:extLst>
                    <a:ext uri="{9D8B030D-6E8A-4147-A177-3AD203B41FA5}">
                      <a16:colId xmlns:a16="http://schemas.microsoft.com/office/drawing/2014/main" val="3196266047"/>
                    </a:ext>
                  </a:extLst>
                </a:gridCol>
                <a:gridCol w="2683707">
                  <a:extLst>
                    <a:ext uri="{9D8B030D-6E8A-4147-A177-3AD203B41FA5}">
                      <a16:colId xmlns:a16="http://schemas.microsoft.com/office/drawing/2014/main" val="3374034427"/>
                    </a:ext>
                  </a:extLst>
                </a:gridCol>
                <a:gridCol w="1152276">
                  <a:extLst>
                    <a:ext uri="{9D8B030D-6E8A-4147-A177-3AD203B41FA5}">
                      <a16:colId xmlns:a16="http://schemas.microsoft.com/office/drawing/2014/main" val="2404718168"/>
                    </a:ext>
                  </a:extLst>
                </a:gridCol>
                <a:gridCol w="1152276">
                  <a:extLst>
                    <a:ext uri="{9D8B030D-6E8A-4147-A177-3AD203B41FA5}">
                      <a16:colId xmlns:a16="http://schemas.microsoft.com/office/drawing/2014/main" val="3859369113"/>
                    </a:ext>
                  </a:extLst>
                </a:gridCol>
                <a:gridCol w="1152276">
                  <a:extLst>
                    <a:ext uri="{9D8B030D-6E8A-4147-A177-3AD203B41FA5}">
                      <a16:colId xmlns:a16="http://schemas.microsoft.com/office/drawing/2014/main" val="2960427460"/>
                    </a:ext>
                  </a:extLst>
                </a:gridCol>
                <a:gridCol w="1152276">
                  <a:extLst>
                    <a:ext uri="{9D8B030D-6E8A-4147-A177-3AD203B41FA5}">
                      <a16:colId xmlns:a16="http://schemas.microsoft.com/office/drawing/2014/main" val="2955615536"/>
                    </a:ext>
                  </a:extLst>
                </a:gridCol>
              </a:tblGrid>
              <a:tr h="304800">
                <a:tc rowSpan="5">
                  <a:txBody>
                    <a:bodyPr/>
                    <a:lstStyle/>
                    <a:p>
                      <a:pPr algn="ctr"/>
                      <a:r>
                        <a:rPr lang="en-US" sz="1400" dirty="0"/>
                        <a:t>Conventional</a:t>
                      </a:r>
                    </a:p>
                    <a:p>
                      <a:pPr algn="ctr"/>
                      <a:r>
                        <a:rPr lang="en-US" sz="1400" dirty="0"/>
                        <a:t> ML algorithms</a:t>
                      </a:r>
                    </a:p>
                  </a:txBody>
                  <a:tcPr vert="vert270" anchor="ctr"/>
                </a:tc>
                <a:tc>
                  <a:txBody>
                    <a:bodyPr/>
                    <a:lstStyle/>
                    <a:p>
                      <a:endParaRPr lang="en-US" sz="1400" dirty="0"/>
                    </a:p>
                  </a:txBody>
                  <a:tcPr/>
                </a:tc>
                <a:tc>
                  <a:txBody>
                    <a:bodyPr/>
                    <a:lstStyle/>
                    <a:p>
                      <a:pPr algn="ctr"/>
                      <a:r>
                        <a:rPr lang="en-US" sz="1400" b="0" dirty="0"/>
                        <a:t>LDA</a:t>
                      </a:r>
                    </a:p>
                  </a:txBody>
                  <a:tcPr anchor="ctr"/>
                </a:tc>
                <a:tc>
                  <a:txBody>
                    <a:bodyPr/>
                    <a:lstStyle/>
                    <a:p>
                      <a:pPr algn="ctr"/>
                      <a:r>
                        <a:rPr lang="en-US" sz="1400" dirty="0"/>
                        <a:t>SVM</a:t>
                      </a:r>
                    </a:p>
                  </a:txBody>
                  <a:tcPr anchor="ctr"/>
                </a:tc>
                <a:tc>
                  <a:txBody>
                    <a:bodyPr/>
                    <a:lstStyle/>
                    <a:p>
                      <a:pPr algn="ctr"/>
                      <a:r>
                        <a:rPr lang="en-US" sz="1400" b="0" dirty="0"/>
                        <a:t>KNN</a:t>
                      </a:r>
                    </a:p>
                  </a:txBody>
                  <a:tcPr anchor="ctr"/>
                </a:tc>
                <a:tc>
                  <a:txBody>
                    <a:bodyPr/>
                    <a:lstStyle/>
                    <a:p>
                      <a:pPr algn="ctr"/>
                      <a:r>
                        <a:rPr lang="en-US" sz="1400" b="0" dirty="0"/>
                        <a:t>RFC</a:t>
                      </a:r>
                    </a:p>
                  </a:txBody>
                  <a:tcPr anchor="ctr"/>
                </a:tc>
                <a:extLst>
                  <a:ext uri="{0D108BD9-81ED-4DB2-BD59-A6C34878D82A}">
                    <a16:rowId xmlns:a16="http://schemas.microsoft.com/office/drawing/2014/main" val="2321157312"/>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Temporal </a:t>
                      </a:r>
                      <a:r>
                        <a:rPr lang="en-CA" sz="1400" dirty="0"/>
                        <a:t>Features</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0.881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kern="1200" dirty="0">
                          <a:solidFill>
                            <a:schemeClr val="dk1"/>
                          </a:solidFill>
                          <a:effectLst/>
                          <a:latin typeface="+mn-lt"/>
                          <a:ea typeface="+mn-ea"/>
                          <a:cs typeface="+mn-cs"/>
                        </a:rPr>
                        <a:t>0.883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0.819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0.608</a:t>
                      </a:r>
                    </a:p>
                  </a:txBody>
                  <a:tcPr anchor="ctr"/>
                </a:tc>
                <a:extLst>
                  <a:ext uri="{0D108BD9-81ED-4DB2-BD59-A6C34878D82A}">
                    <a16:rowId xmlns:a16="http://schemas.microsoft.com/office/drawing/2014/main" val="2946365842"/>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Spectral Features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kern="1200" dirty="0">
                          <a:solidFill>
                            <a:schemeClr val="dk1"/>
                          </a:solidFill>
                          <a:effectLst/>
                          <a:latin typeface="+mn-lt"/>
                          <a:ea typeface="+mn-ea"/>
                          <a:cs typeface="+mn-cs"/>
                        </a:rPr>
                        <a:t>0.870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0.811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0.606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0.598</a:t>
                      </a:r>
                    </a:p>
                  </a:txBody>
                  <a:tcPr anchor="ctr"/>
                </a:tc>
                <a:extLst>
                  <a:ext uri="{0D108BD9-81ED-4DB2-BD59-A6C34878D82A}">
                    <a16:rowId xmlns:a16="http://schemas.microsoft.com/office/drawing/2014/main" val="3707647254"/>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Statistical </a:t>
                      </a:r>
                      <a:r>
                        <a:rPr lang="en-CA" sz="1400" dirty="0"/>
                        <a:t>Features</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kern="1200" dirty="0">
                          <a:solidFill>
                            <a:schemeClr val="dk1"/>
                          </a:solidFill>
                          <a:effectLst/>
                          <a:latin typeface="+mn-lt"/>
                          <a:ea typeface="+mn-ea"/>
                          <a:cs typeface="+mn-cs"/>
                        </a:rPr>
                        <a:t>0.877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0.822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0.741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0.565</a:t>
                      </a:r>
                    </a:p>
                  </a:txBody>
                  <a:tcPr anchor="ctr"/>
                </a:tc>
                <a:extLst>
                  <a:ext uri="{0D108BD9-81ED-4DB2-BD59-A6C34878D82A}">
                    <a16:rowId xmlns:a16="http://schemas.microsoft.com/office/drawing/2014/main" val="1458546687"/>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All </a:t>
                      </a:r>
                      <a:r>
                        <a:rPr lang="en-CA" sz="1400" b="1" dirty="0"/>
                        <a:t>Features</a:t>
                      </a:r>
                      <a:endParaRPr lang="en-US" sz="1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tx1"/>
                          </a:solidFill>
                          <a:effectLst/>
                          <a:latin typeface="+mn-lt"/>
                          <a:ea typeface="+mn-ea"/>
                          <a:cs typeface="+mn-cs"/>
                        </a:rPr>
                        <a:t>0.884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kern="1200" dirty="0">
                          <a:solidFill>
                            <a:srgbClr val="FF0000"/>
                          </a:solidFill>
                          <a:effectLst/>
                          <a:latin typeface="+mn-lt"/>
                          <a:ea typeface="+mn-ea"/>
                          <a:cs typeface="+mn-cs"/>
                        </a:rPr>
                        <a:t>0.913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0.841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0.651</a:t>
                      </a:r>
                    </a:p>
                  </a:txBody>
                  <a:tcPr anchor="ctr"/>
                </a:tc>
                <a:extLst>
                  <a:ext uri="{0D108BD9-81ED-4DB2-BD59-A6C34878D82A}">
                    <a16:rowId xmlns:a16="http://schemas.microsoft.com/office/drawing/2014/main" val="3485346560"/>
                  </a:ext>
                </a:extLst>
              </a:tr>
            </a:tbl>
          </a:graphicData>
        </a:graphic>
      </p:graphicFrame>
      <p:graphicFrame>
        <p:nvGraphicFramePr>
          <p:cNvPr id="37" name="Table 5">
            <a:extLst>
              <a:ext uri="{FF2B5EF4-FFF2-40B4-BE49-F238E27FC236}">
                <a16:creationId xmlns:a16="http://schemas.microsoft.com/office/drawing/2014/main" id="{6FDC0DF8-6F42-CF48-9592-B5D082F2C52C}"/>
              </a:ext>
            </a:extLst>
          </p:cNvPr>
          <p:cNvGraphicFramePr>
            <a:graphicFrameLocks noGrp="1"/>
          </p:cNvGraphicFramePr>
          <p:nvPr>
            <p:extLst>
              <p:ext uri="{D42A27DB-BD31-4B8C-83A1-F6EECF244321}">
                <p14:modId xmlns:p14="http://schemas.microsoft.com/office/powerpoint/2010/main" val="2214508759"/>
              </p:ext>
            </p:extLst>
          </p:nvPr>
        </p:nvGraphicFramePr>
        <p:xfrm>
          <a:off x="2349714" y="4911634"/>
          <a:ext cx="8127999" cy="853735"/>
        </p:xfrm>
        <a:graphic>
          <a:graphicData uri="http://schemas.openxmlformats.org/drawingml/2006/table">
            <a:tbl>
              <a:tblPr firstRow="1" bandRow="1">
                <a:tableStyleId>{5C22544A-7EE6-4342-B048-85BDC9FD1C3A}</a:tableStyleId>
              </a:tblPr>
              <a:tblGrid>
                <a:gridCol w="858435">
                  <a:extLst>
                    <a:ext uri="{9D8B030D-6E8A-4147-A177-3AD203B41FA5}">
                      <a16:colId xmlns:a16="http://schemas.microsoft.com/office/drawing/2014/main" val="2988379825"/>
                    </a:ext>
                  </a:extLst>
                </a:gridCol>
                <a:gridCol w="2660459">
                  <a:extLst>
                    <a:ext uri="{9D8B030D-6E8A-4147-A177-3AD203B41FA5}">
                      <a16:colId xmlns:a16="http://schemas.microsoft.com/office/drawing/2014/main" val="3374034427"/>
                    </a:ext>
                  </a:extLst>
                </a:gridCol>
                <a:gridCol w="4609105">
                  <a:extLst>
                    <a:ext uri="{9D8B030D-6E8A-4147-A177-3AD203B41FA5}">
                      <a16:colId xmlns:a16="http://schemas.microsoft.com/office/drawing/2014/main" val="2404718168"/>
                    </a:ext>
                  </a:extLst>
                </a:gridCol>
              </a:tblGrid>
              <a:tr h="458361">
                <a:tc rowSpan="2">
                  <a:txBody>
                    <a:bodyPr/>
                    <a:lstStyle/>
                    <a:p>
                      <a:pPr algn="ctr"/>
                      <a:r>
                        <a:rPr lang="en-US" sz="1400" dirty="0"/>
                        <a:t>End-to-end </a:t>
                      </a:r>
                    </a:p>
                    <a:p>
                      <a:pPr algn="ctr"/>
                      <a:r>
                        <a:rPr lang="en-US" sz="1400" dirty="0"/>
                        <a:t>Method</a:t>
                      </a:r>
                    </a:p>
                  </a:txBody>
                  <a:tcPr vert="vert270" anchor="ctr"/>
                </a:tc>
                <a:tc>
                  <a:txBody>
                    <a:bodyPr/>
                    <a:lstStyle/>
                    <a:p>
                      <a:endParaRPr lang="en-US" sz="1400" dirty="0"/>
                    </a:p>
                  </a:txBody>
                  <a:tcPr/>
                </a:tc>
                <a:tc>
                  <a:txBody>
                    <a:bodyPr/>
                    <a:lstStyle/>
                    <a:p>
                      <a:pPr algn="ctr"/>
                      <a:r>
                        <a:rPr lang="en-US" sz="1400" b="0" dirty="0"/>
                        <a:t>FCN</a:t>
                      </a:r>
                    </a:p>
                  </a:txBody>
                  <a:tcPr anchor="ctr"/>
                </a:tc>
                <a:extLst>
                  <a:ext uri="{0D108BD9-81ED-4DB2-BD59-A6C34878D82A}">
                    <a16:rowId xmlns:a16="http://schemas.microsoft.com/office/drawing/2014/main" val="2321157312"/>
                  </a:ext>
                </a:extLst>
              </a:tr>
              <a:tr h="395374">
                <a:tc vMerge="1">
                  <a:txBody>
                    <a:bodyPr/>
                    <a:lstStyle/>
                    <a:p>
                      <a:endParaRPr lang="en-US" sz="1400" dirty="0"/>
                    </a:p>
                  </a:txBody>
                  <a:tcPr/>
                </a:tc>
                <a:tc>
                  <a:txBody>
                    <a:bodyPr/>
                    <a:lstStyle/>
                    <a:p>
                      <a:r>
                        <a:rPr lang="en-US" sz="1400" dirty="0"/>
                        <a:t>MobileNet Features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0.798</a:t>
                      </a:r>
                    </a:p>
                  </a:txBody>
                  <a:tcPr anchor="ctr"/>
                </a:tc>
                <a:extLst>
                  <a:ext uri="{0D108BD9-81ED-4DB2-BD59-A6C34878D82A}">
                    <a16:rowId xmlns:a16="http://schemas.microsoft.com/office/drawing/2014/main" val="2946365842"/>
                  </a:ext>
                </a:extLst>
              </a:tr>
            </a:tbl>
          </a:graphicData>
        </a:graphic>
      </p:graphicFrame>
    </p:spTree>
    <p:extLst>
      <p:ext uri="{BB962C8B-B14F-4D97-AF65-F5344CB8AC3E}">
        <p14:creationId xmlns:p14="http://schemas.microsoft.com/office/powerpoint/2010/main" val="145739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dirty="0"/>
              <a:t>Results and Discussion- EER</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18</a:t>
            </a:fld>
            <a:endParaRPr lang="en-US"/>
          </a:p>
        </p:txBody>
      </p:sp>
      <p:graphicFrame>
        <p:nvGraphicFramePr>
          <p:cNvPr id="4" name="Table 5">
            <a:extLst>
              <a:ext uri="{FF2B5EF4-FFF2-40B4-BE49-F238E27FC236}">
                <a16:creationId xmlns:a16="http://schemas.microsoft.com/office/drawing/2014/main" id="{0F9CDD57-F4BE-064A-8CF6-C93244E8BBFC}"/>
              </a:ext>
            </a:extLst>
          </p:cNvPr>
          <p:cNvGraphicFramePr>
            <a:graphicFrameLocks noGrp="1"/>
          </p:cNvGraphicFramePr>
          <p:nvPr>
            <p:extLst>
              <p:ext uri="{D42A27DB-BD31-4B8C-83A1-F6EECF244321}">
                <p14:modId xmlns:p14="http://schemas.microsoft.com/office/powerpoint/2010/main" val="797080915"/>
              </p:ext>
            </p:extLst>
          </p:nvPr>
        </p:nvGraphicFramePr>
        <p:xfrm>
          <a:off x="2349715" y="3711132"/>
          <a:ext cx="8127998" cy="914400"/>
        </p:xfrm>
        <a:graphic>
          <a:graphicData uri="http://schemas.openxmlformats.org/drawingml/2006/table">
            <a:tbl>
              <a:tblPr firstRow="1" bandRow="1">
                <a:tableStyleId>{5C22544A-7EE6-4342-B048-85BDC9FD1C3A}</a:tableStyleId>
              </a:tblPr>
              <a:tblGrid>
                <a:gridCol w="850685">
                  <a:extLst>
                    <a:ext uri="{9D8B030D-6E8A-4147-A177-3AD203B41FA5}">
                      <a16:colId xmlns:a16="http://schemas.microsoft.com/office/drawing/2014/main" val="1779914922"/>
                    </a:ext>
                  </a:extLst>
                </a:gridCol>
                <a:gridCol w="2668209">
                  <a:extLst>
                    <a:ext uri="{9D8B030D-6E8A-4147-A177-3AD203B41FA5}">
                      <a16:colId xmlns:a16="http://schemas.microsoft.com/office/drawing/2014/main" val="3374034427"/>
                    </a:ext>
                  </a:extLst>
                </a:gridCol>
                <a:gridCol w="1152276">
                  <a:extLst>
                    <a:ext uri="{9D8B030D-6E8A-4147-A177-3AD203B41FA5}">
                      <a16:colId xmlns:a16="http://schemas.microsoft.com/office/drawing/2014/main" val="2404718168"/>
                    </a:ext>
                  </a:extLst>
                </a:gridCol>
                <a:gridCol w="1152276">
                  <a:extLst>
                    <a:ext uri="{9D8B030D-6E8A-4147-A177-3AD203B41FA5}">
                      <a16:colId xmlns:a16="http://schemas.microsoft.com/office/drawing/2014/main" val="3859369113"/>
                    </a:ext>
                  </a:extLst>
                </a:gridCol>
                <a:gridCol w="1152276">
                  <a:extLst>
                    <a:ext uri="{9D8B030D-6E8A-4147-A177-3AD203B41FA5}">
                      <a16:colId xmlns:a16="http://schemas.microsoft.com/office/drawing/2014/main" val="2960427460"/>
                    </a:ext>
                  </a:extLst>
                </a:gridCol>
                <a:gridCol w="1152276">
                  <a:extLst>
                    <a:ext uri="{9D8B030D-6E8A-4147-A177-3AD203B41FA5}">
                      <a16:colId xmlns:a16="http://schemas.microsoft.com/office/drawing/2014/main" val="2955615536"/>
                    </a:ext>
                  </a:extLst>
                </a:gridCol>
              </a:tblGrid>
              <a:tr h="304800">
                <a:tc rowSpan="3">
                  <a:txBody>
                    <a:bodyPr/>
                    <a:lstStyle/>
                    <a:p>
                      <a:pPr algn="ctr"/>
                      <a:r>
                        <a:rPr lang="en-US" sz="1400" dirty="0"/>
                        <a:t>Transfer</a:t>
                      </a:r>
                    </a:p>
                    <a:p>
                      <a:pPr algn="ctr"/>
                      <a:r>
                        <a:rPr lang="en-US" sz="1400" dirty="0"/>
                        <a:t> learning</a:t>
                      </a:r>
                    </a:p>
                  </a:txBody>
                  <a:tcPr vert="vert270" anchor="ctr"/>
                </a:tc>
                <a:tc>
                  <a:txBody>
                    <a:bodyPr/>
                    <a:lstStyle/>
                    <a:p>
                      <a:endParaRPr lang="en-US" sz="1400" dirty="0"/>
                    </a:p>
                  </a:txBody>
                  <a:tcPr/>
                </a:tc>
                <a:tc>
                  <a:txBody>
                    <a:bodyPr/>
                    <a:lstStyle/>
                    <a:p>
                      <a:pPr algn="ctr"/>
                      <a:r>
                        <a:rPr lang="en-US" sz="1400" b="0" dirty="0"/>
                        <a:t>LDA</a:t>
                      </a:r>
                    </a:p>
                  </a:txBody>
                  <a:tcPr anchor="ctr"/>
                </a:tc>
                <a:tc>
                  <a:txBody>
                    <a:bodyPr/>
                    <a:lstStyle/>
                    <a:p>
                      <a:pPr algn="ctr"/>
                      <a:r>
                        <a:rPr lang="en-US" sz="1400" b="0" dirty="0"/>
                        <a:t>SVM</a:t>
                      </a:r>
                    </a:p>
                  </a:txBody>
                  <a:tcPr anchor="ctr"/>
                </a:tc>
                <a:tc>
                  <a:txBody>
                    <a:bodyPr/>
                    <a:lstStyle/>
                    <a:p>
                      <a:pPr algn="ctr"/>
                      <a:r>
                        <a:rPr lang="en-US" sz="1400" b="0" dirty="0"/>
                        <a:t>KNN</a:t>
                      </a:r>
                    </a:p>
                  </a:txBody>
                  <a:tcPr anchor="ctr"/>
                </a:tc>
                <a:tc>
                  <a:txBody>
                    <a:bodyPr/>
                    <a:lstStyle/>
                    <a:p>
                      <a:pPr algn="ctr"/>
                      <a:r>
                        <a:rPr lang="en-US" sz="1400" b="0" dirty="0"/>
                        <a:t>RFC</a:t>
                      </a:r>
                    </a:p>
                  </a:txBody>
                  <a:tcPr anchor="ctr"/>
                </a:tc>
                <a:extLst>
                  <a:ext uri="{0D108BD9-81ED-4DB2-BD59-A6C34878D82A}">
                    <a16:rowId xmlns:a16="http://schemas.microsoft.com/office/drawing/2014/main" val="2321157312"/>
                  </a:ext>
                </a:extLst>
              </a:tr>
              <a:tr h="304800">
                <a:tc vMerge="1">
                  <a:txBody>
                    <a:bodyPr/>
                    <a:lstStyle/>
                    <a:p>
                      <a:endParaRPr lang="en-US" sz="1400" dirty="0"/>
                    </a:p>
                  </a:txBody>
                  <a:tcPr/>
                </a:tc>
                <a:tc>
                  <a:txBody>
                    <a:bodyPr/>
                    <a:lstStyle/>
                    <a:p>
                      <a:r>
                        <a:rPr lang="en-US" sz="1400" dirty="0"/>
                        <a:t>MobileNet Features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0.298</a:t>
                      </a:r>
                      <a:endParaRPr lang="en-CA" sz="1400" b="1"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0.286</a:t>
                      </a:r>
                      <a:endParaRPr lang="en-CA" sz="1400" b="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0.404</a:t>
                      </a:r>
                      <a:endParaRPr lang="en-CA" sz="1400" b="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0.452</a:t>
                      </a:r>
                    </a:p>
                  </a:txBody>
                  <a:tcPr anchor="ctr"/>
                </a:tc>
                <a:extLst>
                  <a:ext uri="{0D108BD9-81ED-4DB2-BD59-A6C34878D82A}">
                    <a16:rowId xmlns:a16="http://schemas.microsoft.com/office/drawing/2014/main" val="2946365842"/>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VGG16 Features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0.306</a:t>
                      </a:r>
                      <a:endParaRPr lang="en-CA" sz="1400" b="1" kern="1200" dirty="0">
                        <a:solidFill>
                          <a:schemeClr val="dk1"/>
                        </a:solidFill>
                        <a:effectLst/>
                        <a:latin typeface="+mn-lt"/>
                        <a:ea typeface="+mn-ea"/>
                        <a:cs typeface="+mn-cs"/>
                      </a:endParaRPr>
                    </a:p>
                  </a:txBody>
                  <a:tcPr anchor="ctr"/>
                </a:tc>
                <a:tc>
                  <a:txBody>
                    <a:bodyPr/>
                    <a:lstStyle/>
                    <a:p>
                      <a:pPr algn="ctr"/>
                      <a:r>
                        <a:rPr lang="en-US" sz="11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0.418</a:t>
                      </a:r>
                      <a:endParaRPr lang="en-CA" sz="1400" b="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0.453</a:t>
                      </a:r>
                      <a:endParaRPr lang="en-CA" sz="14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707647254"/>
                  </a:ext>
                </a:extLst>
              </a:tr>
            </a:tbl>
          </a:graphicData>
        </a:graphic>
      </p:graphicFrame>
      <p:graphicFrame>
        <p:nvGraphicFramePr>
          <p:cNvPr id="36" name="Table 5">
            <a:extLst>
              <a:ext uri="{FF2B5EF4-FFF2-40B4-BE49-F238E27FC236}">
                <a16:creationId xmlns:a16="http://schemas.microsoft.com/office/drawing/2014/main" id="{5376DAE2-4BC2-D24E-971D-D3AF90CDFC67}"/>
              </a:ext>
            </a:extLst>
          </p:cNvPr>
          <p:cNvGraphicFramePr>
            <a:graphicFrameLocks noGrp="1"/>
          </p:cNvGraphicFramePr>
          <p:nvPr>
            <p:extLst>
              <p:ext uri="{D42A27DB-BD31-4B8C-83A1-F6EECF244321}">
                <p14:modId xmlns:p14="http://schemas.microsoft.com/office/powerpoint/2010/main" val="556551554"/>
              </p:ext>
            </p:extLst>
          </p:nvPr>
        </p:nvGraphicFramePr>
        <p:xfrm>
          <a:off x="2349715" y="1834032"/>
          <a:ext cx="8127998" cy="1524000"/>
        </p:xfrm>
        <a:graphic>
          <a:graphicData uri="http://schemas.openxmlformats.org/drawingml/2006/table">
            <a:tbl>
              <a:tblPr firstRow="1" bandRow="1">
                <a:tableStyleId>{5C22544A-7EE6-4342-B048-85BDC9FD1C3A}</a:tableStyleId>
              </a:tblPr>
              <a:tblGrid>
                <a:gridCol w="835187">
                  <a:extLst>
                    <a:ext uri="{9D8B030D-6E8A-4147-A177-3AD203B41FA5}">
                      <a16:colId xmlns:a16="http://schemas.microsoft.com/office/drawing/2014/main" val="3196266047"/>
                    </a:ext>
                  </a:extLst>
                </a:gridCol>
                <a:gridCol w="2683707">
                  <a:extLst>
                    <a:ext uri="{9D8B030D-6E8A-4147-A177-3AD203B41FA5}">
                      <a16:colId xmlns:a16="http://schemas.microsoft.com/office/drawing/2014/main" val="3374034427"/>
                    </a:ext>
                  </a:extLst>
                </a:gridCol>
                <a:gridCol w="1152276">
                  <a:extLst>
                    <a:ext uri="{9D8B030D-6E8A-4147-A177-3AD203B41FA5}">
                      <a16:colId xmlns:a16="http://schemas.microsoft.com/office/drawing/2014/main" val="2404718168"/>
                    </a:ext>
                  </a:extLst>
                </a:gridCol>
                <a:gridCol w="1152276">
                  <a:extLst>
                    <a:ext uri="{9D8B030D-6E8A-4147-A177-3AD203B41FA5}">
                      <a16:colId xmlns:a16="http://schemas.microsoft.com/office/drawing/2014/main" val="3859369113"/>
                    </a:ext>
                  </a:extLst>
                </a:gridCol>
                <a:gridCol w="1152276">
                  <a:extLst>
                    <a:ext uri="{9D8B030D-6E8A-4147-A177-3AD203B41FA5}">
                      <a16:colId xmlns:a16="http://schemas.microsoft.com/office/drawing/2014/main" val="2960427460"/>
                    </a:ext>
                  </a:extLst>
                </a:gridCol>
                <a:gridCol w="1152276">
                  <a:extLst>
                    <a:ext uri="{9D8B030D-6E8A-4147-A177-3AD203B41FA5}">
                      <a16:colId xmlns:a16="http://schemas.microsoft.com/office/drawing/2014/main" val="2955615536"/>
                    </a:ext>
                  </a:extLst>
                </a:gridCol>
              </a:tblGrid>
              <a:tr h="304800">
                <a:tc rowSpan="5">
                  <a:txBody>
                    <a:bodyPr/>
                    <a:lstStyle/>
                    <a:p>
                      <a:pPr algn="ctr"/>
                      <a:r>
                        <a:rPr lang="en-US" sz="1400" dirty="0"/>
                        <a:t>Conventional</a:t>
                      </a:r>
                    </a:p>
                    <a:p>
                      <a:pPr algn="ctr"/>
                      <a:r>
                        <a:rPr lang="en-US" sz="1400" dirty="0"/>
                        <a:t> ML algorithms</a:t>
                      </a:r>
                    </a:p>
                  </a:txBody>
                  <a:tcPr vert="vert270" anchor="ctr"/>
                </a:tc>
                <a:tc>
                  <a:txBody>
                    <a:bodyPr/>
                    <a:lstStyle/>
                    <a:p>
                      <a:endParaRPr lang="en-US" sz="1400" dirty="0"/>
                    </a:p>
                  </a:txBody>
                  <a:tcPr/>
                </a:tc>
                <a:tc>
                  <a:txBody>
                    <a:bodyPr/>
                    <a:lstStyle/>
                    <a:p>
                      <a:pPr algn="ctr"/>
                      <a:r>
                        <a:rPr lang="en-US" sz="1400" b="0" dirty="0"/>
                        <a:t>LDA</a:t>
                      </a:r>
                    </a:p>
                  </a:txBody>
                  <a:tcPr anchor="ctr"/>
                </a:tc>
                <a:tc>
                  <a:txBody>
                    <a:bodyPr/>
                    <a:lstStyle/>
                    <a:p>
                      <a:pPr algn="ctr"/>
                      <a:r>
                        <a:rPr lang="en-US" sz="1400" dirty="0"/>
                        <a:t>SVM</a:t>
                      </a:r>
                    </a:p>
                  </a:txBody>
                  <a:tcPr anchor="ctr"/>
                </a:tc>
                <a:tc>
                  <a:txBody>
                    <a:bodyPr/>
                    <a:lstStyle/>
                    <a:p>
                      <a:pPr algn="ctr"/>
                      <a:r>
                        <a:rPr lang="en-US" sz="1400" b="0" dirty="0"/>
                        <a:t>KNN</a:t>
                      </a:r>
                    </a:p>
                  </a:txBody>
                  <a:tcPr anchor="ctr"/>
                </a:tc>
                <a:tc>
                  <a:txBody>
                    <a:bodyPr/>
                    <a:lstStyle/>
                    <a:p>
                      <a:pPr algn="ctr"/>
                      <a:r>
                        <a:rPr lang="en-US" sz="1400" b="0" dirty="0"/>
                        <a:t>RFC</a:t>
                      </a:r>
                    </a:p>
                  </a:txBody>
                  <a:tcPr anchor="ctr"/>
                </a:tc>
                <a:extLst>
                  <a:ext uri="{0D108BD9-81ED-4DB2-BD59-A6C34878D82A}">
                    <a16:rowId xmlns:a16="http://schemas.microsoft.com/office/drawing/2014/main" val="2321157312"/>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Temporal </a:t>
                      </a:r>
                      <a:r>
                        <a:rPr lang="en-CA" sz="1400" dirty="0"/>
                        <a:t>Features</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0.215</a:t>
                      </a:r>
                      <a:endParaRPr lang="en-CA" sz="1400" b="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0.203</a:t>
                      </a:r>
                      <a:endParaRPr lang="en-CA" sz="1400" b="1"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0.222</a:t>
                      </a:r>
                      <a:endParaRPr lang="en-CA" sz="1400" b="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0.438</a:t>
                      </a:r>
                      <a:endParaRPr lang="en-CA" sz="14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946365842"/>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Spectral Features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dirty="0"/>
                        <a:t>0.193</a:t>
                      </a:r>
                      <a:endParaRPr lang="en-CA" sz="1400" b="1"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0.412</a:t>
                      </a:r>
                      <a:endParaRPr lang="en-CA" sz="1400" b="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0.228</a:t>
                      </a:r>
                      <a:endParaRPr lang="en-CA" sz="1400" b="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0.441</a:t>
                      </a:r>
                      <a:endParaRPr lang="en-CA" sz="14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707647254"/>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Statistical </a:t>
                      </a:r>
                      <a:r>
                        <a:rPr lang="en-CA" sz="1400" dirty="0"/>
                        <a:t>Features</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0.206</a:t>
                      </a:r>
                      <a:endParaRPr lang="en-CA" sz="1400" b="1"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0.306</a:t>
                      </a:r>
                      <a:endParaRPr lang="en-CA" sz="1400" b="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0.206</a:t>
                      </a:r>
                      <a:endParaRPr lang="en-CA" sz="1400" b="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0.465</a:t>
                      </a:r>
                      <a:endParaRPr lang="en-CA" sz="14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458546687"/>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All </a:t>
                      </a:r>
                      <a:r>
                        <a:rPr lang="en-CA" sz="1400" b="1" dirty="0"/>
                        <a:t>Features</a:t>
                      </a:r>
                      <a:endParaRPr lang="en-US" sz="1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dirty="0">
                          <a:solidFill>
                            <a:schemeClr val="tx1"/>
                          </a:solidFill>
                        </a:rPr>
                        <a:t>0.202</a:t>
                      </a:r>
                      <a:endParaRPr lang="en-CA" sz="1400" b="0" kern="1200" dirty="0">
                        <a:solidFill>
                          <a:schemeClr val="tx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dirty="0">
                          <a:solidFill>
                            <a:srgbClr val="FF0000"/>
                          </a:solidFill>
                        </a:rPr>
                        <a:t>0.147</a:t>
                      </a:r>
                      <a:endParaRPr lang="en-CA" sz="1400" b="1" kern="1200" dirty="0">
                        <a:solidFill>
                          <a:srgbClr val="FF0000"/>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0.202</a:t>
                      </a:r>
                      <a:endParaRPr lang="en-CA" sz="1400" b="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0.402</a:t>
                      </a:r>
                      <a:endParaRPr lang="en-CA" sz="14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485346560"/>
                  </a:ext>
                </a:extLst>
              </a:tr>
            </a:tbl>
          </a:graphicData>
        </a:graphic>
      </p:graphicFrame>
      <p:graphicFrame>
        <p:nvGraphicFramePr>
          <p:cNvPr id="37" name="Table 5">
            <a:extLst>
              <a:ext uri="{FF2B5EF4-FFF2-40B4-BE49-F238E27FC236}">
                <a16:creationId xmlns:a16="http://schemas.microsoft.com/office/drawing/2014/main" id="{6FDC0DF8-6F42-CF48-9592-B5D082F2C52C}"/>
              </a:ext>
            </a:extLst>
          </p:cNvPr>
          <p:cNvGraphicFramePr>
            <a:graphicFrameLocks noGrp="1"/>
          </p:cNvGraphicFramePr>
          <p:nvPr>
            <p:extLst>
              <p:ext uri="{D42A27DB-BD31-4B8C-83A1-F6EECF244321}">
                <p14:modId xmlns:p14="http://schemas.microsoft.com/office/powerpoint/2010/main" val="2378390629"/>
              </p:ext>
            </p:extLst>
          </p:nvPr>
        </p:nvGraphicFramePr>
        <p:xfrm>
          <a:off x="2349714" y="4911634"/>
          <a:ext cx="8127999" cy="853735"/>
        </p:xfrm>
        <a:graphic>
          <a:graphicData uri="http://schemas.openxmlformats.org/drawingml/2006/table">
            <a:tbl>
              <a:tblPr firstRow="1" bandRow="1">
                <a:tableStyleId>{5C22544A-7EE6-4342-B048-85BDC9FD1C3A}</a:tableStyleId>
              </a:tblPr>
              <a:tblGrid>
                <a:gridCol w="858435">
                  <a:extLst>
                    <a:ext uri="{9D8B030D-6E8A-4147-A177-3AD203B41FA5}">
                      <a16:colId xmlns:a16="http://schemas.microsoft.com/office/drawing/2014/main" val="2988379825"/>
                    </a:ext>
                  </a:extLst>
                </a:gridCol>
                <a:gridCol w="2660459">
                  <a:extLst>
                    <a:ext uri="{9D8B030D-6E8A-4147-A177-3AD203B41FA5}">
                      <a16:colId xmlns:a16="http://schemas.microsoft.com/office/drawing/2014/main" val="3374034427"/>
                    </a:ext>
                  </a:extLst>
                </a:gridCol>
                <a:gridCol w="4609105">
                  <a:extLst>
                    <a:ext uri="{9D8B030D-6E8A-4147-A177-3AD203B41FA5}">
                      <a16:colId xmlns:a16="http://schemas.microsoft.com/office/drawing/2014/main" val="2404718168"/>
                    </a:ext>
                  </a:extLst>
                </a:gridCol>
              </a:tblGrid>
              <a:tr h="458361">
                <a:tc rowSpan="2">
                  <a:txBody>
                    <a:bodyPr/>
                    <a:lstStyle/>
                    <a:p>
                      <a:pPr algn="ctr"/>
                      <a:r>
                        <a:rPr lang="en-US" sz="1400" dirty="0"/>
                        <a:t>End-to-end </a:t>
                      </a:r>
                    </a:p>
                    <a:p>
                      <a:pPr algn="ctr"/>
                      <a:r>
                        <a:rPr lang="en-US" sz="1400" dirty="0"/>
                        <a:t>Method</a:t>
                      </a:r>
                    </a:p>
                  </a:txBody>
                  <a:tcPr vert="vert270" anchor="ctr"/>
                </a:tc>
                <a:tc>
                  <a:txBody>
                    <a:bodyPr/>
                    <a:lstStyle/>
                    <a:p>
                      <a:endParaRPr lang="en-US" sz="1400" dirty="0"/>
                    </a:p>
                  </a:txBody>
                  <a:tcPr/>
                </a:tc>
                <a:tc>
                  <a:txBody>
                    <a:bodyPr/>
                    <a:lstStyle/>
                    <a:p>
                      <a:pPr algn="ctr"/>
                      <a:r>
                        <a:rPr lang="en-US" sz="1400" b="0" dirty="0"/>
                        <a:t>FCN</a:t>
                      </a:r>
                    </a:p>
                  </a:txBody>
                  <a:tcPr anchor="ctr"/>
                </a:tc>
                <a:extLst>
                  <a:ext uri="{0D108BD9-81ED-4DB2-BD59-A6C34878D82A}">
                    <a16:rowId xmlns:a16="http://schemas.microsoft.com/office/drawing/2014/main" val="2321157312"/>
                  </a:ext>
                </a:extLst>
              </a:tr>
              <a:tr h="395374">
                <a:tc vMerge="1">
                  <a:txBody>
                    <a:bodyPr/>
                    <a:lstStyle/>
                    <a:p>
                      <a:endParaRPr lang="en-US" sz="1400" dirty="0"/>
                    </a:p>
                  </a:txBody>
                  <a:tcPr/>
                </a:tc>
                <a:tc>
                  <a:txBody>
                    <a:bodyPr/>
                    <a:lstStyle/>
                    <a:p>
                      <a:r>
                        <a:rPr lang="en-US" sz="1400" dirty="0"/>
                        <a:t>MobileNet Features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0.285</a:t>
                      </a:r>
                      <a:endParaRPr lang="en-CA" sz="14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946365842"/>
                  </a:ext>
                </a:extLst>
              </a:tr>
            </a:tbl>
          </a:graphicData>
        </a:graphic>
      </p:graphicFrame>
    </p:spTree>
    <p:extLst>
      <p:ext uri="{BB962C8B-B14F-4D97-AF65-F5344CB8AC3E}">
        <p14:creationId xmlns:p14="http://schemas.microsoft.com/office/powerpoint/2010/main" val="2227878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A6D044-5266-DC40-B064-9D39364F703C}"/>
              </a:ext>
            </a:extLst>
          </p:cNvPr>
          <p:cNvSpPr>
            <a:spLocks noGrp="1"/>
          </p:cNvSpPr>
          <p:nvPr>
            <p:ph type="sldNum" sz="quarter" idx="12"/>
          </p:nvPr>
        </p:nvSpPr>
        <p:spPr/>
        <p:txBody>
          <a:bodyPr/>
          <a:lstStyle/>
          <a:p>
            <a:fld id="{C3DB2ADC-AF19-4574-8C10-79B5B04FCA27}" type="slidenum">
              <a:rPr lang="en-US" smtClean="0"/>
              <a:t>19</a:t>
            </a:fld>
            <a:endParaRPr lang="en-US"/>
          </a:p>
        </p:txBody>
      </p:sp>
      <p:sp>
        <p:nvSpPr>
          <p:cNvPr id="45" name="Title 1">
            <a:extLst>
              <a:ext uri="{FF2B5EF4-FFF2-40B4-BE49-F238E27FC236}">
                <a16:creationId xmlns:a16="http://schemas.microsoft.com/office/drawing/2014/main" id="{1983464D-45CE-1D46-9D6E-665B85CD209A}"/>
              </a:ext>
            </a:extLst>
          </p:cNvPr>
          <p:cNvSpPr>
            <a:spLocks noGrp="1"/>
          </p:cNvSpPr>
          <p:nvPr>
            <p:ph type="title"/>
          </p:nvPr>
        </p:nvSpPr>
        <p:spPr>
          <a:xfrm>
            <a:off x="801686" y="957342"/>
            <a:ext cx="7316231" cy="979584"/>
          </a:xfrm>
        </p:spPr>
        <p:txBody>
          <a:bodyPr>
            <a:normAutofit/>
          </a:bodyPr>
          <a:lstStyle/>
          <a:p>
            <a:pPr lvl="0"/>
            <a:r>
              <a:rPr lang="en-US" sz="3200" dirty="0"/>
              <a:t>Results and Discussion- ROC</a:t>
            </a:r>
          </a:p>
        </p:txBody>
      </p:sp>
      <p:pic>
        <p:nvPicPr>
          <p:cNvPr id="48" name="Picture 47" descr="Chart, line chart&#10;&#10;Description automatically generated">
            <a:extLst>
              <a:ext uri="{FF2B5EF4-FFF2-40B4-BE49-F238E27FC236}">
                <a16:creationId xmlns:a16="http://schemas.microsoft.com/office/drawing/2014/main" id="{B957C356-D112-254F-B72E-3B3EF3FB7A7A}"/>
              </a:ext>
            </a:extLst>
          </p:cNvPr>
          <p:cNvPicPr>
            <a:picLocks noChangeAspect="1"/>
          </p:cNvPicPr>
          <p:nvPr/>
        </p:nvPicPr>
        <p:blipFill rotWithShape="1">
          <a:blip r:embed="rId2"/>
          <a:srcRect l="7344" t="4737" r="9216" b="3983"/>
          <a:stretch/>
        </p:blipFill>
        <p:spPr>
          <a:xfrm>
            <a:off x="1801962" y="1438425"/>
            <a:ext cx="8588076" cy="4697492"/>
          </a:xfrm>
          <a:prstGeom prst="rect">
            <a:avLst/>
          </a:prstGeom>
        </p:spPr>
      </p:pic>
    </p:spTree>
    <p:extLst>
      <p:ext uri="{BB962C8B-B14F-4D97-AF65-F5344CB8AC3E}">
        <p14:creationId xmlns:p14="http://schemas.microsoft.com/office/powerpoint/2010/main" val="386694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DECF7-4AC8-864B-934B-FAF72F006222}"/>
              </a:ext>
            </a:extLst>
          </p:cNvPr>
          <p:cNvSpPr>
            <a:spLocks noGrp="1"/>
          </p:cNvSpPr>
          <p:nvPr>
            <p:ph type="title"/>
          </p:nvPr>
        </p:nvSpPr>
        <p:spPr>
          <a:xfrm>
            <a:off x="695324" y="901701"/>
            <a:ext cx="3914776" cy="3977269"/>
          </a:xfrm>
        </p:spPr>
        <p:txBody>
          <a:bodyPr>
            <a:normAutofit/>
          </a:bodyPr>
          <a:lstStyle/>
          <a:p>
            <a:r>
              <a:rPr lang="en-US"/>
              <a:t>Presentation Contents</a:t>
            </a:r>
          </a:p>
        </p:txBody>
      </p:sp>
      <p:cxnSp>
        <p:nvCxnSpPr>
          <p:cNvPr id="18" name="Straight Connector 1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83CF4C4C-5E45-4C98-9BAA-5DE84D6B96AF}"/>
              </a:ext>
            </a:extLst>
          </p:cNvPr>
          <p:cNvGraphicFramePr>
            <a:graphicFrameLocks noGrp="1"/>
          </p:cNvGraphicFramePr>
          <p:nvPr>
            <p:ph idx="1"/>
            <p:extLst>
              <p:ext uri="{D42A27DB-BD31-4B8C-83A1-F6EECF244321}">
                <p14:modId xmlns:p14="http://schemas.microsoft.com/office/powerpoint/2010/main" val="395087410"/>
              </p:ext>
            </p:extLst>
          </p:nvPr>
        </p:nvGraphicFramePr>
        <p:xfrm>
          <a:off x="5416598" y="1499206"/>
          <a:ext cx="5668175" cy="4720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0" name="Slide Number Placeholder 49">
            <a:extLst>
              <a:ext uri="{FF2B5EF4-FFF2-40B4-BE49-F238E27FC236}">
                <a16:creationId xmlns:a16="http://schemas.microsoft.com/office/drawing/2014/main" id="{9E1DD309-2E8A-4F4B-BAA0-AB23B1F37467}"/>
              </a:ext>
            </a:extLst>
          </p:cNvPr>
          <p:cNvSpPr>
            <a:spLocks noGrp="1"/>
          </p:cNvSpPr>
          <p:nvPr>
            <p:ph type="sldNum" sz="quarter" idx="12"/>
          </p:nvPr>
        </p:nvSpPr>
        <p:spPr/>
        <p:txBody>
          <a:bodyPr/>
          <a:lstStyle/>
          <a:p>
            <a:fld id="{C3DB2ADC-AF19-4574-8C10-79B5B04FCA27}" type="slidenum">
              <a:rPr lang="en-US" smtClean="0"/>
              <a:t>2</a:t>
            </a:fld>
            <a:endParaRPr lang="en-US"/>
          </a:p>
        </p:txBody>
      </p:sp>
    </p:spTree>
    <p:extLst>
      <p:ext uri="{BB962C8B-B14F-4D97-AF65-F5344CB8AC3E}">
        <p14:creationId xmlns:p14="http://schemas.microsoft.com/office/powerpoint/2010/main" val="4213897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F930E-7941-488F-955F-6B7421A6B046}"/>
              </a:ext>
            </a:extLst>
          </p:cNvPr>
          <p:cNvSpPr>
            <a:spLocks noGrp="1"/>
          </p:cNvSpPr>
          <p:nvPr>
            <p:ph type="title"/>
          </p:nvPr>
        </p:nvSpPr>
        <p:spPr>
          <a:xfrm>
            <a:off x="4751257" y="3392213"/>
            <a:ext cx="6503932" cy="2446203"/>
          </a:xfrm>
        </p:spPr>
        <p:txBody>
          <a:bodyPr vert="horz" lIns="91440" tIns="45720" rIns="91440" bIns="45720" rtlCol="0" anchor="ctr">
            <a:normAutofit/>
          </a:bodyPr>
          <a:lstStyle/>
          <a:p>
            <a:pPr algn="ctr"/>
            <a:r>
              <a:rPr lang="en-US" sz="9600" dirty="0">
                <a:solidFill>
                  <a:schemeClr val="bg2"/>
                </a:solidFill>
              </a:rPr>
              <a:t>Thank  you</a:t>
            </a:r>
          </a:p>
        </p:txBody>
      </p:sp>
      <p:cxnSp>
        <p:nvCxnSpPr>
          <p:cNvPr id="14" name="Straight Connector 13">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26C445B1-3ED7-422A-9100-4ECE7192607E}"/>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a:solidFill>
                  <a:schemeClr val="bg2"/>
                </a:solidFill>
              </a:rPr>
              <a:pPr>
                <a:lnSpc>
                  <a:spcPct val="90000"/>
                </a:lnSpc>
                <a:spcAft>
                  <a:spcPts val="600"/>
                </a:spcAft>
              </a:pPr>
              <a:t>20</a:t>
            </a:fld>
            <a:endParaRPr lang="en-US" dirty="0">
              <a:solidFill>
                <a:schemeClr val="bg2"/>
              </a:solidFill>
            </a:endParaRPr>
          </a:p>
        </p:txBody>
      </p:sp>
      <p:pic>
        <p:nvPicPr>
          <p:cNvPr id="11" name="Picture 2">
            <a:extLst>
              <a:ext uri="{FF2B5EF4-FFF2-40B4-BE49-F238E27FC236}">
                <a16:creationId xmlns:a16="http://schemas.microsoft.com/office/drawing/2014/main" id="{F3033300-A369-B548-B340-6F564BB1FF63}"/>
              </a:ext>
            </a:extLst>
          </p:cNvPr>
          <p:cNvPicPr>
            <a:picLocks noChangeAspect="1" noChangeArrowheads="1"/>
          </p:cNvPicPr>
          <p:nvPr/>
        </p:nvPicPr>
        <p:blipFill rotWithShape="1">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l="14732" t="11881" r="62325" b="8263"/>
          <a:stretch/>
        </p:blipFill>
        <p:spPr bwMode="auto">
          <a:xfrm rot="3676584">
            <a:off x="5659012" y="383279"/>
            <a:ext cx="873977" cy="2315975"/>
          </a:xfrm>
          <a:prstGeom prst="rect">
            <a:avLst/>
          </a:prstGeom>
          <a:solidFill>
            <a:schemeClr val="tx1">
              <a:alpha val="0"/>
            </a:schemeClr>
          </a:solidFill>
        </p:spPr>
      </p:pic>
      <p:pic>
        <p:nvPicPr>
          <p:cNvPr id="13" name="Picture 2">
            <a:extLst>
              <a:ext uri="{FF2B5EF4-FFF2-40B4-BE49-F238E27FC236}">
                <a16:creationId xmlns:a16="http://schemas.microsoft.com/office/drawing/2014/main" id="{F70CE228-250B-7E45-870E-46821A1E16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732" t="11881" r="62325" b="8263"/>
          <a:stretch/>
        </p:blipFill>
        <p:spPr bwMode="auto">
          <a:xfrm rot="4244119">
            <a:off x="3972090" y="2438953"/>
            <a:ext cx="873977" cy="2315975"/>
          </a:xfrm>
          <a:prstGeom prst="rect">
            <a:avLst/>
          </a:prstGeom>
          <a:solidFill>
            <a:schemeClr val="tx1">
              <a:alpha val="0"/>
            </a:schemeClr>
          </a:solidFill>
          <a:scene3d>
            <a:camera prst="orthographicFront">
              <a:rot lat="10800000" lon="0" rev="0"/>
            </a:camera>
            <a:lightRig rig="threePt" dir="t"/>
          </a:scene3d>
        </p:spPr>
      </p:pic>
      <p:pic>
        <p:nvPicPr>
          <p:cNvPr id="15" name="Picture 2">
            <a:extLst>
              <a:ext uri="{FF2B5EF4-FFF2-40B4-BE49-F238E27FC236}">
                <a16:creationId xmlns:a16="http://schemas.microsoft.com/office/drawing/2014/main" id="{75E47794-8A58-1E43-910F-07C85AC3C909}"/>
              </a:ext>
            </a:extLst>
          </p:cNvPr>
          <p:cNvPicPr>
            <a:picLocks noChangeAspect="1" noChangeArrowheads="1"/>
          </p:cNvPicPr>
          <p:nvPr/>
        </p:nvPicPr>
        <p:blipFill rotWithShape="1">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l="14732" t="11881" r="62325" b="8263"/>
          <a:stretch/>
        </p:blipFill>
        <p:spPr bwMode="auto">
          <a:xfrm rot="3545567">
            <a:off x="843332" y="2547319"/>
            <a:ext cx="873977" cy="2315975"/>
          </a:xfrm>
          <a:prstGeom prst="rect">
            <a:avLst/>
          </a:prstGeom>
          <a:solidFill>
            <a:schemeClr val="tx1">
              <a:alpha val="0"/>
            </a:schemeClr>
          </a:solidFill>
        </p:spPr>
      </p:pic>
      <p:sp>
        <p:nvSpPr>
          <p:cNvPr id="4" name="TextBox 3">
            <a:extLst>
              <a:ext uri="{FF2B5EF4-FFF2-40B4-BE49-F238E27FC236}">
                <a16:creationId xmlns:a16="http://schemas.microsoft.com/office/drawing/2014/main" id="{0AAB3111-D4B3-DD47-9357-A8D7795347B2}"/>
              </a:ext>
            </a:extLst>
          </p:cNvPr>
          <p:cNvSpPr txBox="1"/>
          <p:nvPr/>
        </p:nvSpPr>
        <p:spPr>
          <a:xfrm>
            <a:off x="9372279" y="5219377"/>
            <a:ext cx="2351315" cy="523220"/>
          </a:xfrm>
          <a:prstGeom prst="rect">
            <a:avLst/>
          </a:prstGeom>
          <a:noFill/>
        </p:spPr>
        <p:txBody>
          <a:bodyPr wrap="square" rtlCol="0">
            <a:spAutoFit/>
          </a:bodyPr>
          <a:lstStyle/>
          <a:p>
            <a:r>
              <a:rPr lang="en-US" sz="2800" b="1" dirty="0">
                <a:solidFill>
                  <a:schemeClr val="accent2">
                    <a:lumMod val="60000"/>
                    <a:lumOff val="40000"/>
                  </a:schemeClr>
                </a:solidFill>
              </a:rPr>
              <a:t>Question?</a:t>
            </a:r>
          </a:p>
        </p:txBody>
      </p:sp>
    </p:spTree>
    <p:extLst>
      <p:ext uri="{BB962C8B-B14F-4D97-AF65-F5344CB8AC3E}">
        <p14:creationId xmlns:p14="http://schemas.microsoft.com/office/powerpoint/2010/main" val="4265263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9">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1EFAC-BAE5-1E4D-87D9-E6F2B75A3815}"/>
              </a:ext>
            </a:extLst>
          </p:cNvPr>
          <p:cNvSpPr>
            <a:spLocks noGrp="1"/>
          </p:cNvSpPr>
          <p:nvPr>
            <p:ph type="title"/>
          </p:nvPr>
        </p:nvSpPr>
        <p:spPr>
          <a:xfrm>
            <a:off x="700087" y="1123598"/>
            <a:ext cx="7372115" cy="1362073"/>
          </a:xfrm>
        </p:spPr>
        <p:txBody>
          <a:bodyPr vert="horz" lIns="91440" tIns="45720" rIns="91440" bIns="45720" rtlCol="0" anchor="t">
            <a:normAutofit/>
          </a:bodyPr>
          <a:lstStyle/>
          <a:p>
            <a:r>
              <a:rPr lang="en-US" kern="1200" cap="all" spc="30" baseline="0" dirty="0">
                <a:solidFill>
                  <a:schemeClr val="tx1"/>
                </a:solidFill>
                <a:latin typeface="+mj-lt"/>
                <a:ea typeface="+mj-ea"/>
                <a:cs typeface="+mj-cs"/>
              </a:rPr>
              <a:t>Describing the problem</a:t>
            </a:r>
          </a:p>
        </p:txBody>
      </p:sp>
      <p:cxnSp>
        <p:nvCxnSpPr>
          <p:cNvPr id="29" name="Straight Connector 31">
            <a:extLst>
              <a:ext uri="{FF2B5EF4-FFF2-40B4-BE49-F238E27FC236}">
                <a16:creationId xmlns:a16="http://schemas.microsoft.com/office/drawing/2014/main" id="{799A8EBD-049C-48E6-97ED-C9102D78FC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5271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12C39F4-65E4-394D-B418-F81312032986}"/>
              </a:ext>
            </a:extLst>
          </p:cNvPr>
          <p:cNvSpPr txBox="1"/>
          <p:nvPr/>
        </p:nvSpPr>
        <p:spPr>
          <a:xfrm>
            <a:off x="700088" y="2794634"/>
            <a:ext cx="5985018" cy="3034949"/>
          </a:xfrm>
          <a:prstGeom prst="rect">
            <a:avLst/>
          </a:prstGeom>
        </p:spPr>
        <p:txBody>
          <a:bodyPr vert="horz" lIns="91440" tIns="45720" rIns="91440" bIns="45720" rtlCol="0" anchor="t">
            <a:normAutofit/>
          </a:bodyPr>
          <a:lstStyle/>
          <a:p>
            <a:pPr marL="342900" indent="-228600">
              <a:lnSpc>
                <a:spcPct val="120000"/>
              </a:lnSpc>
              <a:spcAft>
                <a:spcPts val="600"/>
              </a:spcAft>
              <a:buFont typeface="Arial" panose="020B0604020202020204" pitchFamily="34" charset="0"/>
              <a:buChar char="•"/>
            </a:pPr>
            <a:endParaRPr lang="en-US" sz="2400"/>
          </a:p>
        </p:txBody>
      </p:sp>
      <p:cxnSp>
        <p:nvCxnSpPr>
          <p:cNvPr id="31" name="Straight Connector 33">
            <a:extLst>
              <a:ext uri="{FF2B5EF4-FFF2-40B4-BE49-F238E27FC236}">
                <a16:creationId xmlns:a16="http://schemas.microsoft.com/office/drawing/2014/main" id="{07AB7C5C-C091-4C25-B1BD-93E2F6948C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8546"/>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7BEB2BD2-C3DC-44AB-8CDD-CDA63E43367F}"/>
              </a:ext>
            </a:extLst>
          </p:cNvPr>
          <p:cNvSpPr>
            <a:spLocks noGrp="1"/>
          </p:cNvSpPr>
          <p:nvPr>
            <p:ph type="sldNum" sz="quarter" idx="12"/>
          </p:nvPr>
        </p:nvSpPr>
        <p:spPr/>
        <p:txBody>
          <a:bodyPr/>
          <a:lstStyle/>
          <a:p>
            <a:fld id="{C3DB2ADC-AF19-4574-8C10-79B5B04FCA27}" type="slidenum">
              <a:rPr lang="en-US" smtClean="0"/>
              <a:t>3</a:t>
            </a:fld>
            <a:endParaRPr lang="en-US"/>
          </a:p>
        </p:txBody>
      </p:sp>
      <p:sp>
        <p:nvSpPr>
          <p:cNvPr id="11" name="TextBox 10">
            <a:extLst>
              <a:ext uri="{FF2B5EF4-FFF2-40B4-BE49-F238E27FC236}">
                <a16:creationId xmlns:a16="http://schemas.microsoft.com/office/drawing/2014/main" id="{AB2CC277-EDC8-4E2A-8ADC-6393B2FF5D1D}"/>
              </a:ext>
            </a:extLst>
          </p:cNvPr>
          <p:cNvSpPr txBox="1"/>
          <p:nvPr/>
        </p:nvSpPr>
        <p:spPr>
          <a:xfrm>
            <a:off x="800100" y="2323441"/>
            <a:ext cx="4345911" cy="369332"/>
          </a:xfrm>
          <a:prstGeom prst="rect">
            <a:avLst/>
          </a:prstGeom>
          <a:noFill/>
        </p:spPr>
        <p:txBody>
          <a:bodyPr wrap="square" lIns="91440" tIns="45720" rIns="91440" bIns="45720" anchor="t">
            <a:spAutoFit/>
          </a:bodyPr>
          <a:lstStyle/>
          <a:p>
            <a:pPr marL="285750" indent="-285750">
              <a:buFont typeface="Wingdings"/>
              <a:buChar char="§"/>
            </a:pPr>
            <a:r>
              <a:rPr lang="en-US" dirty="0"/>
              <a:t>Classification on time series data</a:t>
            </a:r>
          </a:p>
        </p:txBody>
      </p:sp>
      <p:pic>
        <p:nvPicPr>
          <p:cNvPr id="32" name="Picture 31" descr="Chart, line chart&#10;&#10;Description automatically generated">
            <a:extLst>
              <a:ext uri="{FF2B5EF4-FFF2-40B4-BE49-F238E27FC236}">
                <a16:creationId xmlns:a16="http://schemas.microsoft.com/office/drawing/2014/main" id="{6250231F-C48A-5F44-BD81-780912B2F68B}"/>
              </a:ext>
            </a:extLst>
          </p:cNvPr>
          <p:cNvPicPr>
            <a:picLocks noChangeAspect="1"/>
          </p:cNvPicPr>
          <p:nvPr/>
        </p:nvPicPr>
        <p:blipFill>
          <a:blip r:embed="rId3"/>
          <a:stretch>
            <a:fillRect/>
          </a:stretch>
        </p:blipFill>
        <p:spPr>
          <a:xfrm>
            <a:off x="3047622" y="2816580"/>
            <a:ext cx="6096755" cy="3111499"/>
          </a:xfrm>
          <a:prstGeom prst="rect">
            <a:avLst/>
          </a:prstGeom>
        </p:spPr>
      </p:pic>
    </p:spTree>
    <p:extLst>
      <p:ext uri="{BB962C8B-B14F-4D97-AF65-F5344CB8AC3E}">
        <p14:creationId xmlns:p14="http://schemas.microsoft.com/office/powerpoint/2010/main" val="176222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1">
            <a:extLst>
              <a:ext uri="{FF2B5EF4-FFF2-40B4-BE49-F238E27FC236}">
                <a16:creationId xmlns:a16="http://schemas.microsoft.com/office/drawing/2014/main" id="{4109E738-3B9E-4529-9D47-C9708D612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1EFAC-BAE5-1E4D-87D9-E6F2B75A3815}"/>
              </a:ext>
            </a:extLst>
          </p:cNvPr>
          <p:cNvSpPr>
            <a:spLocks noGrp="1"/>
          </p:cNvSpPr>
          <p:nvPr>
            <p:ph type="title"/>
          </p:nvPr>
        </p:nvSpPr>
        <p:spPr>
          <a:xfrm>
            <a:off x="629253" y="927758"/>
            <a:ext cx="5171563" cy="692754"/>
          </a:xfrm>
        </p:spPr>
        <p:txBody>
          <a:bodyPr vert="horz" lIns="91440" tIns="45720" rIns="91440" bIns="45720" rtlCol="0" anchor="t">
            <a:normAutofit fontScale="90000"/>
          </a:bodyPr>
          <a:lstStyle/>
          <a:p>
            <a:r>
              <a:rPr lang="en-US" kern="1200" cap="all" spc="30" baseline="0">
                <a:solidFill>
                  <a:schemeClr val="tx1"/>
                </a:solidFill>
                <a:latin typeface="+mj-lt"/>
                <a:ea typeface="+mj-ea"/>
                <a:cs typeface="+mj-cs"/>
              </a:rPr>
              <a:t>The Dataset</a:t>
            </a:r>
          </a:p>
        </p:txBody>
      </p:sp>
      <p:cxnSp>
        <p:nvCxnSpPr>
          <p:cNvPr id="35" name="Straight Connector 33">
            <a:extLst>
              <a:ext uri="{FF2B5EF4-FFF2-40B4-BE49-F238E27FC236}">
                <a16:creationId xmlns:a16="http://schemas.microsoft.com/office/drawing/2014/main" id="{333A84D1-8AB4-452A-B323-BBB429B5F0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12C39F4-65E4-394D-B418-F81312032986}"/>
              </a:ext>
            </a:extLst>
          </p:cNvPr>
          <p:cNvSpPr txBox="1"/>
          <p:nvPr/>
        </p:nvSpPr>
        <p:spPr>
          <a:xfrm>
            <a:off x="637161" y="1407972"/>
            <a:ext cx="6043678" cy="4467135"/>
          </a:xfrm>
          <a:prstGeom prst="rect">
            <a:avLst/>
          </a:prstGeom>
        </p:spPr>
        <p:txBody>
          <a:bodyPr vert="horz" lIns="91440" tIns="45720" rIns="91440" bIns="45720" rtlCol="0" anchor="t">
            <a:normAutofit/>
          </a:bodyPr>
          <a:lstStyle/>
          <a:p>
            <a:pPr marL="285750" indent="-228600">
              <a:lnSpc>
                <a:spcPct val="110000"/>
              </a:lnSpc>
              <a:spcAft>
                <a:spcPts val="600"/>
              </a:spcAft>
              <a:buFont typeface="Arial" panose="020B0604020202020204" pitchFamily="34" charset="0"/>
              <a:buChar char="•"/>
            </a:pPr>
            <a:endParaRPr lang="en-US" sz="1700" b="1" dirty="0"/>
          </a:p>
          <a:p>
            <a:pPr marL="342900" indent="-285750">
              <a:lnSpc>
                <a:spcPct val="110000"/>
              </a:lnSpc>
              <a:spcAft>
                <a:spcPts val="600"/>
              </a:spcAft>
              <a:buFont typeface="Courier New" panose="02070309020205020404" pitchFamily="49" charset="0"/>
              <a:buChar char="o"/>
            </a:pPr>
            <a:r>
              <a:rPr lang="en-US" sz="1700" b="1" u="sng" dirty="0"/>
              <a:t>Stepscan </a:t>
            </a:r>
            <a:r>
              <a:rPr lang="en-US" sz="1700" b="1" dirty="0"/>
              <a:t>datasets was used in this project</a:t>
            </a:r>
          </a:p>
          <a:p>
            <a:pPr marL="800100" lvl="1" indent="-285750">
              <a:lnSpc>
                <a:spcPct val="110000"/>
              </a:lnSpc>
              <a:spcAft>
                <a:spcPts val="600"/>
              </a:spcAft>
              <a:buFont typeface="Arial" panose="020B0604020202020204" pitchFamily="34" charset="0"/>
              <a:buChar char="•"/>
            </a:pPr>
            <a:r>
              <a:rPr lang="en-US" sz="1700" dirty="0"/>
              <a:t>Stepscan dataset is a video-based dataset.</a:t>
            </a:r>
          </a:p>
          <a:p>
            <a:pPr marL="800100" lvl="1" indent="-285750">
              <a:lnSpc>
                <a:spcPct val="110000"/>
              </a:lnSpc>
              <a:spcAft>
                <a:spcPts val="600"/>
              </a:spcAft>
              <a:buFont typeface="Arial" panose="020B0604020202020204" pitchFamily="34" charset="0"/>
              <a:buChar char="•"/>
            </a:pPr>
            <a:r>
              <a:rPr lang="en-US" sz="1700" dirty="0"/>
              <a:t>Obtained from high resolution floor tiles.</a:t>
            </a:r>
          </a:p>
          <a:p>
            <a:pPr marL="800100" lvl="1" indent="-285750">
              <a:lnSpc>
                <a:spcPct val="110000"/>
              </a:lnSpc>
              <a:spcAft>
                <a:spcPts val="600"/>
              </a:spcAft>
              <a:buFont typeface="Arial" panose="020B0604020202020204" pitchFamily="34" charset="0"/>
              <a:buChar char="•"/>
            </a:pPr>
            <a:r>
              <a:rPr lang="en-CA" dirty="0"/>
              <a:t>1744 Samples * 200 frames * (80 * 60) images</a:t>
            </a:r>
          </a:p>
          <a:p>
            <a:pPr marL="800100" lvl="1" indent="-285750">
              <a:lnSpc>
                <a:spcPct val="110000"/>
              </a:lnSpc>
              <a:spcAft>
                <a:spcPts val="600"/>
              </a:spcAft>
              <a:buFont typeface="Arial" panose="020B0604020202020204" pitchFamily="34" charset="0"/>
              <a:buChar char="•"/>
            </a:pPr>
            <a:r>
              <a:rPr lang="en-CA" dirty="0"/>
              <a:t>80 subjects </a:t>
            </a:r>
          </a:p>
          <a:p>
            <a:pPr marL="800100" lvl="1" indent="-285750">
              <a:lnSpc>
                <a:spcPct val="110000"/>
              </a:lnSpc>
              <a:spcAft>
                <a:spcPts val="600"/>
              </a:spcAft>
              <a:buFont typeface="Arial" panose="020B0604020202020204" pitchFamily="34" charset="0"/>
              <a:buChar char="•"/>
            </a:pPr>
            <a:r>
              <a:rPr lang="en-CA" dirty="0"/>
              <a:t>Each subject has approx. 20 samples</a:t>
            </a:r>
          </a:p>
          <a:p>
            <a:pPr marL="57150">
              <a:lnSpc>
                <a:spcPct val="110000"/>
              </a:lnSpc>
              <a:spcAft>
                <a:spcPts val="600"/>
              </a:spcAft>
            </a:pPr>
            <a:r>
              <a:rPr lang="en-CA" dirty="0"/>
              <a:t>	</a:t>
            </a:r>
          </a:p>
          <a:p>
            <a:pPr marL="342900" indent="-285750">
              <a:lnSpc>
                <a:spcPct val="110000"/>
              </a:lnSpc>
              <a:spcAft>
                <a:spcPts val="600"/>
              </a:spcAft>
              <a:buFont typeface="Courier New" panose="02070309020205020404" pitchFamily="49" charset="0"/>
              <a:buChar char="o"/>
            </a:pPr>
            <a:r>
              <a:rPr lang="en-US" sz="1700" b="1" dirty="0"/>
              <a:t>Verification mode was used for this research.</a:t>
            </a:r>
          </a:p>
          <a:p>
            <a:pPr marL="57150">
              <a:lnSpc>
                <a:spcPct val="110000"/>
              </a:lnSpc>
              <a:spcAft>
                <a:spcPts val="600"/>
              </a:spcAft>
            </a:pPr>
            <a:endParaRPr lang="en-US" sz="1700" b="1" dirty="0"/>
          </a:p>
          <a:p>
            <a:pPr marL="57150">
              <a:lnSpc>
                <a:spcPct val="110000"/>
              </a:lnSpc>
              <a:spcAft>
                <a:spcPts val="600"/>
              </a:spcAft>
            </a:pPr>
            <a:endParaRPr lang="en-CA" sz="1700" b="1" dirty="0"/>
          </a:p>
          <a:p>
            <a:pPr marL="342900" indent="-285750">
              <a:lnSpc>
                <a:spcPct val="110000"/>
              </a:lnSpc>
              <a:spcAft>
                <a:spcPts val="600"/>
              </a:spcAft>
              <a:buFontTx/>
              <a:buChar char="-"/>
            </a:pPr>
            <a:endParaRPr lang="en-US" sz="1700" dirty="0"/>
          </a:p>
          <a:p>
            <a:pPr marL="57150">
              <a:lnSpc>
                <a:spcPct val="110000"/>
              </a:lnSpc>
              <a:spcAft>
                <a:spcPts val="600"/>
              </a:spcAft>
            </a:pPr>
            <a:endParaRPr lang="en-US" sz="1700" dirty="0"/>
          </a:p>
          <a:p>
            <a:pPr marL="57150">
              <a:lnSpc>
                <a:spcPct val="110000"/>
              </a:lnSpc>
              <a:spcAft>
                <a:spcPts val="600"/>
              </a:spcAft>
            </a:pPr>
            <a:endParaRPr lang="en-US" sz="5200" dirty="0"/>
          </a:p>
        </p:txBody>
      </p:sp>
      <p:cxnSp>
        <p:nvCxnSpPr>
          <p:cNvPr id="36" name="Straight Connector 35">
            <a:extLst>
              <a:ext uri="{FF2B5EF4-FFF2-40B4-BE49-F238E27FC236}">
                <a16:creationId xmlns:a16="http://schemas.microsoft.com/office/drawing/2014/main" id="{28EBC3AE-120B-4978-9A75-BD8550224F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3BCC24D-4C0A-475C-93EB-E1D3B7D2784C}"/>
              </a:ext>
            </a:extLst>
          </p:cNvPr>
          <p:cNvSpPr>
            <a:spLocks noGrp="1"/>
          </p:cNvSpPr>
          <p:nvPr>
            <p:ph type="sldNum" sz="quarter" idx="12"/>
          </p:nvPr>
        </p:nvSpPr>
        <p:spPr/>
        <p:txBody>
          <a:bodyPr/>
          <a:lstStyle/>
          <a:p>
            <a:fld id="{C3DB2ADC-AF19-4574-8C10-79B5B04FCA27}" type="slidenum">
              <a:rPr lang="en-US" smtClean="0"/>
              <a:t>4</a:t>
            </a:fld>
            <a:endParaRPr lang="en-US"/>
          </a:p>
        </p:txBody>
      </p:sp>
      <p:pic>
        <p:nvPicPr>
          <p:cNvPr id="26" name="Picture 25" descr="Chart&#10;&#10;Description automatically generated">
            <a:extLst>
              <a:ext uri="{FF2B5EF4-FFF2-40B4-BE49-F238E27FC236}">
                <a16:creationId xmlns:a16="http://schemas.microsoft.com/office/drawing/2014/main" id="{099FDEF6-4879-7047-9F02-E1C309FF4068}"/>
              </a:ext>
            </a:extLst>
          </p:cNvPr>
          <p:cNvPicPr>
            <a:picLocks noChangeAspect="1"/>
          </p:cNvPicPr>
          <p:nvPr/>
        </p:nvPicPr>
        <p:blipFill rotWithShape="1">
          <a:blip r:embed="rId3"/>
          <a:srcRect l="27458" t="11481" r="30106" b="13291"/>
          <a:stretch/>
        </p:blipFill>
        <p:spPr>
          <a:xfrm rot="10800000">
            <a:off x="6680839" y="1274135"/>
            <a:ext cx="3453413" cy="4591421"/>
          </a:xfrm>
          <a:prstGeom prst="rect">
            <a:avLst/>
          </a:prstGeom>
        </p:spPr>
      </p:pic>
    </p:spTree>
    <p:extLst>
      <p:ext uri="{BB962C8B-B14F-4D97-AF65-F5344CB8AC3E}">
        <p14:creationId xmlns:p14="http://schemas.microsoft.com/office/powerpoint/2010/main" val="395260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BEBD66-0D5E-4F6A-9108-346169C880DE}"/>
              </a:ext>
            </a:extLst>
          </p:cNvPr>
          <p:cNvSpPr>
            <a:spLocks noGrp="1"/>
          </p:cNvSpPr>
          <p:nvPr>
            <p:ph type="sldNum" sz="quarter" idx="12"/>
          </p:nvPr>
        </p:nvSpPr>
        <p:spPr/>
        <p:txBody>
          <a:bodyPr/>
          <a:lstStyle/>
          <a:p>
            <a:fld id="{C3DB2ADC-AF19-4574-8C10-79B5B04FCA27}" type="slidenum">
              <a:rPr lang="en-US" smtClean="0"/>
              <a:t>5</a:t>
            </a:fld>
            <a:endParaRPr lang="en-US"/>
          </a:p>
        </p:txBody>
      </p:sp>
      <p:pic>
        <p:nvPicPr>
          <p:cNvPr id="9" name="Picture 8" descr="Logo&#10;&#10;Description automatically generated with medium confidence">
            <a:extLst>
              <a:ext uri="{FF2B5EF4-FFF2-40B4-BE49-F238E27FC236}">
                <a16:creationId xmlns:a16="http://schemas.microsoft.com/office/drawing/2014/main" id="{20C3B9F4-1B8B-4649-BB39-CE1D2A3492D0}"/>
              </a:ext>
            </a:extLst>
          </p:cNvPr>
          <p:cNvPicPr>
            <a:picLocks noChangeAspect="1"/>
          </p:cNvPicPr>
          <p:nvPr/>
        </p:nvPicPr>
        <p:blipFill>
          <a:blip r:embed="rId3"/>
          <a:stretch>
            <a:fillRect/>
          </a:stretch>
        </p:blipFill>
        <p:spPr>
          <a:xfrm>
            <a:off x="5354034" y="1320758"/>
            <a:ext cx="3506565" cy="3162497"/>
          </a:xfrm>
          <a:prstGeom prst="rect">
            <a:avLst/>
          </a:prstGeom>
        </p:spPr>
      </p:pic>
      <p:sp>
        <p:nvSpPr>
          <p:cNvPr id="12" name="Title 1">
            <a:extLst>
              <a:ext uri="{FF2B5EF4-FFF2-40B4-BE49-F238E27FC236}">
                <a16:creationId xmlns:a16="http://schemas.microsoft.com/office/drawing/2014/main" id="{F1742C8A-00E0-D142-AA39-0AED4DA5F190}"/>
              </a:ext>
            </a:extLst>
          </p:cNvPr>
          <p:cNvSpPr txBox="1">
            <a:spLocks/>
          </p:cNvSpPr>
          <p:nvPr/>
        </p:nvSpPr>
        <p:spPr>
          <a:xfrm>
            <a:off x="680352" y="1072462"/>
            <a:ext cx="5958216" cy="136207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lvl="0"/>
            <a:r>
              <a:rPr lang="en-US"/>
              <a:t>convert a video data to time series.</a:t>
            </a:r>
          </a:p>
        </p:txBody>
      </p:sp>
      <p:pic>
        <p:nvPicPr>
          <p:cNvPr id="8" name="Picture 7" descr="Chart, line chart&#10;&#10;Description automatically generated">
            <a:extLst>
              <a:ext uri="{FF2B5EF4-FFF2-40B4-BE49-F238E27FC236}">
                <a16:creationId xmlns:a16="http://schemas.microsoft.com/office/drawing/2014/main" id="{775CE04C-C78D-F147-AB15-65B1A531F0CC}"/>
              </a:ext>
            </a:extLst>
          </p:cNvPr>
          <p:cNvPicPr>
            <a:picLocks noChangeAspect="1"/>
          </p:cNvPicPr>
          <p:nvPr/>
        </p:nvPicPr>
        <p:blipFill>
          <a:blip r:embed="rId4"/>
          <a:stretch>
            <a:fillRect/>
          </a:stretch>
        </p:blipFill>
        <p:spPr>
          <a:xfrm>
            <a:off x="5616723" y="4431926"/>
            <a:ext cx="2981188" cy="1521459"/>
          </a:xfrm>
          <a:prstGeom prst="rect">
            <a:avLst/>
          </a:prstGeom>
        </p:spPr>
      </p:pic>
      <p:pic>
        <p:nvPicPr>
          <p:cNvPr id="14" name="Picture 13" descr="Chart, line chart&#10;&#10;Description automatically generated">
            <a:extLst>
              <a:ext uri="{FF2B5EF4-FFF2-40B4-BE49-F238E27FC236}">
                <a16:creationId xmlns:a16="http://schemas.microsoft.com/office/drawing/2014/main" id="{E251CB12-B1FA-FC4B-9A8E-CDBE39CF1AEF}"/>
              </a:ext>
            </a:extLst>
          </p:cNvPr>
          <p:cNvPicPr>
            <a:picLocks noChangeAspect="1"/>
          </p:cNvPicPr>
          <p:nvPr/>
        </p:nvPicPr>
        <p:blipFill>
          <a:blip r:embed="rId5"/>
          <a:stretch>
            <a:fillRect/>
          </a:stretch>
        </p:blipFill>
        <p:spPr>
          <a:xfrm>
            <a:off x="8625389" y="4423466"/>
            <a:ext cx="3028393" cy="1521459"/>
          </a:xfrm>
          <a:prstGeom prst="rect">
            <a:avLst/>
          </a:prstGeom>
        </p:spPr>
      </p:pic>
      <p:pic>
        <p:nvPicPr>
          <p:cNvPr id="16" name="Picture 15" descr="Chart, line chart&#10;&#10;Description automatically generated">
            <a:extLst>
              <a:ext uri="{FF2B5EF4-FFF2-40B4-BE49-F238E27FC236}">
                <a16:creationId xmlns:a16="http://schemas.microsoft.com/office/drawing/2014/main" id="{01361494-1038-8C4A-AF4E-9EBD87BA489B}"/>
              </a:ext>
            </a:extLst>
          </p:cNvPr>
          <p:cNvPicPr>
            <a:picLocks noChangeAspect="1"/>
          </p:cNvPicPr>
          <p:nvPr/>
        </p:nvPicPr>
        <p:blipFill>
          <a:blip r:embed="rId6"/>
          <a:stretch>
            <a:fillRect/>
          </a:stretch>
        </p:blipFill>
        <p:spPr>
          <a:xfrm>
            <a:off x="8659886" y="1380548"/>
            <a:ext cx="2959401" cy="1521459"/>
          </a:xfrm>
          <a:prstGeom prst="rect">
            <a:avLst/>
          </a:prstGeom>
        </p:spPr>
      </p:pic>
      <p:pic>
        <p:nvPicPr>
          <p:cNvPr id="18" name="Picture 17" descr="Chart, line chart&#10;&#10;Description automatically generated">
            <a:extLst>
              <a:ext uri="{FF2B5EF4-FFF2-40B4-BE49-F238E27FC236}">
                <a16:creationId xmlns:a16="http://schemas.microsoft.com/office/drawing/2014/main" id="{4008B3B6-DB91-034C-A58A-D3915DAD3D59}"/>
              </a:ext>
            </a:extLst>
          </p:cNvPr>
          <p:cNvPicPr>
            <a:picLocks noChangeAspect="1"/>
          </p:cNvPicPr>
          <p:nvPr/>
        </p:nvPicPr>
        <p:blipFill>
          <a:blip r:embed="rId7"/>
          <a:stretch>
            <a:fillRect/>
          </a:stretch>
        </p:blipFill>
        <p:spPr>
          <a:xfrm>
            <a:off x="8659886" y="2902007"/>
            <a:ext cx="2959401" cy="1521459"/>
          </a:xfrm>
          <a:prstGeom prst="rect">
            <a:avLst/>
          </a:prstGeom>
        </p:spPr>
      </p:pic>
      <p:sp>
        <p:nvSpPr>
          <p:cNvPr id="3" name="TextBox 2">
            <a:extLst>
              <a:ext uri="{FF2B5EF4-FFF2-40B4-BE49-F238E27FC236}">
                <a16:creationId xmlns:a16="http://schemas.microsoft.com/office/drawing/2014/main" id="{408B4341-5E4C-41CE-A90A-826F13CACE87}"/>
              </a:ext>
            </a:extLst>
          </p:cNvPr>
          <p:cNvSpPr txBox="1"/>
          <p:nvPr/>
        </p:nvSpPr>
        <p:spPr>
          <a:xfrm>
            <a:off x="683079" y="2696936"/>
            <a:ext cx="481148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a:t>Considering some frame s</a:t>
            </a:r>
          </a:p>
          <a:p>
            <a:endParaRPr lang="en-US"/>
          </a:p>
          <a:p>
            <a:pPr marL="285750" indent="-285750">
              <a:buFont typeface="Wingdings"/>
              <a:buChar char="§"/>
            </a:pPr>
            <a:r>
              <a:rPr lang="en-US"/>
              <a:t>Extracting 4 features from each frame</a:t>
            </a:r>
          </a:p>
          <a:p>
            <a:endParaRPr lang="en-US"/>
          </a:p>
          <a:p>
            <a:pPr marL="285750" indent="-285750">
              <a:buFont typeface="Wingdings"/>
              <a:buChar char="§"/>
            </a:pPr>
            <a:r>
              <a:rPr lang="en-US"/>
              <a:t>Track those features in each frame</a:t>
            </a:r>
          </a:p>
          <a:p>
            <a:endParaRPr lang="en-US"/>
          </a:p>
          <a:p>
            <a:pPr marL="285750" indent="-285750">
              <a:buFont typeface="Wingdings"/>
              <a:buChar char="§"/>
            </a:pPr>
            <a:r>
              <a:rPr lang="en-US"/>
              <a:t>Achieving four 2D time series</a:t>
            </a:r>
          </a:p>
          <a:p>
            <a:pPr marL="285750" indent="-285750">
              <a:buFont typeface="Wingdings"/>
              <a:buChar char="§"/>
            </a:pPr>
            <a:endParaRPr lang="en-US"/>
          </a:p>
        </p:txBody>
      </p:sp>
    </p:spTree>
    <p:extLst>
      <p:ext uri="{BB962C8B-B14F-4D97-AF65-F5344CB8AC3E}">
        <p14:creationId xmlns:p14="http://schemas.microsoft.com/office/powerpoint/2010/main" val="77902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a:t>Feature Extraction and Selection </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6</a:t>
            </a:fld>
            <a:endParaRPr lang="en-US"/>
          </a:p>
        </p:txBody>
      </p:sp>
      <p:sp>
        <p:nvSpPr>
          <p:cNvPr id="6" name="TextBox 5">
            <a:extLst>
              <a:ext uri="{FF2B5EF4-FFF2-40B4-BE49-F238E27FC236}">
                <a16:creationId xmlns:a16="http://schemas.microsoft.com/office/drawing/2014/main" id="{947B5F78-9F93-244A-8B2E-457672424CA1}"/>
              </a:ext>
            </a:extLst>
          </p:cNvPr>
          <p:cNvSpPr txBox="1"/>
          <p:nvPr/>
        </p:nvSpPr>
        <p:spPr>
          <a:xfrm>
            <a:off x="863976" y="1781753"/>
            <a:ext cx="8055627" cy="4001095"/>
          </a:xfrm>
          <a:prstGeom prst="rect">
            <a:avLst/>
          </a:prstGeom>
          <a:noFill/>
        </p:spPr>
        <p:txBody>
          <a:bodyPr wrap="square" lIns="91440" tIns="45720" rIns="91440" bIns="45720" rtlCol="0" anchor="t">
            <a:spAutoFit/>
          </a:bodyPr>
          <a:lstStyle/>
          <a:p>
            <a:r>
              <a:rPr lang="en-US" sz="2000" b="1" dirty="0"/>
              <a:t>Two different approaches were used for feature extraction:</a:t>
            </a:r>
          </a:p>
          <a:p>
            <a:endParaRPr lang="en-US" b="1" dirty="0"/>
          </a:p>
          <a:p>
            <a:pPr marL="342900" indent="-342900">
              <a:buFont typeface="+mj-lt"/>
              <a:buAutoNum type="arabicPeriod"/>
            </a:pPr>
            <a:r>
              <a:rPr lang="en-US" dirty="0"/>
              <a:t>Handcrafted features</a:t>
            </a:r>
          </a:p>
          <a:p>
            <a:pPr marL="800100" lvl="1" indent="-342900">
              <a:buFont typeface="Arial" panose="020B0604020202020204" pitchFamily="34" charset="0"/>
              <a:buChar char="•"/>
            </a:pPr>
            <a:r>
              <a:rPr lang="en-US" dirty="0"/>
              <a:t>Extraction of 4 groups of features</a:t>
            </a:r>
          </a:p>
          <a:p>
            <a:pPr marL="800100" lvl="1" indent="-342900">
              <a:buFont typeface="Arial" panose="020B0604020202020204" pitchFamily="34" charset="0"/>
              <a:buChar char="•"/>
            </a:pPr>
            <a:endParaRPr lang="en-US" dirty="0"/>
          </a:p>
          <a:p>
            <a:pPr marL="1257300" lvl="2" indent="-342900">
              <a:buFont typeface="+mj-lt"/>
              <a:buAutoNum type="arabicPeriod"/>
            </a:pPr>
            <a:r>
              <a:rPr lang="en-US" dirty="0"/>
              <a:t>Autoregressive coefficients </a:t>
            </a:r>
            <a:r>
              <a:rPr lang="en-CA" dirty="0"/>
              <a:t>Features</a:t>
            </a:r>
          </a:p>
          <a:p>
            <a:pPr marL="1257300" lvl="2" indent="-342900">
              <a:buFont typeface="+mj-lt"/>
              <a:buAutoNum type="arabicPeriod"/>
            </a:pPr>
            <a:r>
              <a:rPr lang="en-US" dirty="0"/>
              <a:t>Temporal </a:t>
            </a:r>
            <a:r>
              <a:rPr lang="en-CA" dirty="0"/>
              <a:t>Features</a:t>
            </a:r>
            <a:endParaRPr lang="en-US" dirty="0"/>
          </a:p>
          <a:p>
            <a:pPr marL="1257300" lvl="2" indent="-342900">
              <a:buFont typeface="+mj-lt"/>
              <a:buAutoNum type="arabicPeriod"/>
            </a:pPr>
            <a:r>
              <a:rPr lang="en-US" dirty="0"/>
              <a:t>Spectral </a:t>
            </a:r>
            <a:r>
              <a:rPr lang="en-CA" dirty="0"/>
              <a:t>Features</a:t>
            </a:r>
            <a:endParaRPr lang="en-US" dirty="0"/>
          </a:p>
          <a:p>
            <a:pPr marL="1257300" lvl="2" indent="-342900">
              <a:buFont typeface="+mj-lt"/>
              <a:buAutoNum type="arabicPeriod"/>
            </a:pPr>
            <a:r>
              <a:rPr lang="en-US" dirty="0"/>
              <a:t>Statistical </a:t>
            </a:r>
            <a:r>
              <a:rPr lang="en-CA" dirty="0"/>
              <a:t>Features</a:t>
            </a:r>
            <a:endParaRPr lang="en-US" dirty="0"/>
          </a:p>
          <a:p>
            <a:pPr lvl="2"/>
            <a:endParaRPr lang="en-CA" dirty="0"/>
          </a:p>
          <a:p>
            <a:pPr marL="800100" lvl="1" indent="-342900">
              <a:buFont typeface="Arial" panose="020B0604020202020204" pitchFamily="34" charset="0"/>
              <a:buChar char="•"/>
            </a:pPr>
            <a:r>
              <a:rPr lang="en-US" dirty="0"/>
              <a:t>low variance and high-correlated features were deleted</a:t>
            </a:r>
          </a:p>
          <a:p>
            <a:pPr marL="800100" lvl="1" indent="-342900">
              <a:buFont typeface="Arial" panose="020B0604020202020204" pitchFamily="34" charset="0"/>
              <a:buChar char="•"/>
            </a:pPr>
            <a:endParaRPr lang="en-US" dirty="0"/>
          </a:p>
          <a:p>
            <a:pPr marL="342900" indent="-342900">
              <a:buFont typeface="+mj-lt"/>
              <a:buAutoNum type="arabicPeriod"/>
            </a:pPr>
            <a:r>
              <a:rPr lang="en-US" dirty="0"/>
              <a:t>Deep learning features</a:t>
            </a:r>
          </a:p>
          <a:p>
            <a:pPr marL="800100" lvl="1" indent="-342900">
              <a:buFont typeface="Arial" panose="020B0604020202020204" pitchFamily="34" charset="0"/>
              <a:buChar char="•"/>
            </a:pPr>
            <a:r>
              <a:rPr lang="en-US" dirty="0"/>
              <a:t>Used pre-trained CNN to extract features automatically</a:t>
            </a:r>
          </a:p>
        </p:txBody>
      </p:sp>
    </p:spTree>
    <p:extLst>
      <p:ext uri="{BB962C8B-B14F-4D97-AF65-F5344CB8AC3E}">
        <p14:creationId xmlns:p14="http://schemas.microsoft.com/office/powerpoint/2010/main" val="1111883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dirty="0"/>
              <a:t>Machine Learning Approaches</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7</a:t>
            </a:fld>
            <a:endParaRPr lang="en-US"/>
          </a:p>
        </p:txBody>
      </p:sp>
      <p:sp>
        <p:nvSpPr>
          <p:cNvPr id="6" name="TextBox 5">
            <a:extLst>
              <a:ext uri="{FF2B5EF4-FFF2-40B4-BE49-F238E27FC236}">
                <a16:creationId xmlns:a16="http://schemas.microsoft.com/office/drawing/2014/main" id="{947B5F78-9F93-244A-8B2E-457672424CA1}"/>
              </a:ext>
            </a:extLst>
          </p:cNvPr>
          <p:cNvSpPr txBox="1"/>
          <p:nvPr/>
        </p:nvSpPr>
        <p:spPr>
          <a:xfrm>
            <a:off x="800100" y="1781754"/>
            <a:ext cx="9446764" cy="2246769"/>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Implemented several (LDA, KNN, SVM, RFC)</a:t>
            </a:r>
          </a:p>
          <a:p>
            <a:pPr marL="342900" indent="-342900">
              <a:buFont typeface="Arial" panose="020B0604020202020204" pitchFamily="34" charset="0"/>
              <a:buChar char="•"/>
            </a:pPr>
            <a:r>
              <a:rPr lang="en-US" sz="2000" dirty="0"/>
              <a:t>20% percent of samples were set aside for testing the classifier, </a:t>
            </a:r>
          </a:p>
          <a:p>
            <a:pPr marL="342900" indent="-342900">
              <a:buFont typeface="Arial" panose="020B0604020202020204" pitchFamily="34" charset="0"/>
              <a:buChar char="•"/>
            </a:pPr>
            <a:r>
              <a:rPr lang="en-US" sz="2000" dirty="0"/>
              <a:t>The rest was divided into 10-fold cross-validation for evaluation and training.</a:t>
            </a:r>
          </a:p>
          <a:p>
            <a:pPr marL="342900" indent="-342900">
              <a:buFont typeface="Arial" panose="020B0604020202020204" pitchFamily="34" charset="0"/>
              <a:buChar char="•"/>
            </a:pPr>
            <a:r>
              <a:rPr lang="en-US" sz="2000" dirty="0"/>
              <a:t>The grid search were implemented to find the best hyper-parameters.</a:t>
            </a:r>
          </a:p>
          <a:p>
            <a:endParaRPr lang="en-US" sz="2000" dirty="0"/>
          </a:p>
          <a:p>
            <a:pPr marL="342900" indent="-342900">
              <a:buFont typeface="Arial" panose="020B0604020202020204" pitchFamily="34" charset="0"/>
              <a:buChar char="•"/>
            </a:pPr>
            <a:endParaRPr lang="en-US" sz="2000" dirty="0"/>
          </a:p>
        </p:txBody>
      </p:sp>
      <p:sp>
        <p:nvSpPr>
          <p:cNvPr id="4" name="TextBox 3">
            <a:extLst>
              <a:ext uri="{FF2B5EF4-FFF2-40B4-BE49-F238E27FC236}">
                <a16:creationId xmlns:a16="http://schemas.microsoft.com/office/drawing/2014/main" id="{FE6CC6AC-392D-D243-8F87-93B219BE83C3}"/>
              </a:ext>
            </a:extLst>
          </p:cNvPr>
          <p:cNvSpPr txBox="1"/>
          <p:nvPr/>
        </p:nvSpPr>
        <p:spPr>
          <a:xfrm>
            <a:off x="1666740" y="3753586"/>
            <a:ext cx="4788198" cy="1015663"/>
          </a:xfrm>
          <a:prstGeom prst="rect">
            <a:avLst/>
          </a:prstGeom>
          <a:noFill/>
        </p:spPr>
        <p:txBody>
          <a:bodyPr wrap="square" lIns="91440" tIns="45720" rIns="91440" bIns="45720" rtlCol="0" anchor="t">
            <a:spAutoFit/>
          </a:bodyPr>
          <a:lstStyle/>
          <a:p>
            <a:r>
              <a:rPr lang="en-CA" sz="1200" dirty="0" err="1"/>
              <a:t>knnspace</a:t>
            </a:r>
            <a:r>
              <a:rPr lang="en-CA" sz="1200" dirty="0"/>
              <a:t> = {</a:t>
            </a:r>
          </a:p>
          <a:p>
            <a:pPr lvl="1"/>
            <a:r>
              <a:rPr lang="en-CA" sz="1200" dirty="0"/>
              <a:t>"model__</a:t>
            </a:r>
            <a:r>
              <a:rPr lang="en-CA" sz="1200" dirty="0" err="1"/>
              <a:t>n_neighbors</a:t>
            </a:r>
            <a:r>
              <a:rPr lang="en-CA" sz="1200" dirty="0"/>
              <a:t>": </a:t>
            </a:r>
            <a:r>
              <a:rPr lang="en-CA" sz="1200" dirty="0" err="1"/>
              <a:t>np.arange</a:t>
            </a:r>
            <a:r>
              <a:rPr lang="en-CA" sz="1200" dirty="0"/>
              <a:t>(1, 22, 2),</a:t>
            </a:r>
          </a:p>
          <a:p>
            <a:pPr lvl="1"/>
            <a:r>
              <a:rPr lang="en-CA" sz="1200" dirty="0"/>
              <a:t>"</a:t>
            </a:r>
            <a:r>
              <a:rPr lang="en-CA" sz="1200" dirty="0" err="1"/>
              <a:t>model__metric</a:t>
            </a:r>
            <a:r>
              <a:rPr lang="en-CA" sz="1200" dirty="0"/>
              <a:t>": ["</a:t>
            </a:r>
            <a:r>
              <a:rPr lang="en-CA" sz="1200" dirty="0" err="1"/>
              <a:t>euclidean</a:t>
            </a:r>
            <a:r>
              <a:rPr lang="en-CA" sz="1200" dirty="0"/>
              <a:t>", "</a:t>
            </a:r>
            <a:r>
              <a:rPr lang="en-CA" sz="1200" dirty="0" err="1"/>
              <a:t>manhattan</a:t>
            </a:r>
            <a:r>
              <a:rPr lang="en-CA" sz="1200" dirty="0"/>
              <a:t>", "</a:t>
            </a:r>
            <a:r>
              <a:rPr lang="en-CA" sz="1200" dirty="0" err="1"/>
              <a:t>chebyshev</a:t>
            </a:r>
            <a:r>
              <a:rPr lang="en-CA" sz="1200" dirty="0"/>
              <a:t>"],</a:t>
            </a:r>
          </a:p>
          <a:p>
            <a:pPr lvl="1"/>
            <a:r>
              <a:rPr lang="en-CA" sz="1200" dirty="0"/>
              <a:t>"</a:t>
            </a:r>
            <a:r>
              <a:rPr lang="en-CA" sz="1200" dirty="0" err="1"/>
              <a:t>model__weights</a:t>
            </a:r>
            <a:r>
              <a:rPr lang="en-CA" sz="1200" dirty="0"/>
              <a:t>": ["distance", "uniform"],</a:t>
            </a:r>
          </a:p>
          <a:p>
            <a:pPr lvl="1"/>
            <a:r>
              <a:rPr lang="en-CA" sz="1200" dirty="0"/>
              <a:t>"</a:t>
            </a:r>
            <a:r>
              <a:rPr lang="en-CA" sz="1200" dirty="0" err="1"/>
              <a:t>sfs</a:t>
            </a:r>
            <a:r>
              <a:rPr lang="en-CA" sz="1200" dirty="0"/>
              <a:t>__</a:t>
            </a:r>
            <a:r>
              <a:rPr lang="en-CA" sz="1200" dirty="0" err="1"/>
              <a:t>k_features</a:t>
            </a:r>
            <a:r>
              <a:rPr lang="en-CA" sz="1200" dirty="0"/>
              <a:t>": [100, 200, 300]}</a:t>
            </a:r>
            <a:endParaRPr lang="en-US" sz="1200" dirty="0"/>
          </a:p>
        </p:txBody>
      </p:sp>
      <p:sp>
        <p:nvSpPr>
          <p:cNvPr id="7" name="TextBox 6">
            <a:extLst>
              <a:ext uri="{FF2B5EF4-FFF2-40B4-BE49-F238E27FC236}">
                <a16:creationId xmlns:a16="http://schemas.microsoft.com/office/drawing/2014/main" id="{BCF7D993-E748-814A-8078-6D9D9CA72FCC}"/>
              </a:ext>
            </a:extLst>
          </p:cNvPr>
          <p:cNvSpPr txBox="1"/>
          <p:nvPr/>
        </p:nvSpPr>
        <p:spPr>
          <a:xfrm>
            <a:off x="6702820" y="4047726"/>
            <a:ext cx="3943708" cy="1846659"/>
          </a:xfrm>
          <a:prstGeom prst="rect">
            <a:avLst/>
          </a:prstGeom>
          <a:noFill/>
        </p:spPr>
        <p:txBody>
          <a:bodyPr wrap="none" rtlCol="0">
            <a:spAutoFit/>
          </a:bodyPr>
          <a:lstStyle/>
          <a:p>
            <a:r>
              <a:rPr lang="en-CA" sz="1200" dirty="0" err="1"/>
              <a:t>svmspace</a:t>
            </a:r>
            <a:r>
              <a:rPr lang="en-CA" sz="1200" dirty="0"/>
              <a:t> = {</a:t>
            </a:r>
          </a:p>
          <a:p>
            <a:pPr lvl="1"/>
            <a:r>
              <a:rPr lang="en-CA" sz="1200" dirty="0"/>
              <a:t>"</a:t>
            </a:r>
            <a:r>
              <a:rPr lang="en-CA" sz="1200" dirty="0" err="1"/>
              <a:t>model__probability</a:t>
            </a:r>
            <a:r>
              <a:rPr lang="en-CA" sz="1200" dirty="0"/>
              <a:t>": [True],</a:t>
            </a:r>
          </a:p>
          <a:p>
            <a:pPr lvl="1"/>
            <a:r>
              <a:rPr lang="en-CA" sz="1200" dirty="0"/>
              <a:t>"</a:t>
            </a:r>
            <a:r>
              <a:rPr lang="en-CA" sz="1200" dirty="0" err="1"/>
              <a:t>model__kernel</a:t>
            </a:r>
            <a:r>
              <a:rPr lang="en-CA" sz="1200" dirty="0"/>
              <a:t>": ["</a:t>
            </a:r>
            <a:r>
              <a:rPr lang="en-CA" sz="1200" dirty="0" err="1"/>
              <a:t>rbf</a:t>
            </a:r>
            <a:r>
              <a:rPr lang="en-CA" sz="1200" dirty="0"/>
              <a:t>", "linear"],</a:t>
            </a:r>
          </a:p>
          <a:p>
            <a:pPr lvl="1"/>
            <a:r>
              <a:rPr lang="en-CA" sz="1200" dirty="0"/>
              <a:t>"model__</a:t>
            </a:r>
            <a:r>
              <a:rPr lang="en-CA" sz="1200" dirty="0" err="1"/>
              <a:t>decision_function_shape</a:t>
            </a:r>
            <a:r>
              <a:rPr lang="en-CA" sz="1200" dirty="0"/>
              <a:t>": ["</a:t>
            </a:r>
            <a:r>
              <a:rPr lang="en-CA" sz="1200" dirty="0" err="1"/>
              <a:t>ovr</a:t>
            </a:r>
            <a:r>
              <a:rPr lang="en-CA" sz="1200" dirty="0"/>
              <a:t>", "</a:t>
            </a:r>
            <a:r>
              <a:rPr lang="en-CA" sz="1200" dirty="0" err="1"/>
              <a:t>ovo</a:t>
            </a:r>
            <a:r>
              <a:rPr lang="en-CA" sz="1200" dirty="0"/>
              <a:t>"],</a:t>
            </a:r>
          </a:p>
          <a:p>
            <a:pPr lvl="1"/>
            <a:r>
              <a:rPr lang="en-CA" sz="1200" dirty="0"/>
              <a:t>"</a:t>
            </a:r>
            <a:r>
              <a:rPr lang="en-CA" sz="1200" dirty="0" err="1"/>
              <a:t>model__C</a:t>
            </a:r>
            <a:r>
              <a:rPr lang="en-CA" sz="1200" dirty="0"/>
              <a:t>": [0.1, 10, 1000],</a:t>
            </a:r>
          </a:p>
          <a:p>
            <a:pPr lvl="1"/>
            <a:r>
              <a:rPr lang="en-CA" sz="1200" dirty="0"/>
              <a:t>"</a:t>
            </a:r>
            <a:r>
              <a:rPr lang="en-CA" sz="1200" dirty="0" err="1"/>
              <a:t>model__gamma</a:t>
            </a:r>
            <a:r>
              <a:rPr lang="en-CA" sz="1200" dirty="0"/>
              <a:t>": [1, 0.01, 0.0001],</a:t>
            </a:r>
          </a:p>
          <a:p>
            <a:pPr lvl="1"/>
            <a:r>
              <a:rPr lang="en-CA" sz="1200" dirty="0"/>
              <a:t>"model__</a:t>
            </a:r>
            <a:r>
              <a:rPr lang="en-CA" sz="1200" dirty="0" err="1"/>
              <a:t>random_state</a:t>
            </a:r>
            <a:r>
              <a:rPr lang="en-CA" sz="1200" dirty="0"/>
              <a:t>": [seed],</a:t>
            </a:r>
          </a:p>
          <a:p>
            <a:pPr lvl="1"/>
            <a:r>
              <a:rPr lang="en-CA" sz="1200" dirty="0"/>
              <a:t>"</a:t>
            </a:r>
            <a:r>
              <a:rPr lang="en-CA" sz="1200" dirty="0" err="1"/>
              <a:t>sfs</a:t>
            </a:r>
            <a:r>
              <a:rPr lang="en-CA" sz="1200" dirty="0"/>
              <a:t>__</a:t>
            </a:r>
            <a:r>
              <a:rPr lang="en-CA" sz="1200" dirty="0" err="1"/>
              <a:t>k_features</a:t>
            </a:r>
            <a:r>
              <a:rPr lang="en-CA" sz="1200" dirty="0"/>
              <a:t>": [100, 200, 300]}</a:t>
            </a:r>
          </a:p>
          <a:p>
            <a:endParaRPr lang="en-US" dirty="0"/>
          </a:p>
        </p:txBody>
      </p:sp>
      <p:sp>
        <p:nvSpPr>
          <p:cNvPr id="8" name="TextBox 7">
            <a:extLst>
              <a:ext uri="{FF2B5EF4-FFF2-40B4-BE49-F238E27FC236}">
                <a16:creationId xmlns:a16="http://schemas.microsoft.com/office/drawing/2014/main" id="{281DBDDE-3510-DA46-A074-4ED5DEB57F5E}"/>
              </a:ext>
            </a:extLst>
          </p:cNvPr>
          <p:cNvSpPr txBox="1"/>
          <p:nvPr/>
        </p:nvSpPr>
        <p:spPr>
          <a:xfrm>
            <a:off x="1708730" y="5056506"/>
            <a:ext cx="3404906" cy="830997"/>
          </a:xfrm>
          <a:prstGeom prst="rect">
            <a:avLst/>
          </a:prstGeom>
          <a:noFill/>
        </p:spPr>
        <p:txBody>
          <a:bodyPr wrap="none" rtlCol="0">
            <a:spAutoFit/>
          </a:bodyPr>
          <a:lstStyle/>
          <a:p>
            <a:r>
              <a:rPr lang="en-CA" sz="1200" dirty="0" err="1"/>
              <a:t>treespace</a:t>
            </a:r>
            <a:r>
              <a:rPr lang="en-CA" sz="1200" dirty="0"/>
              <a:t> = {</a:t>
            </a:r>
          </a:p>
          <a:p>
            <a:pPr lvl="1"/>
            <a:r>
              <a:rPr lang="en-CA" sz="1200" dirty="0"/>
              <a:t>"model__</a:t>
            </a:r>
            <a:r>
              <a:rPr lang="en-CA" sz="1200" dirty="0" err="1"/>
              <a:t>max_depth</a:t>
            </a:r>
            <a:r>
              <a:rPr lang="en-CA" sz="1200" dirty="0"/>
              <a:t>": </a:t>
            </a:r>
            <a:r>
              <a:rPr lang="en-CA" sz="1200" dirty="0" err="1"/>
              <a:t>np.arange</a:t>
            </a:r>
            <a:r>
              <a:rPr lang="en-CA" sz="1200" dirty="0"/>
              <a:t>(3, 33, 2),</a:t>
            </a:r>
          </a:p>
          <a:p>
            <a:pPr lvl="1"/>
            <a:r>
              <a:rPr lang="en-CA" sz="1200" dirty="0"/>
              <a:t>"</a:t>
            </a:r>
            <a:r>
              <a:rPr lang="en-CA" sz="1200" dirty="0" err="1"/>
              <a:t>model__criterion</a:t>
            </a:r>
            <a:r>
              <a:rPr lang="en-CA" sz="1200" dirty="0"/>
              <a:t>": ["</a:t>
            </a:r>
            <a:r>
              <a:rPr lang="en-CA" sz="1200" dirty="0" err="1"/>
              <a:t>gini</a:t>
            </a:r>
            <a:r>
              <a:rPr lang="en-CA" sz="1200" dirty="0"/>
              <a:t>", "entropy"],</a:t>
            </a:r>
          </a:p>
          <a:p>
            <a:pPr lvl="1"/>
            <a:r>
              <a:rPr lang="en-CA" sz="1200" dirty="0"/>
              <a:t>"</a:t>
            </a:r>
            <a:r>
              <a:rPr lang="en-CA" sz="1200" dirty="0" err="1"/>
              <a:t>sfs</a:t>
            </a:r>
            <a:r>
              <a:rPr lang="en-CA" sz="1200" dirty="0"/>
              <a:t>__</a:t>
            </a:r>
            <a:r>
              <a:rPr lang="en-CA" sz="1200" dirty="0" err="1"/>
              <a:t>k_features</a:t>
            </a:r>
            <a:r>
              <a:rPr lang="en-CA" sz="1200" dirty="0"/>
              <a:t>": [100, 200, 300]}</a:t>
            </a:r>
            <a:endParaRPr lang="en-US" sz="1200" dirty="0"/>
          </a:p>
        </p:txBody>
      </p:sp>
    </p:spTree>
    <p:extLst>
      <p:ext uri="{BB962C8B-B14F-4D97-AF65-F5344CB8AC3E}">
        <p14:creationId xmlns:p14="http://schemas.microsoft.com/office/powerpoint/2010/main" val="72502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a:t>Deep learning algorithms</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8</a:t>
            </a:fld>
            <a:endParaRPr lang="en-US"/>
          </a:p>
        </p:txBody>
      </p:sp>
      <p:sp>
        <p:nvSpPr>
          <p:cNvPr id="4" name="TextBox 3">
            <a:extLst>
              <a:ext uri="{FF2B5EF4-FFF2-40B4-BE49-F238E27FC236}">
                <a16:creationId xmlns:a16="http://schemas.microsoft.com/office/drawing/2014/main" id="{3CBE885F-353D-5248-AF41-A8330032C42D}"/>
              </a:ext>
            </a:extLst>
          </p:cNvPr>
          <p:cNvSpPr txBox="1"/>
          <p:nvPr/>
        </p:nvSpPr>
        <p:spPr>
          <a:xfrm>
            <a:off x="867905" y="1688952"/>
            <a:ext cx="10522409" cy="4524315"/>
          </a:xfrm>
          <a:prstGeom prst="rect">
            <a:avLst/>
          </a:prstGeom>
          <a:noFill/>
        </p:spPr>
        <p:txBody>
          <a:bodyPr wrap="square" rtlCol="0">
            <a:spAutoFit/>
          </a:bodyPr>
          <a:lstStyle/>
          <a:p>
            <a:pPr marL="285750" indent="-285750">
              <a:buFont typeface="Arial" panose="020B0604020202020204" pitchFamily="34" charset="0"/>
              <a:buChar char="•"/>
            </a:pPr>
            <a:r>
              <a:rPr lang="en-CA" sz="1600" dirty="0"/>
              <a:t>“Hand crafting” features requires domain knowledge</a:t>
            </a:r>
          </a:p>
          <a:p>
            <a:pPr marL="285750" indent="-285750">
              <a:buFont typeface="Arial" panose="020B0604020202020204" pitchFamily="34" charset="0"/>
              <a:buChar char="•"/>
            </a:pPr>
            <a:r>
              <a:rPr lang="en-CA" sz="1600" dirty="0"/>
              <a:t>Deep learning uses nested neural networks to automatically learn what aspects of the data are important</a:t>
            </a:r>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 are many architectures for time series deep learning:</a:t>
            </a:r>
          </a:p>
          <a:p>
            <a:pPr marL="742950" lvl="1" indent="-285750">
              <a:buFont typeface="Arial" panose="020B0604020202020204" pitchFamily="34" charset="0"/>
              <a:buChar char="•"/>
            </a:pPr>
            <a:r>
              <a:rPr lang="en-US" sz="1600" dirty="0"/>
              <a:t>LSTM</a:t>
            </a:r>
          </a:p>
          <a:p>
            <a:pPr marL="742950" lvl="1" indent="-285750">
              <a:buFont typeface="Arial" panose="020B0604020202020204" pitchFamily="34" charset="0"/>
              <a:buChar char="•"/>
            </a:pPr>
            <a:r>
              <a:rPr lang="en-US" sz="1600" dirty="0"/>
              <a:t>CNN-LSTM</a:t>
            </a:r>
          </a:p>
          <a:p>
            <a:pPr marL="742950" lvl="1" indent="-285750">
              <a:buFont typeface="Arial" panose="020B0604020202020204" pitchFamily="34" charset="0"/>
              <a:buChar char="•"/>
            </a:pPr>
            <a:r>
              <a:rPr lang="en-US" sz="1600" dirty="0" err="1"/>
              <a:t>ConvLSTM</a:t>
            </a:r>
            <a:endParaRPr lang="en-US" sz="1600" dirty="0"/>
          </a:p>
          <a:p>
            <a:pPr marL="742950" lvl="1" indent="-285750">
              <a:buFont typeface="Arial" panose="020B0604020202020204" pitchFamily="34" charset="0"/>
              <a:buChar char="•"/>
            </a:pPr>
            <a:r>
              <a:rPr lang="en-US" sz="1600" b="1" dirty="0"/>
              <a:t>Fully Convolutional Networks (FCN)</a:t>
            </a:r>
          </a:p>
          <a:p>
            <a:pPr marL="742950" lvl="1" indent="-285750">
              <a:buFont typeface="Arial" panose="020B0604020202020204" pitchFamily="34" charset="0"/>
              <a:buChar char="•"/>
            </a:pPr>
            <a:r>
              <a:rPr lang="en-US" sz="1600" dirty="0"/>
              <a:t>Echo State Networks (ESN)</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Most architectures are used for time series data</a:t>
            </a:r>
          </a:p>
        </p:txBody>
      </p:sp>
      <p:graphicFrame>
        <p:nvGraphicFramePr>
          <p:cNvPr id="10" name="Table 9">
            <a:extLst>
              <a:ext uri="{FF2B5EF4-FFF2-40B4-BE49-F238E27FC236}">
                <a16:creationId xmlns:a16="http://schemas.microsoft.com/office/drawing/2014/main" id="{9530E6E2-C2DD-B440-BC5F-AFF51BB612FF}"/>
              </a:ext>
            </a:extLst>
          </p:cNvPr>
          <p:cNvGraphicFramePr>
            <a:graphicFrameLocks noGrp="1"/>
          </p:cNvGraphicFramePr>
          <p:nvPr>
            <p:extLst>
              <p:ext uri="{D42A27DB-BD31-4B8C-83A1-F6EECF244321}">
                <p14:modId xmlns:p14="http://schemas.microsoft.com/office/powerpoint/2010/main" val="2138936849"/>
              </p:ext>
            </p:extLst>
          </p:nvPr>
        </p:nvGraphicFramePr>
        <p:xfrm>
          <a:off x="3426417" y="2657334"/>
          <a:ext cx="5339165" cy="1295400"/>
        </p:xfrm>
        <a:graphic>
          <a:graphicData uri="http://schemas.openxmlformats.org/drawingml/2006/table">
            <a:tbl>
              <a:tblPr firstRow="1" bandRow="1">
                <a:tableStyleId>{5C22544A-7EE6-4342-B048-85BDC9FD1C3A}</a:tableStyleId>
              </a:tblPr>
              <a:tblGrid>
                <a:gridCol w="1952785">
                  <a:extLst>
                    <a:ext uri="{9D8B030D-6E8A-4147-A177-3AD203B41FA5}">
                      <a16:colId xmlns:a16="http://schemas.microsoft.com/office/drawing/2014/main" val="619703057"/>
                    </a:ext>
                  </a:extLst>
                </a:gridCol>
                <a:gridCol w="1604075">
                  <a:extLst>
                    <a:ext uri="{9D8B030D-6E8A-4147-A177-3AD203B41FA5}">
                      <a16:colId xmlns:a16="http://schemas.microsoft.com/office/drawing/2014/main" val="2519137972"/>
                    </a:ext>
                  </a:extLst>
                </a:gridCol>
                <a:gridCol w="1782305">
                  <a:extLst>
                    <a:ext uri="{9D8B030D-6E8A-4147-A177-3AD203B41FA5}">
                      <a16:colId xmlns:a16="http://schemas.microsoft.com/office/drawing/2014/main" val="2359559405"/>
                    </a:ext>
                  </a:extLst>
                </a:gridCol>
              </a:tblGrid>
              <a:tr h="195916">
                <a:tc>
                  <a:txBody>
                    <a:bodyPr/>
                    <a:lstStyle/>
                    <a:p>
                      <a:pPr algn="ctr"/>
                      <a:endParaRPr lang="en-US" sz="1100" dirty="0"/>
                    </a:p>
                  </a:txBody>
                  <a:tcPr anchor="ctr"/>
                </a:tc>
                <a:tc>
                  <a:txBody>
                    <a:bodyPr/>
                    <a:lstStyle/>
                    <a:p>
                      <a:pPr algn="ctr"/>
                      <a:r>
                        <a:rPr lang="en-US" sz="1100" dirty="0"/>
                        <a:t>Machine learning</a:t>
                      </a:r>
                    </a:p>
                  </a:txBody>
                  <a:tcPr anchor="ctr"/>
                </a:tc>
                <a:tc>
                  <a:txBody>
                    <a:bodyPr/>
                    <a:lstStyle/>
                    <a:p>
                      <a:pPr algn="ctr"/>
                      <a:r>
                        <a:rPr lang="en-US" sz="1100"/>
                        <a:t>Deep learning</a:t>
                      </a:r>
                    </a:p>
                  </a:txBody>
                  <a:tcPr anchor="ctr"/>
                </a:tc>
                <a:extLst>
                  <a:ext uri="{0D108BD9-81ED-4DB2-BD59-A6C34878D82A}">
                    <a16:rowId xmlns:a16="http://schemas.microsoft.com/office/drawing/2014/main" val="3143552090"/>
                  </a:ext>
                </a:extLst>
              </a:tr>
              <a:tr h="195916">
                <a:tc>
                  <a:txBody>
                    <a:bodyPr/>
                    <a:lstStyle/>
                    <a:p>
                      <a:pPr algn="ctr"/>
                      <a:r>
                        <a:rPr lang="en-US" sz="1100" dirty="0"/>
                        <a:t>Size of raining data set</a:t>
                      </a:r>
                    </a:p>
                  </a:txBody>
                  <a:tcPr anchor="ctr"/>
                </a:tc>
                <a:tc>
                  <a:txBody>
                    <a:bodyPr/>
                    <a:lstStyle/>
                    <a:p>
                      <a:pPr algn="ctr"/>
                      <a:r>
                        <a:rPr lang="en-US" sz="1100"/>
                        <a:t>Small</a:t>
                      </a:r>
                    </a:p>
                  </a:txBody>
                  <a:tcPr anchor="ctr"/>
                </a:tc>
                <a:tc>
                  <a:txBody>
                    <a:bodyPr/>
                    <a:lstStyle/>
                    <a:p>
                      <a:pPr algn="ctr"/>
                      <a:r>
                        <a:rPr lang="en-US" sz="1100" dirty="0"/>
                        <a:t>Large</a:t>
                      </a:r>
                    </a:p>
                  </a:txBody>
                  <a:tcPr anchor="ctr"/>
                </a:tc>
                <a:extLst>
                  <a:ext uri="{0D108BD9-81ED-4DB2-BD59-A6C34878D82A}">
                    <a16:rowId xmlns:a16="http://schemas.microsoft.com/office/drawing/2014/main" val="2273512779"/>
                  </a:ext>
                </a:extLst>
              </a:tr>
              <a:tr h="195916">
                <a:tc>
                  <a:txBody>
                    <a:bodyPr/>
                    <a:lstStyle/>
                    <a:p>
                      <a:pPr algn="ctr"/>
                      <a:r>
                        <a:rPr lang="en-US" sz="1100" dirty="0"/>
                        <a:t>Feature Extraction</a:t>
                      </a:r>
                    </a:p>
                  </a:txBody>
                  <a:tcPr anchor="ctr"/>
                </a:tc>
                <a:tc>
                  <a:txBody>
                    <a:bodyPr/>
                    <a:lstStyle/>
                    <a:p>
                      <a:pPr algn="ctr"/>
                      <a:r>
                        <a:rPr lang="en-US" sz="1100" dirty="0"/>
                        <a:t>Yes</a:t>
                      </a:r>
                    </a:p>
                  </a:txBody>
                  <a:tcPr anchor="ctr"/>
                </a:tc>
                <a:tc>
                  <a:txBody>
                    <a:bodyPr/>
                    <a:lstStyle/>
                    <a:p>
                      <a:pPr algn="ctr"/>
                      <a:r>
                        <a:rPr lang="en-US" sz="1100" dirty="0"/>
                        <a:t>No</a:t>
                      </a:r>
                    </a:p>
                  </a:txBody>
                  <a:tcPr anchor="ctr"/>
                </a:tc>
                <a:extLst>
                  <a:ext uri="{0D108BD9-81ED-4DB2-BD59-A6C34878D82A}">
                    <a16:rowId xmlns:a16="http://schemas.microsoft.com/office/drawing/2014/main" val="3600155034"/>
                  </a:ext>
                </a:extLst>
              </a:tr>
              <a:tr h="195916">
                <a:tc>
                  <a:txBody>
                    <a:bodyPr/>
                    <a:lstStyle/>
                    <a:p>
                      <a:pPr algn="ctr"/>
                      <a:r>
                        <a:rPr lang="en-US" sz="1100" dirty="0"/>
                        <a:t>Debugging</a:t>
                      </a:r>
                    </a:p>
                  </a:txBody>
                  <a:tcPr anchor="ctr"/>
                </a:tc>
                <a:tc>
                  <a:txBody>
                    <a:bodyPr/>
                    <a:lstStyle/>
                    <a:p>
                      <a:pPr algn="ctr"/>
                      <a:r>
                        <a:rPr lang="en-US" sz="1100" dirty="0"/>
                        <a:t>Easy</a:t>
                      </a:r>
                    </a:p>
                  </a:txBody>
                  <a:tcPr anchor="ctr"/>
                </a:tc>
                <a:tc>
                  <a:txBody>
                    <a:bodyPr/>
                    <a:lstStyle/>
                    <a:p>
                      <a:pPr algn="ctr"/>
                      <a:r>
                        <a:rPr lang="en-US" sz="1100" dirty="0"/>
                        <a:t>Hard</a:t>
                      </a:r>
                    </a:p>
                  </a:txBody>
                  <a:tcPr anchor="ctr"/>
                </a:tc>
                <a:extLst>
                  <a:ext uri="{0D108BD9-81ED-4DB2-BD59-A6C34878D82A}">
                    <a16:rowId xmlns:a16="http://schemas.microsoft.com/office/drawing/2014/main" val="4280848771"/>
                  </a:ext>
                </a:extLst>
              </a:tr>
              <a:tr h="195916">
                <a:tc>
                  <a:txBody>
                    <a:bodyPr/>
                    <a:lstStyle/>
                    <a:p>
                      <a:pPr algn="ctr"/>
                      <a:r>
                        <a:rPr lang="en-US" sz="1100"/>
                        <a:t>Training Time</a:t>
                      </a:r>
                    </a:p>
                  </a:txBody>
                  <a:tcPr anchor="ctr"/>
                </a:tc>
                <a:tc>
                  <a:txBody>
                    <a:bodyPr/>
                    <a:lstStyle/>
                    <a:p>
                      <a:pPr algn="ctr"/>
                      <a:r>
                        <a:rPr lang="en-US" sz="1100" dirty="0"/>
                        <a:t>Short</a:t>
                      </a:r>
                    </a:p>
                  </a:txBody>
                  <a:tcPr anchor="ctr"/>
                </a:tc>
                <a:tc>
                  <a:txBody>
                    <a:bodyPr/>
                    <a:lstStyle/>
                    <a:p>
                      <a:pPr algn="ctr"/>
                      <a:r>
                        <a:rPr lang="en-US" sz="1100" dirty="0"/>
                        <a:t>long</a:t>
                      </a:r>
                    </a:p>
                  </a:txBody>
                  <a:tcPr anchor="ctr"/>
                </a:tc>
                <a:extLst>
                  <a:ext uri="{0D108BD9-81ED-4DB2-BD59-A6C34878D82A}">
                    <a16:rowId xmlns:a16="http://schemas.microsoft.com/office/drawing/2014/main" val="4054000716"/>
                  </a:ext>
                </a:extLst>
              </a:tr>
            </a:tbl>
          </a:graphicData>
        </a:graphic>
      </p:graphicFrame>
    </p:spTree>
    <p:extLst>
      <p:ext uri="{BB962C8B-B14F-4D97-AF65-F5344CB8AC3E}">
        <p14:creationId xmlns:p14="http://schemas.microsoft.com/office/powerpoint/2010/main" val="407329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dirty="0"/>
              <a:t>Deep learning algorithms</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9</a:t>
            </a:fld>
            <a:endParaRPr lang="en-US"/>
          </a:p>
        </p:txBody>
      </p:sp>
      <p:pic>
        <p:nvPicPr>
          <p:cNvPr id="9" name="Picture 4" descr="Pin on Data Science">
            <a:extLst>
              <a:ext uri="{FF2B5EF4-FFF2-40B4-BE49-F238E27FC236}">
                <a16:creationId xmlns:a16="http://schemas.microsoft.com/office/drawing/2014/main" id="{E9A3EE15-B8D1-A346-A5EF-D80A24A5D6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2326"/>
          <a:stretch/>
        </p:blipFill>
        <p:spPr bwMode="auto">
          <a:xfrm>
            <a:off x="936811" y="4258108"/>
            <a:ext cx="5035181" cy="16647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Pin on Data Science">
            <a:extLst>
              <a:ext uri="{FF2B5EF4-FFF2-40B4-BE49-F238E27FC236}">
                <a16:creationId xmlns:a16="http://schemas.microsoft.com/office/drawing/2014/main" id="{DD2BDC69-7006-F44C-8C16-F86C611074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5797"/>
          <a:stretch/>
        </p:blipFill>
        <p:spPr bwMode="auto">
          <a:xfrm>
            <a:off x="3578409" y="2210625"/>
            <a:ext cx="5035181" cy="1892772"/>
          </a:xfrm>
          <a:prstGeom prst="rect">
            <a:avLst/>
          </a:prstGeom>
          <a:noFill/>
          <a:extLst>
            <a:ext uri="{909E8E84-426E-40DD-AFC4-6F175D3DCCD1}">
              <a14:hiddenFill xmlns:a14="http://schemas.microsoft.com/office/drawing/2010/main">
                <a:solidFill>
                  <a:srgbClr val="FFFFFF"/>
                </a:solidFill>
              </a14:hiddenFill>
            </a:ext>
          </a:extLst>
        </p:spPr>
      </p:pic>
      <p:pic>
        <p:nvPicPr>
          <p:cNvPr id="11" name="Content Placeholder 5" descr="Diagram&#10;&#10;Description automatically generated">
            <a:extLst>
              <a:ext uri="{FF2B5EF4-FFF2-40B4-BE49-F238E27FC236}">
                <a16:creationId xmlns:a16="http://schemas.microsoft.com/office/drawing/2014/main" id="{52DFCD45-A739-A74F-A60B-8511AF1A1DB7}"/>
              </a:ext>
            </a:extLst>
          </p:cNvPr>
          <p:cNvPicPr>
            <a:picLocks noGrp="1" noChangeAspect="1"/>
          </p:cNvPicPr>
          <p:nvPr>
            <p:ph idx="1"/>
          </p:nvPr>
        </p:nvPicPr>
        <p:blipFill rotWithShape="1">
          <a:blip r:embed="rId4">
            <a:clrChange>
              <a:clrFrom>
                <a:srgbClr val="E6E6E6"/>
              </a:clrFrom>
              <a:clrTo>
                <a:srgbClr val="E6E6E6">
                  <a:alpha val="0"/>
                </a:srgbClr>
              </a:clrTo>
            </a:clrChange>
            <a:extLst>
              <a:ext uri="{BEBA8EAE-BF5A-486C-A8C5-ECC9F3942E4B}">
                <a14:imgProps xmlns:a14="http://schemas.microsoft.com/office/drawing/2010/main">
                  <a14:imgLayer r:embed="rId5">
                    <a14:imgEffect>
                      <a14:sharpenSoften amount="100000"/>
                    </a14:imgEffect>
                    <a14:imgEffect>
                      <a14:brightnessContrast bright="-1000" contrast="78000"/>
                    </a14:imgEffect>
                  </a14:imgLayer>
                </a14:imgProps>
              </a:ext>
            </a:extLst>
          </a:blip>
          <a:srcRect t="18652"/>
          <a:stretch/>
        </p:blipFill>
        <p:spPr>
          <a:xfrm>
            <a:off x="6528388" y="4162593"/>
            <a:ext cx="4726801" cy="1668926"/>
          </a:xfrm>
        </p:spPr>
      </p:pic>
      <p:sp>
        <p:nvSpPr>
          <p:cNvPr id="4" name="Heptagon 3">
            <a:extLst>
              <a:ext uri="{FF2B5EF4-FFF2-40B4-BE49-F238E27FC236}">
                <a16:creationId xmlns:a16="http://schemas.microsoft.com/office/drawing/2014/main" id="{A5AA7745-3E10-9741-BC76-193805A5D95A}"/>
              </a:ext>
            </a:extLst>
          </p:cNvPr>
          <p:cNvSpPr/>
          <p:nvPr/>
        </p:nvSpPr>
        <p:spPr>
          <a:xfrm>
            <a:off x="7683965" y="1918445"/>
            <a:ext cx="433952" cy="389574"/>
          </a:xfrm>
          <a:prstGeom prst="heptagon">
            <a:avLst/>
          </a:prstGeom>
          <a:solidFill>
            <a:schemeClr val="accent1">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13" name="Heptagon 12">
            <a:extLst>
              <a:ext uri="{FF2B5EF4-FFF2-40B4-BE49-F238E27FC236}">
                <a16:creationId xmlns:a16="http://schemas.microsoft.com/office/drawing/2014/main" id="{CF7D5CCC-65DF-894F-BA56-EC535D3ED995}"/>
              </a:ext>
            </a:extLst>
          </p:cNvPr>
          <p:cNvSpPr/>
          <p:nvPr/>
        </p:nvSpPr>
        <p:spPr>
          <a:xfrm>
            <a:off x="1853577" y="4038205"/>
            <a:ext cx="433952" cy="389574"/>
          </a:xfrm>
          <a:prstGeom prst="heptagon">
            <a:avLst/>
          </a:prstGeom>
          <a:solidFill>
            <a:schemeClr val="accent1">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14" name="Heptagon 13">
            <a:extLst>
              <a:ext uri="{FF2B5EF4-FFF2-40B4-BE49-F238E27FC236}">
                <a16:creationId xmlns:a16="http://schemas.microsoft.com/office/drawing/2014/main" id="{EDDA2FE1-1F22-B641-B8C5-FE50BC9F9587}"/>
              </a:ext>
            </a:extLst>
          </p:cNvPr>
          <p:cNvSpPr/>
          <p:nvPr/>
        </p:nvSpPr>
        <p:spPr>
          <a:xfrm>
            <a:off x="10185819" y="3967806"/>
            <a:ext cx="433952" cy="389574"/>
          </a:xfrm>
          <a:prstGeom prst="heptagon">
            <a:avLst/>
          </a:prstGeom>
          <a:solidFill>
            <a:schemeClr val="accent1">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Tree>
    <p:extLst>
      <p:ext uri="{BB962C8B-B14F-4D97-AF65-F5344CB8AC3E}">
        <p14:creationId xmlns:p14="http://schemas.microsoft.com/office/powerpoint/2010/main" val="3594998006"/>
      </p:ext>
    </p:extLst>
  </p:cSld>
  <p:clrMapOvr>
    <a:masterClrMapping/>
  </p:clrMapOvr>
</p:sld>
</file>

<file path=ppt/theme/theme1.xml><?xml version="1.0" encoding="utf-8"?>
<a:theme xmlns:a="http://schemas.openxmlformats.org/drawingml/2006/main" name="ChronicleVTI">
  <a:themeElements>
    <a:clrScheme name="Custom 1">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TotalTime>
  <Words>2598</Words>
  <Application>Microsoft Macintosh PowerPoint</Application>
  <PresentationFormat>Widescreen</PresentationFormat>
  <Paragraphs>463</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Calisto MT</vt:lpstr>
      <vt:lpstr>Courier New</vt:lpstr>
      <vt:lpstr>Times</vt:lpstr>
      <vt:lpstr>Univers Condensed</vt:lpstr>
      <vt:lpstr>Wingdings</vt:lpstr>
      <vt:lpstr>ChronicleVTI</vt:lpstr>
      <vt:lpstr>Deep learning in Time series Classification</vt:lpstr>
      <vt:lpstr>Presentation Contents</vt:lpstr>
      <vt:lpstr>Describing the problem</vt:lpstr>
      <vt:lpstr>The Dataset</vt:lpstr>
      <vt:lpstr>PowerPoint Presentation</vt:lpstr>
      <vt:lpstr>Feature Extraction and Selection </vt:lpstr>
      <vt:lpstr>Machine Learning Approaches</vt:lpstr>
      <vt:lpstr>Deep learning algorithms</vt:lpstr>
      <vt:lpstr>Deep learning algorithms</vt:lpstr>
      <vt:lpstr>end-to-end method</vt:lpstr>
      <vt:lpstr>Transfer learning method </vt:lpstr>
      <vt:lpstr>The pipeline of implemented algorithms</vt:lpstr>
      <vt:lpstr>Test scenario</vt:lpstr>
      <vt:lpstr>Results and Discussion</vt:lpstr>
      <vt:lpstr>Results and Discussion</vt:lpstr>
      <vt:lpstr>Results and Discussion</vt:lpstr>
      <vt:lpstr>Results and Discussion-AUC</vt:lpstr>
      <vt:lpstr>Results and Discussion- EER</vt:lpstr>
      <vt:lpstr>Results and Discussion- ROC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Footprint Image Recognition  </dc:title>
  <dc:creator>Saeed Kazemi</dc:creator>
  <cp:lastModifiedBy>Saeed Kazemi</cp:lastModifiedBy>
  <cp:revision>2</cp:revision>
  <dcterms:created xsi:type="dcterms:W3CDTF">2020-12-09T17:35:45Z</dcterms:created>
  <dcterms:modified xsi:type="dcterms:W3CDTF">2021-04-14T15:23:47Z</dcterms:modified>
</cp:coreProperties>
</file>