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63" r:id="rId3"/>
    <p:sldId id="270" r:id="rId4"/>
    <p:sldId id="284" r:id="rId5"/>
    <p:sldId id="290" r:id="rId6"/>
    <p:sldId id="271" r:id="rId7"/>
    <p:sldId id="299" r:id="rId8"/>
    <p:sldId id="300" r:id="rId9"/>
    <p:sldId id="310" r:id="rId10"/>
    <p:sldId id="302" r:id="rId11"/>
    <p:sldId id="311" r:id="rId12"/>
    <p:sldId id="303" r:id="rId13"/>
    <p:sldId id="314" r:id="rId14"/>
    <p:sldId id="307" r:id="rId15"/>
    <p:sldId id="304" r:id="rId16"/>
    <p:sldId id="312" r:id="rId17"/>
    <p:sldId id="313" r:id="rId18"/>
    <p:sldId id="316"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27184-4757-674C-AD17-72D1A5DBA743}" v="33" dt="2021-04-15T11:06:05.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2"/>
    <p:restoredTop sz="66560"/>
  </p:normalViewPr>
  <p:slideViewPr>
    <p:cSldViewPr snapToGrid="0">
      <p:cViewPr varScale="1">
        <p:scale>
          <a:sx n="147" d="100"/>
          <a:sy n="147" d="100"/>
        </p:scale>
        <p:origin x="3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Kazemi" userId="73424db4-5872-41a6-bb19-164f011ba01f" providerId="ADAL" clId="{93227184-4757-674C-AD17-72D1A5DBA743}"/>
    <pc:docChg chg="undo custSel delSld modSld sldOrd">
      <pc:chgData name="Saeed Kazemi" userId="73424db4-5872-41a6-bb19-164f011ba01f" providerId="ADAL" clId="{93227184-4757-674C-AD17-72D1A5DBA743}" dt="2021-04-15T11:12:07.133" v="1774" actId="20577"/>
      <pc:docMkLst>
        <pc:docMk/>
      </pc:docMkLst>
      <pc:sldChg chg="modSp mod">
        <pc:chgData name="Saeed Kazemi" userId="73424db4-5872-41a6-bb19-164f011ba01f" providerId="ADAL" clId="{93227184-4757-674C-AD17-72D1A5DBA743}" dt="2021-04-15T00:02:38.551" v="18" actId="20577"/>
        <pc:sldMkLst>
          <pc:docMk/>
          <pc:sldMk cId="3798803671" sldId="256"/>
        </pc:sldMkLst>
        <pc:spChg chg="mod">
          <ac:chgData name="Saeed Kazemi" userId="73424db4-5872-41a6-bb19-164f011ba01f" providerId="ADAL" clId="{93227184-4757-674C-AD17-72D1A5DBA743}" dt="2021-04-15T00:01:51.411" v="4" actId="1076"/>
          <ac:spMkLst>
            <pc:docMk/>
            <pc:sldMk cId="3798803671" sldId="256"/>
            <ac:spMk id="2" creationId="{6CC9FBAE-CF4E-B143-B6A5-F3B7C6FD0406}"/>
          </ac:spMkLst>
        </pc:spChg>
        <pc:spChg chg="mod">
          <ac:chgData name="Saeed Kazemi" userId="73424db4-5872-41a6-bb19-164f011ba01f" providerId="ADAL" clId="{93227184-4757-674C-AD17-72D1A5DBA743}" dt="2021-04-15T00:02:38.551" v="18" actId="20577"/>
          <ac:spMkLst>
            <pc:docMk/>
            <pc:sldMk cId="3798803671" sldId="256"/>
            <ac:spMk id="3" creationId="{2F92C49F-CD12-764C-A8FA-9358D12F9500}"/>
          </ac:spMkLst>
        </pc:spChg>
      </pc:sldChg>
      <pc:sldChg chg="modNotesTx">
        <pc:chgData name="Saeed Kazemi" userId="73424db4-5872-41a6-bb19-164f011ba01f" providerId="ADAL" clId="{93227184-4757-674C-AD17-72D1A5DBA743}" dt="2021-04-15T00:18:17.852" v="27" actId="20577"/>
        <pc:sldMkLst>
          <pc:docMk/>
          <pc:sldMk cId="4213897215" sldId="263"/>
        </pc:sldMkLst>
      </pc:sldChg>
      <pc:sldChg chg="modNotesTx">
        <pc:chgData name="Saeed Kazemi" userId="73424db4-5872-41a6-bb19-164f011ba01f" providerId="ADAL" clId="{93227184-4757-674C-AD17-72D1A5DBA743}" dt="2021-04-15T02:03:30.265" v="1142" actId="20577"/>
        <pc:sldMkLst>
          <pc:docMk/>
          <pc:sldMk cId="1111883188" sldId="271"/>
        </pc:sldMkLst>
      </pc:sldChg>
      <pc:sldChg chg="modNotesTx">
        <pc:chgData name="Saeed Kazemi" userId="73424db4-5872-41a6-bb19-164f011ba01f" providerId="ADAL" clId="{93227184-4757-674C-AD17-72D1A5DBA743}" dt="2021-04-15T10:12:53.936" v="1319" actId="20577"/>
        <pc:sldMkLst>
          <pc:docMk/>
          <pc:sldMk cId="3952606705" sldId="284"/>
        </pc:sldMkLst>
      </pc:sldChg>
      <pc:sldChg chg="delSp mod modNotesTx">
        <pc:chgData name="Saeed Kazemi" userId="73424db4-5872-41a6-bb19-164f011ba01f" providerId="ADAL" clId="{93227184-4757-674C-AD17-72D1A5DBA743}" dt="2021-04-15T01:20:13.606" v="1038" actId="20577"/>
        <pc:sldMkLst>
          <pc:docMk/>
          <pc:sldMk cId="4265263616" sldId="286"/>
        </pc:sldMkLst>
        <pc:spChg chg="del">
          <ac:chgData name="Saeed Kazemi" userId="73424db4-5872-41a6-bb19-164f011ba01f" providerId="ADAL" clId="{93227184-4757-674C-AD17-72D1A5DBA743}" dt="2021-04-15T01:18:07.213" v="997" actId="478"/>
          <ac:spMkLst>
            <pc:docMk/>
            <pc:sldMk cId="4265263616" sldId="286"/>
            <ac:spMk id="3" creationId="{26C445B1-3ED7-422A-9100-4ECE7192607E}"/>
          </ac:spMkLst>
        </pc:spChg>
      </pc:sldChg>
      <pc:sldChg chg="modSp mod modNotesTx">
        <pc:chgData name="Saeed Kazemi" userId="73424db4-5872-41a6-bb19-164f011ba01f" providerId="ADAL" clId="{93227184-4757-674C-AD17-72D1A5DBA743}" dt="2021-04-15T10:16:22.821" v="1457" actId="20577"/>
        <pc:sldMkLst>
          <pc:docMk/>
          <pc:sldMk cId="779023056" sldId="290"/>
        </pc:sldMkLst>
        <pc:spChg chg="mod">
          <ac:chgData name="Saeed Kazemi" userId="73424db4-5872-41a6-bb19-164f011ba01f" providerId="ADAL" clId="{93227184-4757-674C-AD17-72D1A5DBA743}" dt="2021-04-15T02:02:05.069" v="1110" actId="20577"/>
          <ac:spMkLst>
            <pc:docMk/>
            <pc:sldMk cId="779023056" sldId="290"/>
            <ac:spMk id="3" creationId="{408B4341-5E4C-41CE-A90A-826F13CACE87}"/>
          </ac:spMkLst>
        </pc:spChg>
      </pc:sldChg>
      <pc:sldChg chg="modNotesTx">
        <pc:chgData name="Saeed Kazemi" userId="73424db4-5872-41a6-bb19-164f011ba01f" providerId="ADAL" clId="{93227184-4757-674C-AD17-72D1A5DBA743}" dt="2021-04-15T10:23:41.452" v="1535" actId="20577"/>
        <pc:sldMkLst>
          <pc:docMk/>
          <pc:sldMk cId="725021553" sldId="299"/>
        </pc:sldMkLst>
      </pc:sldChg>
      <pc:sldChg chg="modSp mod modNotesTx">
        <pc:chgData name="Saeed Kazemi" userId="73424db4-5872-41a6-bb19-164f011ba01f" providerId="ADAL" clId="{93227184-4757-674C-AD17-72D1A5DBA743}" dt="2021-04-15T10:28:12.376" v="1588" actId="20577"/>
        <pc:sldMkLst>
          <pc:docMk/>
          <pc:sldMk cId="4073298021" sldId="300"/>
        </pc:sldMkLst>
        <pc:spChg chg="mod">
          <ac:chgData name="Saeed Kazemi" userId="73424db4-5872-41a6-bb19-164f011ba01f" providerId="ADAL" clId="{93227184-4757-674C-AD17-72D1A5DBA743}" dt="2021-04-15T10:27:25.058" v="1576" actId="20577"/>
          <ac:spMkLst>
            <pc:docMk/>
            <pc:sldMk cId="4073298021" sldId="300"/>
            <ac:spMk id="4" creationId="{3CBE885F-353D-5248-AF41-A8330032C42D}"/>
          </ac:spMkLst>
        </pc:spChg>
      </pc:sldChg>
      <pc:sldChg chg="modSp mod modNotesTx">
        <pc:chgData name="Saeed Kazemi" userId="73424db4-5872-41a6-bb19-164f011ba01f" providerId="ADAL" clId="{93227184-4757-674C-AD17-72D1A5DBA743}" dt="2021-04-15T10:44:26.448" v="1670" actId="20577"/>
        <pc:sldMkLst>
          <pc:docMk/>
          <pc:sldMk cId="327013318" sldId="302"/>
        </pc:sldMkLst>
        <pc:spChg chg="mod">
          <ac:chgData name="Saeed Kazemi" userId="73424db4-5872-41a6-bb19-164f011ba01f" providerId="ADAL" clId="{93227184-4757-674C-AD17-72D1A5DBA743}" dt="2021-04-15T10:44:26.448" v="1670" actId="20577"/>
          <ac:spMkLst>
            <pc:docMk/>
            <pc:sldMk cId="327013318" sldId="302"/>
            <ac:spMk id="10" creationId="{EFF77B5C-3809-0B43-8F21-5F0BF24A626B}"/>
          </ac:spMkLst>
        </pc:spChg>
      </pc:sldChg>
      <pc:sldChg chg="modNotesTx">
        <pc:chgData name="Saeed Kazemi" userId="73424db4-5872-41a6-bb19-164f011ba01f" providerId="ADAL" clId="{93227184-4757-674C-AD17-72D1A5DBA743}" dt="2021-04-15T00:41:01.178" v="197" actId="20577"/>
        <pc:sldMkLst>
          <pc:docMk/>
          <pc:sldMk cId="2578406050" sldId="304"/>
        </pc:sldMkLst>
      </pc:sldChg>
      <pc:sldChg chg="modNotesTx">
        <pc:chgData name="Saeed Kazemi" userId="73424db4-5872-41a6-bb19-164f011ba01f" providerId="ADAL" clId="{93227184-4757-674C-AD17-72D1A5DBA743}" dt="2021-04-15T10:35:32.009" v="1601" actId="20577"/>
        <pc:sldMkLst>
          <pc:docMk/>
          <pc:sldMk cId="1121420320" sldId="307"/>
        </pc:sldMkLst>
      </pc:sldChg>
      <pc:sldChg chg="modSp mod modNotesTx">
        <pc:chgData name="Saeed Kazemi" userId="73424db4-5872-41a6-bb19-164f011ba01f" providerId="ADAL" clId="{93227184-4757-674C-AD17-72D1A5DBA743}" dt="2021-04-15T11:08:29.365" v="1731" actId="20577"/>
        <pc:sldMkLst>
          <pc:docMk/>
          <pc:sldMk cId="512798559" sldId="311"/>
        </pc:sldMkLst>
        <pc:spChg chg="mod">
          <ac:chgData name="Saeed Kazemi" userId="73424db4-5872-41a6-bb19-164f011ba01f" providerId="ADAL" clId="{93227184-4757-674C-AD17-72D1A5DBA743}" dt="2021-04-15T00:37:58.758" v="167" actId="20577"/>
          <ac:spMkLst>
            <pc:docMk/>
            <pc:sldMk cId="512798559" sldId="311"/>
            <ac:spMk id="3" creationId="{71B78C73-F1CC-1549-9573-E0AB7A1B6370}"/>
          </ac:spMkLst>
        </pc:spChg>
        <pc:spChg chg="mod">
          <ac:chgData name="Saeed Kazemi" userId="73424db4-5872-41a6-bb19-164f011ba01f" providerId="ADAL" clId="{93227184-4757-674C-AD17-72D1A5DBA743}" dt="2021-04-15T00:38:50.610" v="178" actId="20577"/>
          <ac:spMkLst>
            <pc:docMk/>
            <pc:sldMk cId="512798559" sldId="311"/>
            <ac:spMk id="10" creationId="{EFF77B5C-3809-0B43-8F21-5F0BF24A626B}"/>
          </ac:spMkLst>
        </pc:spChg>
      </pc:sldChg>
      <pc:sldChg chg="modNotesTx">
        <pc:chgData name="Saeed Kazemi" userId="73424db4-5872-41a6-bb19-164f011ba01f" providerId="ADAL" clId="{93227184-4757-674C-AD17-72D1A5DBA743}" dt="2021-04-15T10:37:58.633" v="1602" actId="20577"/>
        <pc:sldMkLst>
          <pc:docMk/>
          <pc:sldMk cId="3237516689" sldId="312"/>
        </pc:sldMkLst>
      </pc:sldChg>
      <pc:sldChg chg="modSp modNotesTx">
        <pc:chgData name="Saeed Kazemi" userId="73424db4-5872-41a6-bb19-164f011ba01f" providerId="ADAL" clId="{93227184-4757-674C-AD17-72D1A5DBA743}" dt="2021-04-15T11:12:07.133" v="1774" actId="20577"/>
        <pc:sldMkLst>
          <pc:docMk/>
          <pc:sldMk cId="145739619" sldId="313"/>
        </pc:sldMkLst>
        <pc:graphicFrameChg chg="mod">
          <ac:chgData name="Saeed Kazemi" userId="73424db4-5872-41a6-bb19-164f011ba01f" providerId="ADAL" clId="{93227184-4757-674C-AD17-72D1A5DBA743}" dt="2021-04-15T01:19:19.030" v="1036"/>
          <ac:graphicFrameMkLst>
            <pc:docMk/>
            <pc:sldMk cId="145739619" sldId="313"/>
            <ac:graphicFrameMk id="37" creationId="{6FDC0DF8-6F42-CF48-9592-B5D082F2C52C}"/>
          </ac:graphicFrameMkLst>
        </pc:graphicFrameChg>
      </pc:sldChg>
      <pc:sldChg chg="modSp mod modNotesTx">
        <pc:chgData name="Saeed Kazemi" userId="73424db4-5872-41a6-bb19-164f011ba01f" providerId="ADAL" clId="{93227184-4757-674C-AD17-72D1A5DBA743}" dt="2021-04-15T02:57:10.483" v="1316" actId="20577"/>
        <pc:sldMkLst>
          <pc:docMk/>
          <pc:sldMk cId="1663861410" sldId="314"/>
        </pc:sldMkLst>
        <pc:spChg chg="mod">
          <ac:chgData name="Saeed Kazemi" userId="73424db4-5872-41a6-bb19-164f011ba01f" providerId="ADAL" clId="{93227184-4757-674C-AD17-72D1A5DBA743}" dt="2021-04-15T00:40:00.492" v="188" actId="114"/>
          <ac:spMkLst>
            <pc:docMk/>
            <pc:sldMk cId="1663861410" sldId="314"/>
            <ac:spMk id="28" creationId="{D3EC497E-ECD3-5244-8169-11C9D2B3BE53}"/>
          </ac:spMkLst>
        </pc:spChg>
      </pc:sldChg>
      <pc:sldChg chg="modSp mod modNotesTx">
        <pc:chgData name="Saeed Kazemi" userId="73424db4-5872-41a6-bb19-164f011ba01f" providerId="ADAL" clId="{93227184-4757-674C-AD17-72D1A5DBA743}" dt="2021-04-15T11:07:42.407" v="1724" actId="20577"/>
        <pc:sldMkLst>
          <pc:docMk/>
          <pc:sldMk cId="2227878522" sldId="316"/>
        </pc:sldMkLst>
        <pc:graphicFrameChg chg="modGraphic">
          <ac:chgData name="Saeed Kazemi" userId="73424db4-5872-41a6-bb19-164f011ba01f" providerId="ADAL" clId="{93227184-4757-674C-AD17-72D1A5DBA743}" dt="2021-04-15T01:19:09.796" v="1035" actId="20577"/>
          <ac:graphicFrameMkLst>
            <pc:docMk/>
            <pc:sldMk cId="2227878522" sldId="316"/>
            <ac:graphicFrameMk id="37" creationId="{6FDC0DF8-6F42-CF48-9592-B5D082F2C52C}"/>
          </ac:graphicFrameMkLst>
        </pc:graphicFrameChg>
      </pc:sldChg>
      <pc:sldChg chg="del ord">
        <pc:chgData name="Saeed Kazemi" userId="73424db4-5872-41a6-bb19-164f011ba01f" providerId="ADAL" clId="{93227184-4757-674C-AD17-72D1A5DBA743}" dt="2021-04-15T01:20:06.653" v="1037" actId="2696"/>
        <pc:sldMkLst>
          <pc:docMk/>
          <pc:sldMk cId="3866942400" sldId="31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26CFB-8549-48C9-9793-344A0B7B38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C8B0D3-5EA0-4DE3-A29E-D0EFAEA7B9A5}">
      <dgm:prSet/>
      <dgm:spPr/>
      <dgm:t>
        <a:bodyPr/>
        <a:lstStyle/>
        <a:p>
          <a:pPr>
            <a:lnSpc>
              <a:spcPct val="100000"/>
            </a:lnSpc>
          </a:pPr>
          <a:r>
            <a:rPr lang="en-US"/>
            <a:t>The problem and Dataset</a:t>
          </a:r>
        </a:p>
      </dgm:t>
    </dgm:pt>
    <dgm:pt modelId="{C001B626-A7D4-4393-ACA3-E6003AA861A2}" type="parTrans" cxnId="{9A9D20C1-7F0C-4414-93A3-815B8C010BDF}">
      <dgm:prSet/>
      <dgm:spPr/>
      <dgm:t>
        <a:bodyPr/>
        <a:lstStyle/>
        <a:p>
          <a:endParaRPr lang="en-US"/>
        </a:p>
      </dgm:t>
    </dgm:pt>
    <dgm:pt modelId="{6A03B44D-BCF6-4229-9862-6722B7ABCAD3}" type="sibTrans" cxnId="{9A9D20C1-7F0C-4414-93A3-815B8C010BDF}">
      <dgm:prSet/>
      <dgm:spPr/>
      <dgm:t>
        <a:bodyPr/>
        <a:lstStyle/>
        <a:p>
          <a:endParaRPr lang="en-US"/>
        </a:p>
      </dgm:t>
    </dgm:pt>
    <dgm:pt modelId="{1E32F801-3B58-4EEC-BC34-813060B83915}">
      <dgm:prSet/>
      <dgm:spPr/>
      <dgm:t>
        <a:bodyPr/>
        <a:lstStyle/>
        <a:p>
          <a:pPr>
            <a:lnSpc>
              <a:spcPct val="100000"/>
            </a:lnSpc>
          </a:pPr>
          <a:r>
            <a:rPr lang="en-US"/>
            <a:t>Feature Extraction and Selection </a:t>
          </a:r>
        </a:p>
      </dgm:t>
    </dgm:pt>
    <dgm:pt modelId="{2ADC54FD-4061-4ECE-927F-942D9DB73247}" type="parTrans" cxnId="{BF131C5C-DA0F-4BBF-99E1-ABA3B6D48AC8}">
      <dgm:prSet/>
      <dgm:spPr/>
      <dgm:t>
        <a:bodyPr/>
        <a:lstStyle/>
        <a:p>
          <a:endParaRPr lang="en-US"/>
        </a:p>
      </dgm:t>
    </dgm:pt>
    <dgm:pt modelId="{B2AFFFBB-765D-415A-8A8D-2F9452BA194B}" type="sibTrans" cxnId="{BF131C5C-DA0F-4BBF-99E1-ABA3B6D48AC8}">
      <dgm:prSet/>
      <dgm:spPr/>
      <dgm:t>
        <a:bodyPr/>
        <a:lstStyle/>
        <a:p>
          <a:endParaRPr lang="en-US"/>
        </a:p>
      </dgm:t>
    </dgm:pt>
    <dgm:pt modelId="{FD6193DD-BDE2-4A94-965C-EF119372B3BB}">
      <dgm:prSet/>
      <dgm:spPr/>
      <dgm:t>
        <a:bodyPr/>
        <a:lstStyle/>
        <a:p>
          <a:pPr>
            <a:lnSpc>
              <a:spcPct val="100000"/>
            </a:lnSpc>
          </a:pPr>
          <a:r>
            <a:rPr lang="en-US"/>
            <a:t>Deep Learning </a:t>
          </a:r>
          <a:r>
            <a:rPr lang="en-US">
              <a:solidFill>
                <a:schemeClr val="tx1"/>
              </a:solidFill>
            </a:rPr>
            <a:t>Algorithm</a:t>
          </a:r>
          <a:r>
            <a:rPr lang="en-US"/>
            <a:t> </a:t>
          </a:r>
        </a:p>
      </dgm:t>
    </dgm:pt>
    <dgm:pt modelId="{43590EB2-95F9-4666-AE97-A74FFDB71EE5}" type="parTrans" cxnId="{D047993A-AFA5-4D86-BD09-977F151C3F79}">
      <dgm:prSet/>
      <dgm:spPr/>
      <dgm:t>
        <a:bodyPr/>
        <a:lstStyle/>
        <a:p>
          <a:endParaRPr lang="en-US"/>
        </a:p>
      </dgm:t>
    </dgm:pt>
    <dgm:pt modelId="{675AEE86-1265-45AC-84B0-9097798217DB}" type="sibTrans" cxnId="{D047993A-AFA5-4D86-BD09-977F151C3F79}">
      <dgm:prSet/>
      <dgm:spPr/>
      <dgm:t>
        <a:bodyPr/>
        <a:lstStyle/>
        <a:p>
          <a:endParaRPr lang="en-US"/>
        </a:p>
      </dgm:t>
    </dgm:pt>
    <dgm:pt modelId="{07EFD23D-6BAA-441F-B42F-C95549673706}">
      <dgm:prSet/>
      <dgm:spPr/>
      <dgm:t>
        <a:bodyPr/>
        <a:lstStyle/>
        <a:p>
          <a:pPr>
            <a:lnSpc>
              <a:spcPct val="100000"/>
            </a:lnSpc>
          </a:pPr>
          <a:r>
            <a:rPr lang="en-US">
              <a:solidFill>
                <a:schemeClr val="tx1"/>
              </a:solidFill>
            </a:rPr>
            <a:t>Machine Learning Algorithm</a:t>
          </a:r>
        </a:p>
      </dgm:t>
    </dgm:pt>
    <dgm:pt modelId="{498F3D28-024F-469C-9875-275D9EBAF42F}" type="parTrans" cxnId="{03C08DEF-FAFB-4677-8FF7-2B83882C2041}">
      <dgm:prSet/>
      <dgm:spPr/>
      <dgm:t>
        <a:bodyPr/>
        <a:lstStyle/>
        <a:p>
          <a:endParaRPr lang="en-US"/>
        </a:p>
      </dgm:t>
    </dgm:pt>
    <dgm:pt modelId="{0EFEA7F4-F2D4-4BE4-843C-DB0D83F21EA5}" type="sibTrans" cxnId="{03C08DEF-FAFB-4677-8FF7-2B83882C2041}">
      <dgm:prSet/>
      <dgm:spPr/>
      <dgm:t>
        <a:bodyPr/>
        <a:lstStyle/>
        <a:p>
          <a:endParaRPr lang="en-US"/>
        </a:p>
      </dgm:t>
    </dgm:pt>
    <dgm:pt modelId="{4EAFDC49-AE6E-4771-A68F-18ADB3817618}">
      <dgm:prSet/>
      <dgm:spPr/>
      <dgm:t>
        <a:bodyPr/>
        <a:lstStyle/>
        <a:p>
          <a:pPr>
            <a:lnSpc>
              <a:spcPct val="100000"/>
            </a:lnSpc>
          </a:pPr>
          <a:r>
            <a:rPr lang="en-US"/>
            <a:t>Results and Discussion</a:t>
          </a:r>
        </a:p>
      </dgm:t>
    </dgm:pt>
    <dgm:pt modelId="{108A4B15-B615-477F-B4E8-D7594304D1F5}" type="parTrans" cxnId="{3A177118-FB69-4E72-84E4-F1C445B2FC8F}">
      <dgm:prSet/>
      <dgm:spPr/>
      <dgm:t>
        <a:bodyPr/>
        <a:lstStyle/>
        <a:p>
          <a:endParaRPr lang="en-US"/>
        </a:p>
      </dgm:t>
    </dgm:pt>
    <dgm:pt modelId="{1D212036-825D-426B-9C1C-4156572E7FB7}" type="sibTrans" cxnId="{3A177118-FB69-4E72-84E4-F1C445B2FC8F}">
      <dgm:prSet/>
      <dgm:spPr/>
      <dgm:t>
        <a:bodyPr/>
        <a:lstStyle/>
        <a:p>
          <a:endParaRPr lang="en-US"/>
        </a:p>
      </dgm:t>
    </dgm:pt>
    <dgm:pt modelId="{ED103657-DC55-4819-9B1A-CFD1354AF66B}" type="pres">
      <dgm:prSet presAssocID="{4E526CFB-8549-48C9-9793-344A0B7B382E}" presName="root" presStyleCnt="0">
        <dgm:presLayoutVars>
          <dgm:dir/>
          <dgm:resizeHandles val="exact"/>
        </dgm:presLayoutVars>
      </dgm:prSet>
      <dgm:spPr/>
    </dgm:pt>
    <dgm:pt modelId="{1B79D0FA-DA6B-4749-A3E9-370E0493E202}" type="pres">
      <dgm:prSet presAssocID="{74C8B0D3-5EA0-4DE3-A29E-D0EFAEA7B9A5}" presName="compNode" presStyleCnt="0"/>
      <dgm:spPr/>
    </dgm:pt>
    <dgm:pt modelId="{D3C50585-ED81-4474-A042-1920817AB70B}" type="pres">
      <dgm:prSet presAssocID="{74C8B0D3-5EA0-4DE3-A29E-D0EFAEA7B9A5}" presName="bgRect" presStyleLbl="bgShp" presStyleIdx="0" presStyleCnt="5"/>
      <dgm:spPr/>
    </dgm:pt>
    <dgm:pt modelId="{B17063F1-9BE8-45B5-81EB-B263810876A9}" type="pres">
      <dgm:prSet presAssocID="{74C8B0D3-5EA0-4DE3-A29E-D0EFAEA7B9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Mechanic2"/>
        </a:ext>
      </dgm:extLst>
    </dgm:pt>
    <dgm:pt modelId="{6C0089AC-5CC1-455F-ADD1-CBAC9CD94C12}" type="pres">
      <dgm:prSet presAssocID="{74C8B0D3-5EA0-4DE3-A29E-D0EFAEA7B9A5}" presName="spaceRect" presStyleCnt="0"/>
      <dgm:spPr/>
    </dgm:pt>
    <dgm:pt modelId="{A849D6CF-863B-48A7-8513-DC86FA255600}" type="pres">
      <dgm:prSet presAssocID="{74C8B0D3-5EA0-4DE3-A29E-D0EFAEA7B9A5}" presName="parTx" presStyleLbl="revTx" presStyleIdx="0" presStyleCnt="5">
        <dgm:presLayoutVars>
          <dgm:chMax val="0"/>
          <dgm:chPref val="0"/>
        </dgm:presLayoutVars>
      </dgm:prSet>
      <dgm:spPr/>
    </dgm:pt>
    <dgm:pt modelId="{8558D4E9-B51B-4B52-915E-07E8468C09E1}" type="pres">
      <dgm:prSet presAssocID="{6A03B44D-BCF6-4229-9862-6722B7ABCAD3}" presName="sibTrans" presStyleCnt="0"/>
      <dgm:spPr/>
    </dgm:pt>
    <dgm:pt modelId="{A7D2AADE-C06D-4ACB-B66E-4F4ADBE89F6A}" type="pres">
      <dgm:prSet presAssocID="{1E32F801-3B58-4EEC-BC34-813060B83915}" presName="compNode" presStyleCnt="0"/>
      <dgm:spPr/>
    </dgm:pt>
    <dgm:pt modelId="{3528CFB6-FF0D-4296-B957-C4158AE404D6}" type="pres">
      <dgm:prSet presAssocID="{1E32F801-3B58-4EEC-BC34-813060B83915}" presName="bgRect" presStyleLbl="bgShp" presStyleIdx="1" presStyleCnt="5"/>
      <dgm:spPr/>
    </dgm:pt>
    <dgm:pt modelId="{F6BCE43E-889B-41E1-8C2F-44655AB12448}" type="pres">
      <dgm:prSet presAssocID="{1E32F801-3B58-4EEC-BC34-813060B83915}" presName="iconRect" presStyleLbl="node1" presStyleIdx="1" presStyleCnt="5" custLinFactNeighborX="-2521" custLinFactNeighborY="50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F4DC31C-AC1D-4B2C-A916-910EDC0AB75E}" type="pres">
      <dgm:prSet presAssocID="{1E32F801-3B58-4EEC-BC34-813060B83915}" presName="spaceRect" presStyleCnt="0"/>
      <dgm:spPr/>
    </dgm:pt>
    <dgm:pt modelId="{EA50C382-6ED1-4C65-83F4-18C466F2FB9B}" type="pres">
      <dgm:prSet presAssocID="{1E32F801-3B58-4EEC-BC34-813060B83915}" presName="parTx" presStyleLbl="revTx" presStyleIdx="1" presStyleCnt="5">
        <dgm:presLayoutVars>
          <dgm:chMax val="0"/>
          <dgm:chPref val="0"/>
        </dgm:presLayoutVars>
      </dgm:prSet>
      <dgm:spPr/>
    </dgm:pt>
    <dgm:pt modelId="{5D9297E5-B2DB-49C9-966C-4C39FFC20146}" type="pres">
      <dgm:prSet presAssocID="{B2AFFFBB-765D-415A-8A8D-2F9452BA194B}" presName="sibTrans" presStyleCnt="0"/>
      <dgm:spPr/>
    </dgm:pt>
    <dgm:pt modelId="{4186D0DB-1B20-4A4F-A737-EF7AA5FF6918}" type="pres">
      <dgm:prSet presAssocID="{07EFD23D-6BAA-441F-B42F-C95549673706}" presName="compNode" presStyleCnt="0"/>
      <dgm:spPr/>
    </dgm:pt>
    <dgm:pt modelId="{EBA4C3EB-F3D2-4804-867E-D1688728003B}" type="pres">
      <dgm:prSet presAssocID="{07EFD23D-6BAA-441F-B42F-C95549673706}" presName="bgRect" presStyleLbl="bgShp" presStyleIdx="2" presStyleCnt="5"/>
      <dgm:spPr/>
    </dgm:pt>
    <dgm:pt modelId="{100FB177-E2CD-4280-B95F-AAA60CE046F5}" type="pres">
      <dgm:prSet presAssocID="{07EFD23D-6BAA-441F-B42F-C955496737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8427AF08-4883-4A6C-928D-65BF6C7D856B}" type="pres">
      <dgm:prSet presAssocID="{07EFD23D-6BAA-441F-B42F-C95549673706}" presName="spaceRect" presStyleCnt="0"/>
      <dgm:spPr/>
    </dgm:pt>
    <dgm:pt modelId="{E2F1B43B-61C4-48DE-83F8-F75072C0970D}" type="pres">
      <dgm:prSet presAssocID="{07EFD23D-6BAA-441F-B42F-C95549673706}" presName="parTx" presStyleLbl="revTx" presStyleIdx="2" presStyleCnt="5">
        <dgm:presLayoutVars>
          <dgm:chMax val="0"/>
          <dgm:chPref val="0"/>
        </dgm:presLayoutVars>
      </dgm:prSet>
      <dgm:spPr/>
    </dgm:pt>
    <dgm:pt modelId="{96C6F471-51D5-45B8-9955-1BFA6FDFA2C7}" type="pres">
      <dgm:prSet presAssocID="{0EFEA7F4-F2D4-4BE4-843C-DB0D83F21EA5}" presName="sibTrans" presStyleCnt="0"/>
      <dgm:spPr/>
    </dgm:pt>
    <dgm:pt modelId="{7E76C6A6-8B4E-5C48-983E-04E8518CD922}" type="pres">
      <dgm:prSet presAssocID="{FD6193DD-BDE2-4A94-965C-EF119372B3BB}" presName="compNode" presStyleCnt="0"/>
      <dgm:spPr/>
    </dgm:pt>
    <dgm:pt modelId="{71293872-5267-FE4E-8D4B-52F488874976}" type="pres">
      <dgm:prSet presAssocID="{FD6193DD-BDE2-4A94-965C-EF119372B3BB}" presName="bgRect" presStyleLbl="bgShp" presStyleIdx="3" presStyleCnt="5"/>
      <dgm:spPr/>
    </dgm:pt>
    <dgm:pt modelId="{7481BD57-FCB7-774F-80BE-B644D606F573}" type="pres">
      <dgm:prSet presAssocID="{FD6193DD-BDE2-4A94-965C-EF119372B3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A3CF220-2F1D-244F-B436-C3D364EE4E1E}" type="pres">
      <dgm:prSet presAssocID="{FD6193DD-BDE2-4A94-965C-EF119372B3BB}" presName="spaceRect" presStyleCnt="0"/>
      <dgm:spPr/>
    </dgm:pt>
    <dgm:pt modelId="{D349AB9D-C715-354D-BF31-31E46E10EB40}" type="pres">
      <dgm:prSet presAssocID="{FD6193DD-BDE2-4A94-965C-EF119372B3BB}" presName="parTx" presStyleLbl="revTx" presStyleIdx="3" presStyleCnt="5">
        <dgm:presLayoutVars>
          <dgm:chMax val="0"/>
          <dgm:chPref val="0"/>
        </dgm:presLayoutVars>
      </dgm:prSet>
      <dgm:spPr/>
    </dgm:pt>
    <dgm:pt modelId="{2D28E592-86A1-0142-A7E1-EB2B839BB46F}" type="pres">
      <dgm:prSet presAssocID="{675AEE86-1265-45AC-84B0-9097798217DB}" presName="sibTrans" presStyleCnt="0"/>
      <dgm:spPr/>
    </dgm:pt>
    <dgm:pt modelId="{9C32CBE0-DBE1-4118-AA50-E9AF6220F7BE}" type="pres">
      <dgm:prSet presAssocID="{4EAFDC49-AE6E-4771-A68F-18ADB3817618}" presName="compNode" presStyleCnt="0"/>
      <dgm:spPr/>
    </dgm:pt>
    <dgm:pt modelId="{8779DF0A-D4B3-4EEE-9CA0-57C17C74DDC6}" type="pres">
      <dgm:prSet presAssocID="{4EAFDC49-AE6E-4771-A68F-18ADB3817618}" presName="bgRect" presStyleLbl="bgShp" presStyleIdx="4" presStyleCnt="5" custLinFactNeighborX="-4556" custLinFactNeighborY="71975"/>
      <dgm:spPr/>
    </dgm:pt>
    <dgm:pt modelId="{F61D3244-F4D9-4EC5-876F-548E7702A770}" type="pres">
      <dgm:prSet presAssocID="{4EAFDC49-AE6E-4771-A68F-18ADB38176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69D07287-994C-4624-946B-FE546B6E06E6}" type="pres">
      <dgm:prSet presAssocID="{4EAFDC49-AE6E-4771-A68F-18ADB3817618}" presName="spaceRect" presStyleCnt="0"/>
      <dgm:spPr/>
    </dgm:pt>
    <dgm:pt modelId="{B93DF6EF-4EC9-4FAD-97DF-3F915381FF34}" type="pres">
      <dgm:prSet presAssocID="{4EAFDC49-AE6E-4771-A68F-18ADB3817618}" presName="parTx" presStyleLbl="revTx" presStyleIdx="4" presStyleCnt="5">
        <dgm:presLayoutVars>
          <dgm:chMax val="0"/>
          <dgm:chPref val="0"/>
        </dgm:presLayoutVars>
      </dgm:prSet>
      <dgm:spPr/>
    </dgm:pt>
  </dgm:ptLst>
  <dgm:cxnLst>
    <dgm:cxn modelId="{3A177118-FB69-4E72-84E4-F1C445B2FC8F}" srcId="{4E526CFB-8549-48C9-9793-344A0B7B382E}" destId="{4EAFDC49-AE6E-4771-A68F-18ADB3817618}" srcOrd="4" destOrd="0" parTransId="{108A4B15-B615-477F-B4E8-D7594304D1F5}" sibTransId="{1D212036-825D-426B-9C1C-4156572E7FB7}"/>
    <dgm:cxn modelId="{D504BD37-CB31-4450-8644-1286D9BECF53}" type="presOf" srcId="{4E526CFB-8549-48C9-9793-344A0B7B382E}" destId="{ED103657-DC55-4819-9B1A-CFD1354AF66B}" srcOrd="0" destOrd="0" presId="urn:microsoft.com/office/officeart/2018/2/layout/IconVerticalSolidList"/>
    <dgm:cxn modelId="{D047993A-AFA5-4D86-BD09-977F151C3F79}" srcId="{4E526CFB-8549-48C9-9793-344A0B7B382E}" destId="{FD6193DD-BDE2-4A94-965C-EF119372B3BB}" srcOrd="3" destOrd="0" parTransId="{43590EB2-95F9-4666-AE97-A74FFDB71EE5}" sibTransId="{675AEE86-1265-45AC-84B0-9097798217DB}"/>
    <dgm:cxn modelId="{BF131C5C-DA0F-4BBF-99E1-ABA3B6D48AC8}" srcId="{4E526CFB-8549-48C9-9793-344A0B7B382E}" destId="{1E32F801-3B58-4EEC-BC34-813060B83915}" srcOrd="1" destOrd="0" parTransId="{2ADC54FD-4061-4ECE-927F-942D9DB73247}" sibTransId="{B2AFFFBB-765D-415A-8A8D-2F9452BA194B}"/>
    <dgm:cxn modelId="{B856D860-D5EA-A049-B97B-AD6DC81A1958}" type="presOf" srcId="{1E32F801-3B58-4EEC-BC34-813060B83915}" destId="{EA50C382-6ED1-4C65-83F4-18C466F2FB9B}" srcOrd="0" destOrd="0" presId="urn:microsoft.com/office/officeart/2018/2/layout/IconVerticalSolidList"/>
    <dgm:cxn modelId="{BB655B93-E569-3E40-869A-9CAF56958A21}" type="presOf" srcId="{74C8B0D3-5EA0-4DE3-A29E-D0EFAEA7B9A5}" destId="{A849D6CF-863B-48A7-8513-DC86FA255600}" srcOrd="0" destOrd="0" presId="urn:microsoft.com/office/officeart/2018/2/layout/IconVerticalSolidList"/>
    <dgm:cxn modelId="{9A9D20C1-7F0C-4414-93A3-815B8C010BDF}" srcId="{4E526CFB-8549-48C9-9793-344A0B7B382E}" destId="{74C8B0D3-5EA0-4DE3-A29E-D0EFAEA7B9A5}" srcOrd="0" destOrd="0" parTransId="{C001B626-A7D4-4393-ACA3-E6003AA861A2}" sibTransId="{6A03B44D-BCF6-4229-9862-6722B7ABCAD3}"/>
    <dgm:cxn modelId="{28C6B7DA-EEA5-6340-9F21-D492DA8E3B2D}" type="presOf" srcId="{FD6193DD-BDE2-4A94-965C-EF119372B3BB}" destId="{D349AB9D-C715-354D-BF31-31E46E10EB40}" srcOrd="0" destOrd="0" presId="urn:microsoft.com/office/officeart/2018/2/layout/IconVerticalSolidList"/>
    <dgm:cxn modelId="{03C08DEF-FAFB-4677-8FF7-2B83882C2041}" srcId="{4E526CFB-8549-48C9-9793-344A0B7B382E}" destId="{07EFD23D-6BAA-441F-B42F-C95549673706}" srcOrd="2" destOrd="0" parTransId="{498F3D28-024F-469C-9875-275D9EBAF42F}" sibTransId="{0EFEA7F4-F2D4-4BE4-843C-DB0D83F21EA5}"/>
    <dgm:cxn modelId="{B90B91F3-C0F4-4640-BC47-07D2BE8E338F}" type="presOf" srcId="{07EFD23D-6BAA-441F-B42F-C95549673706}" destId="{E2F1B43B-61C4-48DE-83F8-F75072C0970D}" srcOrd="0" destOrd="0" presId="urn:microsoft.com/office/officeart/2018/2/layout/IconVerticalSolidList"/>
    <dgm:cxn modelId="{6949CDF8-FBE9-1647-89A4-43FCE52B273B}" type="presOf" srcId="{4EAFDC49-AE6E-4771-A68F-18ADB3817618}" destId="{B93DF6EF-4EC9-4FAD-97DF-3F915381FF34}" srcOrd="0" destOrd="0" presId="urn:microsoft.com/office/officeart/2018/2/layout/IconVerticalSolidList"/>
    <dgm:cxn modelId="{AEDD887A-5FA7-544F-9BB3-3AA66E61B90B}" type="presParOf" srcId="{ED103657-DC55-4819-9B1A-CFD1354AF66B}" destId="{1B79D0FA-DA6B-4749-A3E9-370E0493E202}" srcOrd="0" destOrd="0" presId="urn:microsoft.com/office/officeart/2018/2/layout/IconVerticalSolidList"/>
    <dgm:cxn modelId="{046D664C-F595-774E-B417-4FFFA8C51A8B}" type="presParOf" srcId="{1B79D0FA-DA6B-4749-A3E9-370E0493E202}" destId="{D3C50585-ED81-4474-A042-1920817AB70B}" srcOrd="0" destOrd="0" presId="urn:microsoft.com/office/officeart/2018/2/layout/IconVerticalSolidList"/>
    <dgm:cxn modelId="{CFD34F12-6286-1D41-AD5F-229BDDAAD3F2}" type="presParOf" srcId="{1B79D0FA-DA6B-4749-A3E9-370E0493E202}" destId="{B17063F1-9BE8-45B5-81EB-B263810876A9}" srcOrd="1" destOrd="0" presId="urn:microsoft.com/office/officeart/2018/2/layout/IconVerticalSolidList"/>
    <dgm:cxn modelId="{70BBE673-44C8-A941-8EF6-ED3969DCFF9B}" type="presParOf" srcId="{1B79D0FA-DA6B-4749-A3E9-370E0493E202}" destId="{6C0089AC-5CC1-455F-ADD1-CBAC9CD94C12}" srcOrd="2" destOrd="0" presId="urn:microsoft.com/office/officeart/2018/2/layout/IconVerticalSolidList"/>
    <dgm:cxn modelId="{200DCF7E-E487-FB48-A0AD-BE2AC4C98AD9}" type="presParOf" srcId="{1B79D0FA-DA6B-4749-A3E9-370E0493E202}" destId="{A849D6CF-863B-48A7-8513-DC86FA255600}" srcOrd="3" destOrd="0" presId="urn:microsoft.com/office/officeart/2018/2/layout/IconVerticalSolidList"/>
    <dgm:cxn modelId="{5B3BE9C8-7D56-AA4E-9F98-D701B3356577}" type="presParOf" srcId="{ED103657-DC55-4819-9B1A-CFD1354AF66B}" destId="{8558D4E9-B51B-4B52-915E-07E8468C09E1}" srcOrd="1" destOrd="0" presId="urn:microsoft.com/office/officeart/2018/2/layout/IconVerticalSolidList"/>
    <dgm:cxn modelId="{0495BA19-65A7-C94F-B8C3-19C924EEDE01}" type="presParOf" srcId="{ED103657-DC55-4819-9B1A-CFD1354AF66B}" destId="{A7D2AADE-C06D-4ACB-B66E-4F4ADBE89F6A}" srcOrd="2" destOrd="0" presId="urn:microsoft.com/office/officeart/2018/2/layout/IconVerticalSolidList"/>
    <dgm:cxn modelId="{8C2FCF08-E8EC-E746-98E9-7D16D39C8669}" type="presParOf" srcId="{A7D2AADE-C06D-4ACB-B66E-4F4ADBE89F6A}" destId="{3528CFB6-FF0D-4296-B957-C4158AE404D6}" srcOrd="0" destOrd="0" presId="urn:microsoft.com/office/officeart/2018/2/layout/IconVerticalSolidList"/>
    <dgm:cxn modelId="{94990D3C-BD6B-5348-91C6-AFAA58E45547}" type="presParOf" srcId="{A7D2AADE-C06D-4ACB-B66E-4F4ADBE89F6A}" destId="{F6BCE43E-889B-41E1-8C2F-44655AB12448}" srcOrd="1" destOrd="0" presId="urn:microsoft.com/office/officeart/2018/2/layout/IconVerticalSolidList"/>
    <dgm:cxn modelId="{F6E42E23-AC28-F242-9574-DD4FFEE639F2}" type="presParOf" srcId="{A7D2AADE-C06D-4ACB-B66E-4F4ADBE89F6A}" destId="{4F4DC31C-AC1D-4B2C-A916-910EDC0AB75E}" srcOrd="2" destOrd="0" presId="urn:microsoft.com/office/officeart/2018/2/layout/IconVerticalSolidList"/>
    <dgm:cxn modelId="{C08DCCDE-9AB9-024B-97F6-3C4D2AA355EB}" type="presParOf" srcId="{A7D2AADE-C06D-4ACB-B66E-4F4ADBE89F6A}" destId="{EA50C382-6ED1-4C65-83F4-18C466F2FB9B}" srcOrd="3" destOrd="0" presId="urn:microsoft.com/office/officeart/2018/2/layout/IconVerticalSolidList"/>
    <dgm:cxn modelId="{868867C2-538C-6E49-A1C9-C667E38EE43B}" type="presParOf" srcId="{ED103657-DC55-4819-9B1A-CFD1354AF66B}" destId="{5D9297E5-B2DB-49C9-966C-4C39FFC20146}" srcOrd="3" destOrd="0" presId="urn:microsoft.com/office/officeart/2018/2/layout/IconVerticalSolidList"/>
    <dgm:cxn modelId="{272B7ACF-FE66-DC44-823B-C27132AB3B11}" type="presParOf" srcId="{ED103657-DC55-4819-9B1A-CFD1354AF66B}" destId="{4186D0DB-1B20-4A4F-A737-EF7AA5FF6918}" srcOrd="4" destOrd="0" presId="urn:microsoft.com/office/officeart/2018/2/layout/IconVerticalSolidList"/>
    <dgm:cxn modelId="{A0DC69B9-513A-8540-9970-EABB76A9AFC7}" type="presParOf" srcId="{4186D0DB-1B20-4A4F-A737-EF7AA5FF6918}" destId="{EBA4C3EB-F3D2-4804-867E-D1688728003B}" srcOrd="0" destOrd="0" presId="urn:microsoft.com/office/officeart/2018/2/layout/IconVerticalSolidList"/>
    <dgm:cxn modelId="{0D45FC52-C761-BD4B-8E05-061E18A18664}" type="presParOf" srcId="{4186D0DB-1B20-4A4F-A737-EF7AA5FF6918}" destId="{100FB177-E2CD-4280-B95F-AAA60CE046F5}" srcOrd="1" destOrd="0" presId="urn:microsoft.com/office/officeart/2018/2/layout/IconVerticalSolidList"/>
    <dgm:cxn modelId="{11F4FE9C-9C28-BB4C-97E7-20A8334E816C}" type="presParOf" srcId="{4186D0DB-1B20-4A4F-A737-EF7AA5FF6918}" destId="{8427AF08-4883-4A6C-928D-65BF6C7D856B}" srcOrd="2" destOrd="0" presId="urn:microsoft.com/office/officeart/2018/2/layout/IconVerticalSolidList"/>
    <dgm:cxn modelId="{ABE360DE-E623-FF44-9788-B6DD122A7410}" type="presParOf" srcId="{4186D0DB-1B20-4A4F-A737-EF7AA5FF6918}" destId="{E2F1B43B-61C4-48DE-83F8-F75072C0970D}" srcOrd="3" destOrd="0" presId="urn:microsoft.com/office/officeart/2018/2/layout/IconVerticalSolidList"/>
    <dgm:cxn modelId="{3A237940-50DC-8D4E-A051-114304CFBFF7}" type="presParOf" srcId="{ED103657-DC55-4819-9B1A-CFD1354AF66B}" destId="{96C6F471-51D5-45B8-9955-1BFA6FDFA2C7}" srcOrd="5" destOrd="0" presId="urn:microsoft.com/office/officeart/2018/2/layout/IconVerticalSolidList"/>
    <dgm:cxn modelId="{88A69A70-D14B-9B4E-88F3-AD02E74226E7}" type="presParOf" srcId="{ED103657-DC55-4819-9B1A-CFD1354AF66B}" destId="{7E76C6A6-8B4E-5C48-983E-04E8518CD922}" srcOrd="6" destOrd="0" presId="urn:microsoft.com/office/officeart/2018/2/layout/IconVerticalSolidList"/>
    <dgm:cxn modelId="{FD654ED8-5FF3-A947-BA31-27C4759DD582}" type="presParOf" srcId="{7E76C6A6-8B4E-5C48-983E-04E8518CD922}" destId="{71293872-5267-FE4E-8D4B-52F488874976}" srcOrd="0" destOrd="0" presId="urn:microsoft.com/office/officeart/2018/2/layout/IconVerticalSolidList"/>
    <dgm:cxn modelId="{29D0786B-EEFB-A448-B209-E51E109615C0}" type="presParOf" srcId="{7E76C6A6-8B4E-5C48-983E-04E8518CD922}" destId="{7481BD57-FCB7-774F-80BE-B644D606F573}" srcOrd="1" destOrd="0" presId="urn:microsoft.com/office/officeart/2018/2/layout/IconVerticalSolidList"/>
    <dgm:cxn modelId="{D8CEEC3E-13AE-0645-B2CD-F07117596F91}" type="presParOf" srcId="{7E76C6A6-8B4E-5C48-983E-04E8518CD922}" destId="{4A3CF220-2F1D-244F-B436-C3D364EE4E1E}" srcOrd="2" destOrd="0" presId="urn:microsoft.com/office/officeart/2018/2/layout/IconVerticalSolidList"/>
    <dgm:cxn modelId="{D3349CA4-2F2B-B24E-9F26-5A4F320F3679}" type="presParOf" srcId="{7E76C6A6-8B4E-5C48-983E-04E8518CD922}" destId="{D349AB9D-C715-354D-BF31-31E46E10EB40}" srcOrd="3" destOrd="0" presId="urn:microsoft.com/office/officeart/2018/2/layout/IconVerticalSolidList"/>
    <dgm:cxn modelId="{A7C242EE-F2C6-094E-9B2E-062B6893DAEB}" type="presParOf" srcId="{ED103657-DC55-4819-9B1A-CFD1354AF66B}" destId="{2D28E592-86A1-0142-A7E1-EB2B839BB46F}" srcOrd="7" destOrd="0" presId="urn:microsoft.com/office/officeart/2018/2/layout/IconVerticalSolidList"/>
    <dgm:cxn modelId="{8673C5C2-444A-0246-959E-A2BC92A47AAC}" type="presParOf" srcId="{ED103657-DC55-4819-9B1A-CFD1354AF66B}" destId="{9C32CBE0-DBE1-4118-AA50-E9AF6220F7BE}" srcOrd="8" destOrd="0" presId="urn:microsoft.com/office/officeart/2018/2/layout/IconVerticalSolidList"/>
    <dgm:cxn modelId="{DC5CD2B9-B297-5A4D-B81B-94AD024F6BA6}" type="presParOf" srcId="{9C32CBE0-DBE1-4118-AA50-E9AF6220F7BE}" destId="{8779DF0A-D4B3-4EEE-9CA0-57C17C74DDC6}" srcOrd="0" destOrd="0" presId="urn:microsoft.com/office/officeart/2018/2/layout/IconVerticalSolidList"/>
    <dgm:cxn modelId="{7D8D70A1-B7F5-FF45-B9BD-FE2DDF5E9424}" type="presParOf" srcId="{9C32CBE0-DBE1-4118-AA50-E9AF6220F7BE}" destId="{F61D3244-F4D9-4EC5-876F-548E7702A770}" srcOrd="1" destOrd="0" presId="urn:microsoft.com/office/officeart/2018/2/layout/IconVerticalSolidList"/>
    <dgm:cxn modelId="{15C7D909-3E8D-AB4E-AA62-EC3BD3347E41}" type="presParOf" srcId="{9C32CBE0-DBE1-4118-AA50-E9AF6220F7BE}" destId="{69D07287-994C-4624-946B-FE546B6E06E6}" srcOrd="2" destOrd="0" presId="urn:microsoft.com/office/officeart/2018/2/layout/IconVerticalSolidList"/>
    <dgm:cxn modelId="{282FB464-F879-0549-9BE1-79692F8C8393}" type="presParOf" srcId="{9C32CBE0-DBE1-4118-AA50-E9AF6220F7BE}" destId="{B93DF6EF-4EC9-4FAD-97DF-3F915381FF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50585-ED81-4474-A042-1920817AB70B}">
      <dsp:nvSpPr>
        <dsp:cNvPr id="0" name=""/>
        <dsp:cNvSpPr/>
      </dsp:nvSpPr>
      <dsp:spPr>
        <a:xfrm>
          <a:off x="0" y="3687"/>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063F1-9BE8-45B5-81EB-B263810876A9}">
      <dsp:nvSpPr>
        <dsp:cNvPr id="0" name=""/>
        <dsp:cNvSpPr/>
      </dsp:nvSpPr>
      <dsp:spPr>
        <a:xfrm>
          <a:off x="237626" y="180434"/>
          <a:ext cx="432047" cy="432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9D6CF-863B-48A7-8513-DC86FA255600}">
      <dsp:nvSpPr>
        <dsp:cNvPr id="0" name=""/>
        <dsp:cNvSpPr/>
      </dsp:nvSpPr>
      <dsp:spPr>
        <a:xfrm>
          <a:off x="907299" y="3687"/>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The problem and Dataset</a:t>
          </a:r>
        </a:p>
      </dsp:txBody>
      <dsp:txXfrm>
        <a:off x="907299" y="3687"/>
        <a:ext cx="4760875" cy="785540"/>
      </dsp:txXfrm>
    </dsp:sp>
    <dsp:sp modelId="{3528CFB6-FF0D-4296-B957-C4158AE404D6}">
      <dsp:nvSpPr>
        <dsp:cNvPr id="0" name=""/>
        <dsp:cNvSpPr/>
      </dsp:nvSpPr>
      <dsp:spPr>
        <a:xfrm>
          <a:off x="0" y="985613"/>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E43E-889B-41E1-8C2F-44655AB12448}">
      <dsp:nvSpPr>
        <dsp:cNvPr id="0" name=""/>
        <dsp:cNvSpPr/>
      </dsp:nvSpPr>
      <dsp:spPr>
        <a:xfrm>
          <a:off x="226734" y="1184144"/>
          <a:ext cx="432047" cy="432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0C382-6ED1-4C65-83F4-18C466F2FB9B}">
      <dsp:nvSpPr>
        <dsp:cNvPr id="0" name=""/>
        <dsp:cNvSpPr/>
      </dsp:nvSpPr>
      <dsp:spPr>
        <a:xfrm>
          <a:off x="907299" y="985613"/>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Feature Extraction and Selection </a:t>
          </a:r>
        </a:p>
      </dsp:txBody>
      <dsp:txXfrm>
        <a:off x="907299" y="985613"/>
        <a:ext cx="4760875" cy="785540"/>
      </dsp:txXfrm>
    </dsp:sp>
    <dsp:sp modelId="{EBA4C3EB-F3D2-4804-867E-D1688728003B}">
      <dsp:nvSpPr>
        <dsp:cNvPr id="0" name=""/>
        <dsp:cNvSpPr/>
      </dsp:nvSpPr>
      <dsp:spPr>
        <a:xfrm>
          <a:off x="0" y="1967539"/>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FB177-E2CD-4280-B95F-AAA60CE046F5}">
      <dsp:nvSpPr>
        <dsp:cNvPr id="0" name=""/>
        <dsp:cNvSpPr/>
      </dsp:nvSpPr>
      <dsp:spPr>
        <a:xfrm>
          <a:off x="237626" y="2144285"/>
          <a:ext cx="432047" cy="432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1B43B-61C4-48DE-83F8-F75072C0970D}">
      <dsp:nvSpPr>
        <dsp:cNvPr id="0" name=""/>
        <dsp:cNvSpPr/>
      </dsp:nvSpPr>
      <dsp:spPr>
        <a:xfrm>
          <a:off x="907299" y="1967539"/>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solidFill>
                <a:schemeClr val="tx1"/>
              </a:solidFill>
            </a:rPr>
            <a:t>Machine Learning Algorithm</a:t>
          </a:r>
        </a:p>
      </dsp:txBody>
      <dsp:txXfrm>
        <a:off x="907299" y="1967539"/>
        <a:ext cx="4760875" cy="785540"/>
      </dsp:txXfrm>
    </dsp:sp>
    <dsp:sp modelId="{71293872-5267-FE4E-8D4B-52F488874976}">
      <dsp:nvSpPr>
        <dsp:cNvPr id="0" name=""/>
        <dsp:cNvSpPr/>
      </dsp:nvSpPr>
      <dsp:spPr>
        <a:xfrm>
          <a:off x="0" y="2949464"/>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1BD57-FCB7-774F-80BE-B644D606F573}">
      <dsp:nvSpPr>
        <dsp:cNvPr id="0" name=""/>
        <dsp:cNvSpPr/>
      </dsp:nvSpPr>
      <dsp:spPr>
        <a:xfrm>
          <a:off x="237626" y="3126211"/>
          <a:ext cx="432047" cy="4320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9AB9D-C715-354D-BF31-31E46E10EB40}">
      <dsp:nvSpPr>
        <dsp:cNvPr id="0" name=""/>
        <dsp:cNvSpPr/>
      </dsp:nvSpPr>
      <dsp:spPr>
        <a:xfrm>
          <a:off x="907299" y="2949464"/>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Deep Learning </a:t>
          </a:r>
          <a:r>
            <a:rPr lang="en-US" sz="1900" kern="1200">
              <a:solidFill>
                <a:schemeClr val="tx1"/>
              </a:solidFill>
            </a:rPr>
            <a:t>Algorithm</a:t>
          </a:r>
          <a:r>
            <a:rPr lang="en-US" sz="1900" kern="1200"/>
            <a:t> </a:t>
          </a:r>
        </a:p>
      </dsp:txBody>
      <dsp:txXfrm>
        <a:off x="907299" y="2949464"/>
        <a:ext cx="4760875" cy="785540"/>
      </dsp:txXfrm>
    </dsp:sp>
    <dsp:sp modelId="{8779DF0A-D4B3-4EEE-9CA0-57C17C74DDC6}">
      <dsp:nvSpPr>
        <dsp:cNvPr id="0" name=""/>
        <dsp:cNvSpPr/>
      </dsp:nvSpPr>
      <dsp:spPr>
        <a:xfrm>
          <a:off x="0" y="3935078"/>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D3244-F4D9-4EC5-876F-548E7702A770}">
      <dsp:nvSpPr>
        <dsp:cNvPr id="0" name=""/>
        <dsp:cNvSpPr/>
      </dsp:nvSpPr>
      <dsp:spPr>
        <a:xfrm>
          <a:off x="237626" y="4108137"/>
          <a:ext cx="432047" cy="4320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DF6EF-4EC9-4FAD-97DF-3F915381FF34}">
      <dsp:nvSpPr>
        <dsp:cNvPr id="0" name=""/>
        <dsp:cNvSpPr/>
      </dsp:nvSpPr>
      <dsp:spPr>
        <a:xfrm>
          <a:off x="907299" y="3931390"/>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Results and Discussion</a:t>
          </a:r>
        </a:p>
      </dsp:txBody>
      <dsp:txXfrm>
        <a:off x="907299" y="3931390"/>
        <a:ext cx="4760875" cy="7855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84E12-66B2-844F-B352-49356DD42357}" type="datetimeFigureOut">
              <a:rPr lang="en-US" smtClean="0"/>
              <a:t>4/15/21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B7E3-40B8-E648-84EF-68F3BE5A63C2}" type="slidenum">
              <a:rPr lang="en-US" smtClean="0"/>
              <a:t>‹#›</a:t>
            </a:fld>
            <a:endParaRPr lang="en-US"/>
          </a:p>
        </p:txBody>
      </p:sp>
    </p:spTree>
    <p:extLst>
      <p:ext uri="{BB962C8B-B14F-4D97-AF65-F5344CB8AC3E}">
        <p14:creationId xmlns:p14="http://schemas.microsoft.com/office/powerpoint/2010/main" val="367853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Hello everyone,</a:t>
            </a:r>
          </a:p>
          <a:p>
            <a:r>
              <a:rPr lang="en-CA" sz="1200" kern="1200" dirty="0">
                <a:solidFill>
                  <a:schemeClr val="tx1"/>
                </a:solidFill>
                <a:effectLst/>
                <a:latin typeface="+mn-lt"/>
                <a:ea typeface="+mn-ea"/>
                <a:cs typeface="+mn-cs"/>
              </a:rPr>
              <a:t>I am Saeed, our presentation is about Time series classification.</a:t>
            </a:r>
          </a:p>
          <a:p>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a:t>
            </a:fld>
            <a:endParaRPr lang="en-US"/>
          </a:p>
        </p:txBody>
      </p:sp>
    </p:spTree>
    <p:extLst>
      <p:ext uri="{BB962C8B-B14F-4D97-AF65-F5344CB8AC3E}">
        <p14:creationId xmlns:p14="http://schemas.microsoft.com/office/powerpoint/2010/main" val="322045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a:t>Here is the first one ,,,,,,,,,,,,,,which I have implemented a</a:t>
            </a:r>
            <a:r>
              <a:rPr lang="en-CA" sz="1200" kern="1200" dirty="0">
                <a:solidFill>
                  <a:schemeClr val="tx1"/>
                </a:solidFill>
                <a:effectLst/>
                <a:latin typeface="+mn-lt"/>
                <a:ea typeface="+mn-ea"/>
                <a:cs typeface="+mn-cs"/>
              </a:rPr>
              <a:t> </a:t>
            </a:r>
            <a:r>
              <a:rPr lang="en-US" sz="1200" b="1" dirty="0"/>
              <a:t>Fully Convolutional Networks (FCN)</a:t>
            </a:r>
            <a:r>
              <a:rPr lang="en-US" b="1" dirty="0"/>
              <a:t> </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a:defRPr/>
            </a:pPr>
            <a:r>
              <a:rPr lang="en-US" b="1" dirty="0"/>
              <a:t> As you can see ,,,,,,,,,,,,this</a:t>
            </a:r>
            <a:r>
              <a:rPr lang="en-US" sz="1200" b="1" dirty="0"/>
              <a:t> network </a:t>
            </a:r>
            <a:r>
              <a:rPr lang="en-US" sz="1200" dirty="0"/>
              <a:t>has three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And,,,,,,,,,,,Each</a:t>
            </a:r>
            <a:r>
              <a:rPr lang="en-US" sz="1200" dirty="0"/>
              <a:t> block has a convolutional layer along with a batch normalization and a </a:t>
            </a:r>
            <a:r>
              <a:rPr lang="en-US" sz="1200" dirty="0" err="1"/>
              <a:t>ReLU</a:t>
            </a:r>
            <a:r>
              <a:rPr lang="en-US" sz="1200" dirty="0"/>
              <a:t> activation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defRPr/>
            </a:pPr>
            <a:r>
              <a:rPr lang="en-US" sz="1200" dirty="0"/>
              <a:t>Also ,,,,,,,,,,,I am </a:t>
            </a:r>
            <a:r>
              <a:rPr lang="en-US" sz="1200" dirty="0" err="1"/>
              <a:t>gonna</a:t>
            </a:r>
            <a:r>
              <a:rPr lang="en-US" sz="1200" dirty="0"/>
              <a:t> put emphasis</a:t>
            </a:r>
            <a:r>
              <a:rPr lang="en-US" dirty="0"/>
              <a:t> </a:t>
            </a:r>
            <a:r>
              <a:rPr lang="en-US" sz="1200" dirty="0"/>
              <a:t> on ,,,,,,,,,,,,,,,,,,the training parameter</a:t>
            </a:r>
            <a:r>
              <a:rPr lang="en-US" dirty="0"/>
              <a:t> </a:t>
            </a:r>
            <a:r>
              <a:rPr lang="en-US" sz="1200" dirty="0"/>
              <a:t> that is about 26_000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10</a:t>
            </a:fld>
            <a:endParaRPr lang="en-US"/>
          </a:p>
        </p:txBody>
      </p:sp>
    </p:spTree>
    <p:extLst>
      <p:ext uri="{BB962C8B-B14F-4D97-AF65-F5344CB8AC3E}">
        <p14:creationId xmlns:p14="http://schemas.microsoft.com/office/powerpoint/2010/main" val="24337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As the second way, I also used transfer learning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this frame work I used wavelet to convert time series to 2D-scalogram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have used two CNNs,,,,,,,,,,,,, VGG16 and Mobilenet ,,,,,,,,,,,,,,,to extract the features and then,,,,,,,,,,,, implemented four machine learning algorithms,,, to classify the samples.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a:t>
            </a:r>
            <a:r>
              <a:rPr lang="en-CA" sz="1200" kern="1200" dirty="0" err="1">
                <a:solidFill>
                  <a:schemeClr val="tx1"/>
                </a:solidFill>
                <a:effectLst/>
                <a:latin typeface="+mn-lt"/>
                <a:ea typeface="+mn-ea"/>
                <a:cs typeface="+mn-cs"/>
              </a:rPr>
              <a:t>mentionned</a:t>
            </a:r>
            <a:r>
              <a:rPr lang="en-CA" sz="1200" kern="1200" dirty="0">
                <a:solidFill>
                  <a:schemeClr val="tx1"/>
                </a:solidFill>
                <a:effectLst/>
                <a:latin typeface="+mn-lt"/>
                <a:ea typeface="+mn-ea"/>
                <a:cs typeface="+mn-cs"/>
              </a:rPr>
              <a:t>,,,,,,,,,,,,,,,,,,, our dataset is not enough to train a deep network. ,,,,,,,,,,,,,,,,,,,,,,,,,,For example,,,, we have at least 4 million learning parameters in VGG16, whereas our dataset has less than 2 000 samples</a:t>
            </a:r>
          </a:p>
          <a:p>
            <a:endParaRPr lang="en-CA" sz="1200" kern="1200" dirty="0">
              <a:solidFill>
                <a:schemeClr val="tx1"/>
              </a:solidFill>
              <a:effectLst/>
              <a:latin typeface="+mn-lt"/>
              <a:ea typeface="+mn-ea"/>
              <a:cs typeface="+mn-cs"/>
            </a:endParaRP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,,,,,,,,,,These frameworks were implemented in python by using the Keras and scikit learn package, ,,,,,,,,,,,,and the codes are available ,,,,,,,,,,,on the GitHub repository.</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for this reason ,,,,,,,,,,,we downloaded these parameters from the ImageNet website.</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11</a:t>
            </a:fld>
            <a:endParaRPr lang="en-US"/>
          </a:p>
        </p:txBody>
      </p:sp>
    </p:spTree>
    <p:extLst>
      <p:ext uri="{BB962C8B-B14F-4D97-AF65-F5344CB8AC3E}">
        <p14:creationId xmlns:p14="http://schemas.microsoft.com/office/powerpoint/2010/main" val="14227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To recap, we used three different frameworks</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framework,,,,,,, we extracted handcrafted features and fed to four different algorithms</a:t>
            </a:r>
            <a:endParaRPr lang="en-CA" sz="1200" kern="1200" dirty="0">
              <a:solidFill>
                <a:schemeClr val="tx1"/>
              </a:solidFill>
              <a:effectLst/>
              <a:latin typeface="+mn-lt"/>
              <a:cs typeface="Calibri"/>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second one,,,,,,,,,,,,, we used Wavelet transform to convert each time series to image and then ,,,,,,,,,,,,,,,extracted features automatically by two pre-trained networks VGG16 and MobileNet</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finally, ,,,,,,,,,,,,,,,,,,,a Fully </a:t>
            </a:r>
            <a:r>
              <a:rPr lang="en-CA" dirty="0"/>
              <a:t>convolutional</a:t>
            </a:r>
            <a:r>
              <a:rPr lang="en-CA" sz="1200" kern="1200" dirty="0">
                <a:solidFill>
                  <a:schemeClr val="tx1"/>
                </a:solidFill>
                <a:effectLst/>
                <a:latin typeface="+mn-lt"/>
                <a:ea typeface="+mn-ea"/>
                <a:cs typeface="+mn-cs"/>
              </a:rPr>
              <a:t> networks were used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12</a:t>
            </a:fld>
            <a:endParaRPr lang="en-US"/>
          </a:p>
        </p:txBody>
      </p:sp>
    </p:spTree>
    <p:extLst>
      <p:ext uri="{BB962C8B-B14F-4D97-AF65-F5344CB8AC3E}">
        <p14:creationId xmlns:p14="http://schemas.microsoft.com/office/powerpoint/2010/main" val="223909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seeing results lets,,,,,,,,,,, talk more about the test scenario</a:t>
            </a:r>
          </a:p>
          <a:p>
            <a:endParaRPr lang="en-US" dirty="0"/>
          </a:p>
          <a:p>
            <a:r>
              <a:rPr lang="en-US" dirty="0"/>
              <a:t>As mentioned, ,,,,,,,,,,, we have 80 different users in the Stepscan dataset ,,,,,,,,,,, each user has about 20 samples,</a:t>
            </a:r>
          </a:p>
          <a:p>
            <a:endParaRPr lang="en-US" dirty="0"/>
          </a:p>
          <a:p>
            <a:r>
              <a:rPr lang="en-US" dirty="0"/>
              <a:t>I've separated ,,,,,,,,,,,the first 50 users ,,,,,,,,,,,as our training and testing dataset ,,,,,,,,,,,and other 30 users as a </a:t>
            </a:r>
            <a:r>
              <a:rPr lang="en-US" sz="1200" b="0" i="0" kern="1200" dirty="0">
                <a:solidFill>
                  <a:schemeClr val="tx1"/>
                </a:solidFill>
                <a:effectLst/>
                <a:latin typeface="+mn-lt"/>
                <a:ea typeface="+mn-ea"/>
                <a:cs typeface="+mn-cs"/>
              </a:rPr>
              <a:t>Stranger data set</a:t>
            </a:r>
            <a:r>
              <a:rPr lang="en-US" dirty="0"/>
              <a:t>,,,,,,,,,,,</a:t>
            </a:r>
            <a:r>
              <a:rPr lang="en-US" sz="1200" b="0" i="0" kern="1200" dirty="0">
                <a:solidFill>
                  <a:schemeClr val="tx1"/>
                </a:solidFill>
                <a:effectLst/>
                <a:latin typeface="+mn-lt"/>
                <a:ea typeface="+mn-ea"/>
                <a:cs typeface="+mn-cs"/>
              </a:rPr>
              <a:t>,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Since </a:t>
            </a:r>
            <a:r>
              <a:rPr lang="en-US" sz="1200" b="0" i="0" kern="1200" dirty="0">
                <a:solidFill>
                  <a:schemeClr val="tx1"/>
                </a:solidFill>
                <a:effectLst/>
                <a:latin typeface="+mn-lt"/>
                <a:ea typeface="+mn-ea"/>
                <a:cs typeface="+mn-cs"/>
              </a:rPr>
              <a:t>our problems is verification, I've developed 50 binary classifier for each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for each model, </a:t>
            </a:r>
            <a:r>
              <a:rPr lang="en-CA"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I've used 80 present of light green dataset </a:t>
            </a:r>
            <a:r>
              <a:rPr lang="en-CA"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in 10-fold cross validation set for training.</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you can see,</a:t>
            </a:r>
            <a:r>
              <a:rPr lang="en-CA"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the dataset is an unbalance dataset.</a:t>
            </a:r>
            <a:r>
              <a:rPr lang="en-CA"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Therefore, I've used </a:t>
            </a:r>
            <a:r>
              <a:rPr lang="en-CA" sz="1200" b="0" i="0" kern="1200" dirty="0" err="1">
                <a:solidFill>
                  <a:schemeClr val="tx1"/>
                </a:solidFill>
                <a:effectLst/>
                <a:latin typeface="+mn-lt"/>
                <a:ea typeface="+mn-ea"/>
                <a:cs typeface="+mn-cs"/>
              </a:rPr>
              <a:t>StratifiedKFold</a:t>
            </a:r>
            <a:r>
              <a:rPr lang="en-CA" sz="1200" b="0" i="0" kern="1200" dirty="0">
                <a:solidFill>
                  <a:schemeClr val="tx1"/>
                </a:solidFill>
                <a:effectLst/>
                <a:latin typeface="+mn-lt"/>
                <a:ea typeface="+mn-ea"/>
                <a:cs typeface="+mn-cs"/>
              </a:rPr>
              <a:t> ,,,,,,,to keep the same percentage of each class ,,,,,,,,,,,,,,in each fold.</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In the rest of this presentation, ,,,,,,,,,,,I will report the result of test set </a:t>
            </a:r>
            <a:endParaRPr lang="en-US" dirty="0"/>
          </a:p>
          <a:p>
            <a:r>
              <a:rPr lang="en-US" dirty="0"/>
              <a:t> </a:t>
            </a:r>
          </a:p>
        </p:txBody>
      </p:sp>
      <p:sp>
        <p:nvSpPr>
          <p:cNvPr id="4" name="Slide Number Placeholder 3"/>
          <p:cNvSpPr>
            <a:spLocks noGrp="1"/>
          </p:cNvSpPr>
          <p:nvPr>
            <p:ph type="sldNum" sz="quarter" idx="5"/>
          </p:nvPr>
        </p:nvSpPr>
        <p:spPr/>
        <p:txBody>
          <a:bodyPr/>
          <a:lstStyle/>
          <a:p>
            <a:fld id="{D709B7E3-40B8-E648-84EF-68F3BE5A63C2}" type="slidenum">
              <a:rPr lang="en-US" smtClean="0"/>
              <a:t>13</a:t>
            </a:fld>
            <a:endParaRPr lang="en-US"/>
          </a:p>
        </p:txBody>
      </p:sp>
    </p:spTree>
    <p:extLst>
      <p:ext uri="{BB962C8B-B14F-4D97-AF65-F5344CB8AC3E}">
        <p14:creationId xmlns:p14="http://schemas.microsoft.com/office/powerpoint/2010/main" val="2542804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t>
            </a:r>
            <a:r>
              <a:rPr lang="en-CA" dirty="0" err="1"/>
              <a:t>mentioned,,,,,,,,I've</a:t>
            </a:r>
            <a:r>
              <a:rPr lang="en-CA" dirty="0"/>
              <a:t> extracted 4 categories of features and here we can see the performance the ML algorithms</a:t>
            </a:r>
            <a:r>
              <a:rPr lang="en-CA" dirty="0">
                <a:cs typeface="Calibri"/>
              </a:rPr>
              <a:t>,,,,,,,,,,</a:t>
            </a:r>
            <a:r>
              <a:rPr lang="en-CA" dirty="0"/>
              <a:t> on these features by ROC curve metric  </a:t>
            </a:r>
          </a:p>
          <a:p>
            <a:r>
              <a:rPr lang="en-CA" b="1" dirty="0"/>
              <a:t>ROC curve</a:t>
            </a:r>
            <a:r>
              <a:rPr lang="en-CA" dirty="0"/>
              <a:t> </a:t>
            </a:r>
            <a:r>
              <a:rPr lang="en-CA" dirty="0">
                <a:cs typeface="Calibri"/>
              </a:rPr>
              <a:t>,,,,,,,,,,</a:t>
            </a:r>
            <a:r>
              <a:rPr lang="en-CA" dirty="0"/>
              <a:t>is a graph showing </a:t>
            </a:r>
            <a:r>
              <a:rPr lang="en-CA" dirty="0">
                <a:cs typeface="Calibri"/>
              </a:rPr>
              <a:t>,,,,,,,,,,</a:t>
            </a:r>
            <a:r>
              <a:rPr lang="en-CA" dirty="0"/>
              <a:t>the performance of a classification model.</a:t>
            </a:r>
            <a:r>
              <a:rPr lang="en-CA" dirty="0">
                <a:cs typeface="Calibri"/>
              </a:rPr>
              <a:t> ,,,,,,,,,,</a:t>
            </a:r>
            <a:r>
              <a:rPr lang="en-CA" dirty="0"/>
              <a:t> This curve is based on </a:t>
            </a:r>
          </a:p>
          <a:p>
            <a:endParaRPr lang="en-US" dirty="0"/>
          </a:p>
          <a:p>
            <a:pPr marL="171450" indent="-171450">
              <a:buFont typeface="Arial"/>
              <a:buChar char="•"/>
            </a:pPr>
            <a:r>
              <a:rPr lang="en-CA" dirty="0"/>
              <a:t>True Positive Rate</a:t>
            </a:r>
          </a:p>
          <a:p>
            <a:pPr marL="171450" indent="-171450">
              <a:buFont typeface="Arial"/>
              <a:buChar char="•"/>
            </a:pPr>
            <a:r>
              <a:rPr lang="en-CA" dirty="0"/>
              <a:t>False Positive Rate</a:t>
            </a:r>
          </a:p>
          <a:p>
            <a:endParaRPr lang="en-CA" dirty="0"/>
          </a:p>
          <a:p>
            <a:r>
              <a:rPr lang="en-CA" dirty="0"/>
              <a:t>another metrics here is </a:t>
            </a:r>
            <a:r>
              <a:rPr lang="en-CA" b="1" dirty="0"/>
              <a:t>AUC</a:t>
            </a:r>
            <a:r>
              <a:rPr lang="en-CA" dirty="0"/>
              <a:t> </a:t>
            </a:r>
            <a:r>
              <a:rPr lang="en-CA" dirty="0">
                <a:cs typeface="Calibri"/>
              </a:rPr>
              <a:t>,,,,,,,,,,</a:t>
            </a:r>
            <a:r>
              <a:rPr lang="en-CA" dirty="0"/>
              <a:t>that stands for "Area under the ROC Curve.</a:t>
            </a:r>
            <a:endParaRPr lang="en-CA" dirty="0">
              <a:cs typeface="Calibri"/>
            </a:endParaRPr>
          </a:p>
          <a:p>
            <a:endParaRPr lang="en-CA" dirty="0">
              <a:cs typeface="Calibri"/>
            </a:endParaRPr>
          </a:p>
          <a:p>
            <a:r>
              <a:rPr lang="en-CA" dirty="0">
                <a:cs typeface="Calibri"/>
              </a:rPr>
              <a:t>So the bigger area ,,,,,,,,,,indicates the better performance . As you observe,,,,,,,,,, all MLs show the better performance in the last graph which is related to combination of all features. </a:t>
            </a: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14</a:t>
            </a:fld>
            <a:endParaRPr lang="en-US"/>
          </a:p>
        </p:txBody>
      </p:sp>
    </p:spTree>
    <p:extLst>
      <p:ext uri="{BB962C8B-B14F-4D97-AF65-F5344CB8AC3E}">
        <p14:creationId xmlns:p14="http://schemas.microsoft.com/office/powerpoint/2010/main" val="1521237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here are ROC curve for features that were extracted by vgg16 and MobileNet</a:t>
            </a:r>
          </a:p>
          <a:p>
            <a:endParaRPr lang="en-CA" sz="1200" kern="1200" dirty="0">
              <a:solidFill>
                <a:schemeClr val="tx1"/>
              </a:solidFill>
              <a:effectLst/>
              <a:latin typeface="+mn-lt"/>
              <a:cs typeface="Calibri"/>
            </a:endParaRPr>
          </a:p>
          <a:p>
            <a:r>
              <a:rPr lang="en-CA" sz="1200" kern="1200" dirty="0">
                <a:solidFill>
                  <a:schemeClr val="tx1"/>
                </a:solidFill>
                <a:effectLst/>
                <a:latin typeface="+mn-lt"/>
                <a:cs typeface="Calibri"/>
              </a:rPr>
              <a:t>LDA had the best performance among other algorithms</a:t>
            </a:r>
          </a:p>
        </p:txBody>
      </p:sp>
      <p:sp>
        <p:nvSpPr>
          <p:cNvPr id="4" name="Slide Number Placeholder 3"/>
          <p:cNvSpPr>
            <a:spLocks noGrp="1"/>
          </p:cNvSpPr>
          <p:nvPr>
            <p:ph type="sldNum" sz="quarter" idx="5"/>
          </p:nvPr>
        </p:nvSpPr>
        <p:spPr/>
        <p:txBody>
          <a:bodyPr/>
          <a:lstStyle/>
          <a:p>
            <a:fld id="{D709B7E3-40B8-E648-84EF-68F3BE5A63C2}" type="slidenum">
              <a:rPr lang="en-US" smtClean="0"/>
              <a:t>15</a:t>
            </a:fld>
            <a:endParaRPr lang="en-US"/>
          </a:p>
        </p:txBody>
      </p:sp>
    </p:spTree>
    <p:extLst>
      <p:ext uri="{BB962C8B-B14F-4D97-AF65-F5344CB8AC3E}">
        <p14:creationId xmlns:p14="http://schemas.microsoft.com/office/powerpoint/2010/main" val="1317909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Fully </a:t>
            </a:r>
            <a:r>
              <a:rPr lang="en-US" sz="1200" b="1" dirty="0"/>
              <a:t>Convolutional</a:t>
            </a:r>
            <a:r>
              <a:rPr lang="en-CA" dirty="0">
                <a:cs typeface="Calibri"/>
              </a:rPr>
              <a:t> network was the third way which was done automatically …...Now let compare all the results of </a:t>
            </a:r>
            <a:r>
              <a:rPr lang="en-CA" dirty="0" err="1">
                <a:cs typeface="Calibri"/>
              </a:rPr>
              <a:t>auc</a:t>
            </a:r>
            <a:r>
              <a:rPr lang="en-CA" dirty="0">
                <a:cs typeface="Calibri"/>
              </a:rPr>
              <a:t> in the next slide</a:t>
            </a:r>
            <a:endParaRPr lang="en-CA"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16</a:t>
            </a:fld>
            <a:endParaRPr lang="en-US"/>
          </a:p>
        </p:txBody>
      </p:sp>
    </p:spTree>
    <p:extLst>
      <p:ext uri="{BB962C8B-B14F-4D97-AF65-F5344CB8AC3E}">
        <p14:creationId xmlns:p14="http://schemas.microsoft.com/office/powerpoint/2010/main" val="312053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Here you can see all three frameworks….</a:t>
            </a:r>
          </a:p>
          <a:p>
            <a:r>
              <a:rPr lang="en-CA" dirty="0">
                <a:cs typeface="Calibri"/>
              </a:rPr>
              <a:t>As mentioned, the larger AUC, indicates the better performance </a:t>
            </a:r>
          </a:p>
          <a:p>
            <a:endParaRPr lang="en-CA" dirty="0">
              <a:cs typeface="Calibri"/>
            </a:endParaRPr>
          </a:p>
          <a:p>
            <a:r>
              <a:rPr lang="en-CA" dirty="0">
                <a:cs typeface="Calibri"/>
              </a:rPr>
              <a:t>LDA had the better performance on statistical and spectral features and pre trained CNNs,,,,,,,</a:t>
            </a:r>
          </a:p>
          <a:p>
            <a:endParaRPr lang="en-CA" dirty="0">
              <a:cs typeface="Calibri"/>
            </a:endParaRPr>
          </a:p>
          <a:p>
            <a:r>
              <a:rPr lang="en-CA" dirty="0">
                <a:cs typeface="Calibri"/>
              </a:rPr>
              <a:t>while </a:t>
            </a:r>
            <a:r>
              <a:rPr lang="en-CA" dirty="0" err="1">
                <a:cs typeface="Calibri"/>
              </a:rPr>
              <a:t>svm</a:t>
            </a:r>
            <a:r>
              <a:rPr lang="en-CA" dirty="0">
                <a:cs typeface="Calibri"/>
              </a:rPr>
              <a:t> did better on </a:t>
            </a:r>
            <a:r>
              <a:rPr lang="en-CA" dirty="0" err="1">
                <a:cs typeface="Calibri"/>
              </a:rPr>
              <a:t>temperal</a:t>
            </a:r>
            <a:r>
              <a:rPr lang="en-CA" dirty="0">
                <a:cs typeface="Calibri"/>
              </a:rPr>
              <a:t>.</a:t>
            </a:r>
          </a:p>
          <a:p>
            <a:endParaRPr lang="en-CA" dirty="0">
              <a:cs typeface="Calibri"/>
            </a:endParaRPr>
          </a:p>
          <a:p>
            <a:endParaRPr lang="en-CA" dirty="0">
              <a:cs typeface="Calibri"/>
            </a:endParaRPr>
          </a:p>
          <a:p>
            <a:endParaRPr lang="en-CA" dirty="0">
              <a:cs typeface="Calibri"/>
            </a:endParaRPr>
          </a:p>
          <a:p>
            <a:r>
              <a:rPr lang="en-CA" dirty="0" err="1">
                <a:cs typeface="Calibri"/>
              </a:rPr>
              <a:t>svm</a:t>
            </a:r>
            <a:r>
              <a:rPr lang="en-CA" dirty="0">
                <a:cs typeface="Calibri"/>
              </a:rPr>
              <a:t> achieved  the best result  on combination of all handcrafted features</a:t>
            </a: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cs typeface="Calibri"/>
              </a:rPr>
              <a:t>surprisingly, fully convolutional networks did not have the best performance among </a:t>
            </a:r>
            <a:r>
              <a:rPr lang="en-CA">
                <a:cs typeface="Calibri"/>
              </a:rPr>
              <a:t>other frameworks</a:t>
            </a:r>
            <a:endParaRPr lang="en-CA" dirty="0">
              <a:cs typeface="Calibri"/>
            </a:endParaRPr>
          </a:p>
          <a:p>
            <a:endParaRPr lang="en-CA" dirty="0">
              <a:cs typeface="Calibri"/>
            </a:endParaRPr>
          </a:p>
          <a:p>
            <a:endParaRPr lang="en-CA" dirty="0">
              <a:cs typeface="Calibri"/>
            </a:endParaRPr>
          </a:p>
          <a:p>
            <a:endParaRPr lang="en-CA" dirty="0">
              <a:cs typeface="Calibri"/>
            </a:endParaRPr>
          </a:p>
          <a:p>
            <a:endParaRPr lang="en-CA" dirty="0">
              <a:cs typeface="Calibri"/>
            </a:endParaRPr>
          </a:p>
          <a:p>
            <a:endParaRPr lang="en-CA" dirty="0">
              <a:cs typeface="Calibri"/>
            </a:endParaRPr>
          </a:p>
          <a:p>
            <a:endParaRPr lang="en-CA" dirty="0">
              <a:cs typeface="Calibri"/>
            </a:endParaRPr>
          </a:p>
          <a:p>
            <a:endParaRPr lang="en-CA" dirty="0">
              <a:cs typeface="Calibri"/>
            </a:endParaRPr>
          </a:p>
          <a:p>
            <a:r>
              <a:rPr lang="en-CA" dirty="0">
                <a:cs typeface="Calibri"/>
              </a:rPr>
              <a:t>If we focus in the </a:t>
            </a:r>
            <a:r>
              <a:rPr lang="en-CA" b="1" dirty="0">
                <a:cs typeface="Calibri"/>
              </a:rPr>
              <a:t>conventional method </a:t>
            </a:r>
            <a:r>
              <a:rPr lang="en-CA" dirty="0">
                <a:cs typeface="Calibri"/>
              </a:rPr>
              <a:t>we see that SVM in temporal features did the best  , LDA in spectral and statistical had the highest performance. And the interesting point is that all features had the highest performance in the forth row which is related to combination of all features.......</a:t>
            </a:r>
          </a:p>
          <a:p>
            <a:r>
              <a:rPr lang="en-CA" dirty="0">
                <a:cs typeface="Calibri"/>
              </a:rPr>
              <a:t>Now look at the second way which we implement</a:t>
            </a:r>
            <a:r>
              <a:rPr lang="en-CA" b="1" dirty="0">
                <a:cs typeface="Calibri"/>
              </a:rPr>
              <a:t> VGG16 and mobile net </a:t>
            </a:r>
            <a:r>
              <a:rPr lang="en-CA" dirty="0">
                <a:cs typeface="Calibri"/>
              </a:rPr>
              <a:t>on extracted features and show that LDA performed better that the remaining algorithms.</a:t>
            </a:r>
          </a:p>
          <a:p>
            <a:r>
              <a:rPr lang="en-CA" dirty="0">
                <a:cs typeface="Calibri"/>
              </a:rPr>
              <a:t> </a:t>
            </a:r>
          </a:p>
          <a:p>
            <a:r>
              <a:rPr lang="en-CA" dirty="0">
                <a:cs typeface="Calibri"/>
              </a:rPr>
              <a:t>The third one is related to FCN which had the performance of 0.798</a:t>
            </a:r>
            <a:endParaRPr lang="en-CA" dirty="0"/>
          </a:p>
          <a:p>
            <a:endParaRPr lang="en-CA" dirty="0"/>
          </a:p>
          <a:p>
            <a:r>
              <a:rPr lang="en-CA" sz="1200" kern="1200" dirty="0">
                <a:solidFill>
                  <a:schemeClr val="tx1"/>
                </a:solidFill>
                <a:effectLst/>
                <a:latin typeface="+mn-lt"/>
                <a:ea typeface="+mn-ea"/>
                <a:cs typeface="+mn-cs"/>
              </a:rPr>
              <a:t>Although we do not use a perfect DNN, the result of</a:t>
            </a:r>
            <a:r>
              <a:rPr lang="en-CA" dirty="0"/>
              <a:t> </a:t>
            </a:r>
            <a:r>
              <a:rPr lang="en-CA" sz="1200" kern="1200" dirty="0">
                <a:solidFill>
                  <a:schemeClr val="tx1"/>
                </a:solidFill>
                <a:effectLst/>
                <a:latin typeface="+mn-lt"/>
                <a:ea typeface="+mn-ea"/>
                <a:cs typeface="+mn-cs"/>
              </a:rPr>
              <a:t> networks are not good as much as conventional neural network</a:t>
            </a:r>
            <a:endParaRPr lang="en-CA" dirty="0">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17</a:t>
            </a:fld>
            <a:endParaRPr lang="en-US"/>
          </a:p>
        </p:txBody>
      </p:sp>
    </p:spTree>
    <p:extLst>
      <p:ext uri="{BB962C8B-B14F-4D97-AF65-F5344CB8AC3E}">
        <p14:creationId xmlns:p14="http://schemas.microsoft.com/office/powerpoint/2010/main" val="340471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a typeface="+mn-ea"/>
                <a:cs typeface="+mn-cs"/>
              </a:rPr>
              <a:t>in this slide, we compare EER of all frameworks </a:t>
            </a:r>
          </a:p>
          <a:p>
            <a:endParaRPr lang="en-CA" dirty="0">
              <a:ea typeface="+mn-ea"/>
              <a:cs typeface="+mn-cs"/>
            </a:endParaRPr>
          </a:p>
          <a:p>
            <a:r>
              <a:rPr lang="en-CA" sz="1200" b="0" i="0" kern="1200" dirty="0" err="1">
                <a:solidFill>
                  <a:schemeClr val="tx1"/>
                </a:solidFill>
                <a:effectLst/>
                <a:latin typeface="+mn-lt"/>
                <a:ea typeface="+mn-ea"/>
                <a:cs typeface="+mn-cs"/>
              </a:rPr>
              <a:t>Eer</a:t>
            </a:r>
            <a:r>
              <a:rPr lang="en-CA" sz="1200" b="0" i="0" kern="1200" dirty="0">
                <a:solidFill>
                  <a:schemeClr val="tx1"/>
                </a:solidFill>
                <a:effectLst/>
                <a:latin typeface="+mn-lt"/>
                <a:ea typeface="+mn-ea"/>
                <a:cs typeface="+mn-cs"/>
              </a:rPr>
              <a:t> stands for Equal error rate (EER) </a:t>
            </a:r>
          </a:p>
          <a:p>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And indicates a point where that the FAR (False Acceptance Rate) and FRR (False Rejection Rate)  is equal.</a:t>
            </a:r>
            <a:endParaRPr lang="en-CA" dirty="0">
              <a:ea typeface="+mn-ea"/>
              <a:cs typeface="+mn-cs"/>
            </a:endParaRPr>
          </a:p>
          <a:p>
            <a:endParaRPr lang="en-CA" dirty="0">
              <a:ea typeface="+mn-ea"/>
              <a:cs typeface="+mn-cs"/>
            </a:endParaRPr>
          </a:p>
          <a:p>
            <a:r>
              <a:rPr lang="en-CA" dirty="0">
                <a:ea typeface="+mn-ea"/>
                <a:cs typeface="+mn-cs"/>
              </a:rPr>
              <a:t>the smaller EER, shows the Better performance</a:t>
            </a:r>
          </a:p>
          <a:p>
            <a:endParaRPr lang="en-CA" dirty="0">
              <a:ea typeface="+mn-ea"/>
              <a:cs typeface="+mn-cs"/>
            </a:endParaRPr>
          </a:p>
          <a:p>
            <a:r>
              <a:rPr lang="en-CA" dirty="0">
                <a:ea typeface="+mn-ea"/>
                <a:cs typeface="+mn-cs"/>
              </a:rPr>
              <a:t>As you see, SVM has the smaller value on combination of all handcrafted features.</a:t>
            </a:r>
          </a:p>
        </p:txBody>
      </p:sp>
      <p:sp>
        <p:nvSpPr>
          <p:cNvPr id="4" name="Slide Number Placeholder 3"/>
          <p:cNvSpPr>
            <a:spLocks noGrp="1"/>
          </p:cNvSpPr>
          <p:nvPr>
            <p:ph type="sldNum" sz="quarter" idx="5"/>
          </p:nvPr>
        </p:nvSpPr>
        <p:spPr/>
        <p:txBody>
          <a:bodyPr/>
          <a:lstStyle/>
          <a:p>
            <a:fld id="{D709B7E3-40B8-E648-84EF-68F3BE5A63C2}" type="slidenum">
              <a:rPr lang="en-US" smtClean="0"/>
              <a:t>18</a:t>
            </a:fld>
            <a:endParaRPr lang="en-US"/>
          </a:p>
        </p:txBody>
      </p:sp>
    </p:spTree>
    <p:extLst>
      <p:ext uri="{BB962C8B-B14F-4D97-AF65-F5344CB8AC3E}">
        <p14:creationId xmlns:p14="http://schemas.microsoft.com/office/powerpoint/2010/main" val="3814928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attention</a:t>
            </a:r>
          </a:p>
          <a:p>
            <a:r>
              <a:rPr lang="en-US" dirty="0"/>
              <a:t>I am open to any questions</a:t>
            </a:r>
          </a:p>
        </p:txBody>
      </p:sp>
      <p:sp>
        <p:nvSpPr>
          <p:cNvPr id="4" name="Slide Number Placeholder 3"/>
          <p:cNvSpPr>
            <a:spLocks noGrp="1"/>
          </p:cNvSpPr>
          <p:nvPr>
            <p:ph type="sldNum" sz="quarter" idx="5"/>
          </p:nvPr>
        </p:nvSpPr>
        <p:spPr/>
        <p:txBody>
          <a:bodyPr/>
          <a:lstStyle/>
          <a:p>
            <a:fld id="{D709B7E3-40B8-E648-84EF-68F3BE5A63C2}" type="slidenum">
              <a:rPr lang="en-US" smtClean="0"/>
              <a:t>19</a:t>
            </a:fld>
            <a:endParaRPr lang="en-US"/>
          </a:p>
        </p:txBody>
      </p:sp>
    </p:spTree>
    <p:extLst>
      <p:ext uri="{BB962C8B-B14F-4D97-AF65-F5344CB8AC3E}">
        <p14:creationId xmlns:p14="http://schemas.microsoft.com/office/powerpoint/2010/main" val="29816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First,,,, let's look at the outlines.</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step,,,, we look at the problem as well as ,,,,, our Dataset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Afterward, we talk about features extracting,,,.</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Then ,,,,,,,,,the Machine learning approaches as well as Deep neural networks are reviewed</a:t>
            </a:r>
          </a:p>
          <a:p>
            <a:r>
              <a:rPr lang="en-CA" sz="1200" kern="1200" dirty="0">
                <a:solidFill>
                  <a:schemeClr val="tx1"/>
                </a:solidFill>
                <a:effectLst/>
                <a:latin typeface="+mn-lt"/>
                <a:ea typeface="+mn-ea"/>
                <a:cs typeface="+mn-cs"/>
              </a:rPr>
              <a:t> </a:t>
            </a: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in the final,,,,, we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discuss about results.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709B7E3-40B8-E648-84EF-68F3BE5A63C2}" type="slidenum">
              <a:rPr lang="en-US" smtClean="0"/>
              <a:t>2</a:t>
            </a:fld>
            <a:endParaRPr lang="en-US"/>
          </a:p>
        </p:txBody>
      </p:sp>
    </p:spTree>
    <p:extLst>
      <p:ext uri="{BB962C8B-B14F-4D97-AF65-F5344CB8AC3E}">
        <p14:creationId xmlns:p14="http://schemas.microsoft.com/office/powerpoint/2010/main" val="33289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let start,,,,,,,,,,,,,, The aim of this project is ,,,,,,,,,,,,,,,to do classification on time series data</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3</a:t>
            </a:fld>
            <a:endParaRPr lang="en-US"/>
          </a:p>
        </p:txBody>
      </p:sp>
    </p:spTree>
    <p:extLst>
      <p:ext uri="{BB962C8B-B14F-4D97-AF65-F5344CB8AC3E}">
        <p14:creationId xmlns:p14="http://schemas.microsoft.com/office/powerpoint/2010/main" val="147731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 </a:t>
            </a:r>
            <a:r>
              <a:rPr lang="en-US" dirty="0"/>
              <a:t>In order to have data for testing our method ,,,,,,,,,,,,,we used </a:t>
            </a:r>
            <a:r>
              <a:rPr lang="en-US" dirty="0" err="1"/>
              <a:t>stepscan</a:t>
            </a:r>
            <a:r>
              <a:rPr lang="en-US" dirty="0"/>
              <a:t> dataset ,,,,,,,,,,,which is a video-based dataset and ,,,,,,was obtained from High-resolution floor sensors. </a:t>
            </a:r>
          </a:p>
          <a:p>
            <a:pPr>
              <a:defRPr/>
            </a:pPr>
            <a:endParaRPr lang="en-US" dirty="0"/>
          </a:p>
          <a:p>
            <a:pPr>
              <a:defRPr/>
            </a:pPr>
            <a:r>
              <a:rPr lang="en-US" dirty="0"/>
              <a:t>this dataset has ,,,,,,,seventeen hundred samples form 80 different users, </a:t>
            </a:r>
          </a:p>
          <a:p>
            <a:pPr>
              <a:defRPr/>
            </a:pPr>
            <a:endParaRPr lang="en-US" dirty="0"/>
          </a:p>
          <a:p>
            <a:pPr>
              <a:defRPr/>
            </a:pPr>
            <a:r>
              <a:rPr lang="en-US" dirty="0"/>
              <a:t>the animation on the right side of the slide,,,,,,,, shows one sample of this dataset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4</a:t>
            </a:fld>
            <a:endParaRPr lang="en-US"/>
          </a:p>
        </p:txBody>
      </p:sp>
    </p:spTree>
    <p:extLst>
      <p:ext uri="{BB962C8B-B14F-4D97-AF65-F5344CB8AC3E}">
        <p14:creationId xmlns:p14="http://schemas.microsoft.com/office/powerpoint/2010/main" val="401429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my goal is do classification on time series data  and  </a:t>
            </a:r>
          </a:p>
          <a:p>
            <a:endParaRPr lang="en-US" dirty="0"/>
          </a:p>
          <a:p>
            <a:r>
              <a:rPr lang="en-US" dirty="0"/>
              <a:t>,,,,,,,since the nature of Stepscan data set is,,,,,,,,, a video-based data ,,,,,,,,, So I needed to convert it to a time series data. </a:t>
            </a:r>
          </a:p>
          <a:p>
            <a:endParaRPr lang="en-US" dirty="0"/>
          </a:p>
          <a:p>
            <a:r>
              <a:rPr lang="en-US" dirty="0"/>
              <a:t>For this purpose,,,,,,,,, I’ve tracked ,,,,,,,,,the values of max pressure,  </a:t>
            </a:r>
            <a:r>
              <a:rPr lang="en-US" dirty="0">
                <a:cs typeface="Calibri"/>
              </a:rPr>
              <a:t>average pressure, </a:t>
            </a:r>
            <a:r>
              <a:rPr lang="en-US" dirty="0"/>
              <a:t>,,,,,,,,,along with </a:t>
            </a:r>
            <a:r>
              <a:rPr lang="en-US" dirty="0">
                <a:cs typeface="Calibri"/>
              </a:rPr>
              <a:t>The X and Y position of </a:t>
            </a:r>
            <a:r>
              <a:rPr lang="en-US" dirty="0" err="1">
                <a:cs typeface="Calibri"/>
              </a:rPr>
              <a:t>COP</a:t>
            </a:r>
            <a:r>
              <a:rPr lang="en-US" dirty="0" err="1"/>
              <a:t>,,,,,,,,,</a:t>
            </a:r>
            <a:r>
              <a:rPr lang="en-US" dirty="0" err="1">
                <a:cs typeface="Calibri"/>
              </a:rPr>
              <a:t>over</a:t>
            </a:r>
            <a:r>
              <a:rPr lang="en-US" dirty="0">
                <a:cs typeface="Calibri"/>
              </a:rPr>
              <a:t> each frame</a:t>
            </a:r>
            <a:r>
              <a:rPr lang="en-US" dirty="0"/>
              <a:t>,,,,,,,,, and finally</a:t>
            </a:r>
            <a:r>
              <a:rPr lang="en-US" dirty="0">
                <a:cs typeface="Calibri"/>
              </a:rPr>
              <a:t>, four time-series </a:t>
            </a:r>
            <a:r>
              <a:rPr lang="en-US" dirty="0"/>
              <a:t>,,,,,,,,,</a:t>
            </a:r>
            <a:r>
              <a:rPr lang="en-US" dirty="0">
                <a:cs typeface="Calibri"/>
              </a:rPr>
              <a:t>have been prepared and now we can extract features from this data set</a:t>
            </a:r>
          </a:p>
          <a:p>
            <a:endParaRPr lang="en-US" dirty="0">
              <a:cs typeface="Calibri"/>
            </a:endParaRPr>
          </a:p>
          <a:p>
            <a:r>
              <a:rPr lang="en-US" dirty="0">
                <a:cs typeface="Calibri"/>
              </a:rPr>
              <a:t>Here you can see these four time series data</a:t>
            </a:r>
          </a:p>
        </p:txBody>
      </p:sp>
      <p:sp>
        <p:nvSpPr>
          <p:cNvPr id="4" name="Slide Number Placeholder 3"/>
          <p:cNvSpPr>
            <a:spLocks noGrp="1"/>
          </p:cNvSpPr>
          <p:nvPr>
            <p:ph type="sldNum" sz="quarter" idx="5"/>
          </p:nvPr>
        </p:nvSpPr>
        <p:spPr/>
        <p:txBody>
          <a:bodyPr/>
          <a:lstStyle/>
          <a:p>
            <a:fld id="{D709B7E3-40B8-E648-84EF-68F3BE5A63C2}" type="slidenum">
              <a:rPr lang="en-US" smtClean="0"/>
              <a:t>5</a:t>
            </a:fld>
            <a:endParaRPr lang="en-US"/>
          </a:p>
        </p:txBody>
      </p:sp>
    </p:spTree>
    <p:extLst>
      <p:ext uri="{BB962C8B-B14F-4D97-AF65-F5344CB8AC3E}">
        <p14:creationId xmlns:p14="http://schemas.microsoft.com/office/powerpoint/2010/main" val="411847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did feature extraction by two methods</a:t>
            </a:r>
            <a:r>
              <a:rPr lang="en-US" dirty="0"/>
              <a:t>,,,,,,,,,</a:t>
            </a:r>
            <a:r>
              <a:rPr lang="en-CA" dirty="0"/>
              <a:t>, </a:t>
            </a:r>
          </a:p>
          <a:p>
            <a:endParaRPr lang="en-CA" dirty="0"/>
          </a:p>
          <a:p>
            <a:r>
              <a:rPr lang="en-CA" dirty="0"/>
              <a:t>handcrafted features </a:t>
            </a:r>
            <a:r>
              <a:rPr lang="en-US" dirty="0"/>
              <a:t>,,,,,,,,,</a:t>
            </a:r>
            <a:r>
              <a:rPr lang="en-CA" dirty="0"/>
              <a:t> which was done manually and </a:t>
            </a:r>
            <a:r>
              <a:rPr lang="en-US" dirty="0"/>
              <a:t>,,,,,,,,,</a:t>
            </a:r>
          </a:p>
          <a:p>
            <a:endParaRPr lang="en-US" dirty="0"/>
          </a:p>
          <a:p>
            <a:r>
              <a:rPr lang="en-CA" dirty="0"/>
              <a:t>Deep learning methods</a:t>
            </a:r>
            <a:r>
              <a:rPr lang="en-US" dirty="0"/>
              <a:t>,,,,,,,,,</a:t>
            </a:r>
            <a:r>
              <a:rPr lang="en-CA" dirty="0"/>
              <a:t> which was done automatically . </a:t>
            </a:r>
          </a:p>
          <a:p>
            <a:endParaRPr lang="en-CA" dirty="0"/>
          </a:p>
          <a:p>
            <a:r>
              <a:rPr lang="en-CA" dirty="0"/>
              <a:t>I extracted 4 groups of features. named Temporal features,</a:t>
            </a:r>
            <a:r>
              <a:rPr lang="en-US" dirty="0"/>
              <a:t> ,,,,,,,,,</a:t>
            </a:r>
            <a:r>
              <a:rPr lang="en-CA" dirty="0"/>
              <a:t> Spectral features,</a:t>
            </a:r>
            <a:r>
              <a:rPr lang="en-US" dirty="0"/>
              <a:t> ,,,,,,,,,</a:t>
            </a:r>
            <a:r>
              <a:rPr lang="en-CA" dirty="0"/>
              <a:t> statistical features </a:t>
            </a:r>
            <a:r>
              <a:rPr lang="en-US" dirty="0"/>
              <a:t>,,,,,,,,,</a:t>
            </a:r>
            <a:r>
              <a:rPr lang="en-CA" dirty="0"/>
              <a:t>and Autoregressive coefficient features.  </a:t>
            </a:r>
          </a:p>
          <a:p>
            <a:endParaRPr lang="en-CA" dirty="0">
              <a:cs typeface="Calibri"/>
            </a:endParaRPr>
          </a:p>
          <a:p>
            <a:r>
              <a:rPr lang="en-CA" dirty="0">
                <a:cs typeface="Calibri"/>
              </a:rPr>
              <a:t>THEN  in order to reduce the complexity of our model</a:t>
            </a:r>
            <a:r>
              <a:rPr lang="en-US" dirty="0"/>
              <a:t>,,,,,,,,,</a:t>
            </a:r>
            <a:r>
              <a:rPr lang="en-CA" dirty="0">
                <a:cs typeface="Calibri"/>
              </a:rPr>
              <a:t> , I did some basic feature selection such as removing </a:t>
            </a:r>
            <a:r>
              <a:rPr lang="en-US" dirty="0"/>
              <a:t>low variance and high-correlated attributes</a:t>
            </a:r>
            <a:endParaRPr lang="en-CA"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6</a:t>
            </a:fld>
            <a:endParaRPr lang="en-US"/>
          </a:p>
        </p:txBody>
      </p:sp>
    </p:spTree>
    <p:extLst>
      <p:ext uri="{BB962C8B-B14F-4D97-AF65-F5344CB8AC3E}">
        <p14:creationId xmlns:p14="http://schemas.microsoft.com/office/powerpoint/2010/main" val="70518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After extracting features</a:t>
            </a:r>
            <a:r>
              <a:rPr lang="en-US" dirty="0"/>
              <a:t>,,,,,,,,,</a:t>
            </a:r>
            <a:r>
              <a:rPr lang="en-US" dirty="0">
                <a:cs typeface="Calibri"/>
              </a:rPr>
              <a:t> now I implemented several classifiers, named LDA , KNN, SVM, Random forest to do classification.</a:t>
            </a:r>
          </a:p>
          <a:p>
            <a:pPr>
              <a:defRPr/>
            </a:pPr>
            <a:endParaRPr lang="en-US" dirty="0">
              <a:cs typeface="Calibri"/>
            </a:endParaRPr>
          </a:p>
          <a:p>
            <a:pPr>
              <a:defRPr/>
            </a:pPr>
            <a:r>
              <a:rPr lang="en-US" dirty="0">
                <a:cs typeface="Calibri"/>
              </a:rPr>
              <a:t>So firstly, I set aside 20 percent of data for testing part and others was divided into 10-fold cross-validation set for evaluation and training, I am going to talk more about this step in the future.</a:t>
            </a:r>
          </a:p>
          <a:p>
            <a:pPr>
              <a:defRPr/>
            </a:pPr>
            <a:endParaRPr lang="en-US" dirty="0">
              <a:cs typeface="Calibri"/>
            </a:endParaRPr>
          </a:p>
          <a:p>
            <a:pPr>
              <a:defRPr/>
            </a:pPr>
            <a:endParaRPr lang="en-US" dirty="0">
              <a:cs typeface="Calibri"/>
            </a:endParaRPr>
          </a:p>
          <a:p>
            <a:pPr>
              <a:defRPr/>
            </a:pPr>
            <a:r>
              <a:rPr lang="en-US" dirty="0">
                <a:cs typeface="Calibri"/>
              </a:rPr>
              <a:t>Also for tuning hyperparameter. I did grid search </a:t>
            </a:r>
          </a:p>
          <a:p>
            <a:pPr>
              <a:defRPr/>
            </a:pPr>
            <a:endParaRPr lang="en-US" dirty="0">
              <a:cs typeface="Calibri"/>
            </a:endParaRPr>
          </a:p>
          <a:p>
            <a:pPr>
              <a:defRPr/>
            </a:pPr>
            <a:r>
              <a:rPr lang="en-CA" dirty="0"/>
              <a:t>These three dictionaries show ,,,,,,,,,,my space search ,,,,,,,,,,,,,for kNN, SVM, and tree algorithms</a:t>
            </a:r>
            <a:endParaRPr lang="en-US" dirty="0">
              <a:cs typeface="Calibri"/>
            </a:endParaRPr>
          </a:p>
          <a:p>
            <a:pPr>
              <a:defRPr/>
            </a:pPr>
            <a:endParaRPr lang="en-US" dirty="0"/>
          </a:p>
          <a:p>
            <a:r>
              <a:rPr lang="en-US" i="1" dirty="0">
                <a:cs typeface="Calibri"/>
              </a:rPr>
              <a:t>before talking about the results, let look at the deep learning approaches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Holdout</a:t>
            </a:r>
          </a:p>
        </p:txBody>
      </p:sp>
      <p:sp>
        <p:nvSpPr>
          <p:cNvPr id="4" name="Slide Number Placeholder 3"/>
          <p:cNvSpPr>
            <a:spLocks noGrp="1"/>
          </p:cNvSpPr>
          <p:nvPr>
            <p:ph type="sldNum" sz="quarter" idx="5"/>
          </p:nvPr>
        </p:nvSpPr>
        <p:spPr/>
        <p:txBody>
          <a:bodyPr/>
          <a:lstStyle/>
          <a:p>
            <a:fld id="{D709B7E3-40B8-E648-84EF-68F3BE5A63C2}" type="slidenum">
              <a:rPr lang="en-US" smtClean="0"/>
              <a:t>7</a:t>
            </a:fld>
            <a:endParaRPr lang="en-US"/>
          </a:p>
        </p:txBody>
      </p:sp>
    </p:spTree>
    <p:extLst>
      <p:ext uri="{BB962C8B-B14F-4D97-AF65-F5344CB8AC3E}">
        <p14:creationId xmlns:p14="http://schemas.microsoft.com/office/powerpoint/2010/main" val="109057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2800" b="1" kern="1200" dirty="0">
                <a:solidFill>
                  <a:schemeClr val="tx1"/>
                </a:solidFill>
                <a:effectLst/>
                <a:latin typeface="+mn-lt"/>
                <a:ea typeface="+mn-ea"/>
                <a:cs typeface="+mn-cs"/>
              </a:rPr>
              <a:t>well, Another method that I have used for this project called deep learning</a:t>
            </a:r>
          </a:p>
          <a:p>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2800" b="1" dirty="0"/>
              <a:t>As we saw in the couple last slides, ,,,,,,,the extracting meaningful features ,,,,,,,is one of the challenging tasks,,,,,,,,,, in conventional machine learning approaches. Therefore,,,,,,, Deep learning could be a good solution. ,,,,,,,,,For using this networks ,,,,,,,, we need a large number of  training set as well as a </a:t>
            </a:r>
            <a:r>
              <a:rPr lang="en-CA" sz="1200" kern="1200" dirty="0">
                <a:solidFill>
                  <a:schemeClr val="tx1"/>
                </a:solidFill>
                <a:effectLst/>
                <a:latin typeface="+mn-lt"/>
                <a:ea typeface="+mn-ea"/>
                <a:cs typeface="+mn-cs"/>
              </a:rPr>
              <a:t>Significant computational resources for training.</a:t>
            </a:r>
          </a:p>
          <a:p>
            <a:endParaRPr lang="en-CA" sz="2800" b="1" dirty="0"/>
          </a:p>
          <a:p>
            <a:endParaRPr lang="en-US" sz="2800" b="1" dirty="0"/>
          </a:p>
          <a:p>
            <a:br>
              <a:rPr lang="en-CA" sz="2800" b="1" kern="1200" dirty="0">
                <a:solidFill>
                  <a:schemeClr val="tx1"/>
                </a:solidFill>
                <a:effectLst/>
                <a:latin typeface="+mn-lt"/>
                <a:ea typeface="+mn-ea"/>
                <a:cs typeface="+mn-cs"/>
              </a:rPr>
            </a:br>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As you can see, these are Some of Deep neural networks that are </a:t>
            </a:r>
            <a:r>
              <a:rPr lang="en-US" sz="2800" dirty="0"/>
              <a:t>Mostly used for time series data</a:t>
            </a:r>
            <a:endParaRPr lang="en-CA" sz="28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8</a:t>
            </a:fld>
            <a:endParaRPr lang="en-US"/>
          </a:p>
        </p:txBody>
      </p:sp>
    </p:spTree>
    <p:extLst>
      <p:ext uri="{BB962C8B-B14F-4D97-AF65-F5344CB8AC3E}">
        <p14:creationId xmlns:p14="http://schemas.microsoft.com/office/powerpoint/2010/main" val="315847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well, how can we use these networks?</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there are three ways to use deep learning in general.</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method is to train the network totally based on  our data. ,,,,,,,,,,,,,This approach is highly accurate. </a:t>
            </a:r>
          </a:p>
          <a:p>
            <a:r>
              <a:rPr lang="en-CA" sz="1200" kern="1200" dirty="0">
                <a:solidFill>
                  <a:schemeClr val="tx1"/>
                </a:solidFill>
                <a:effectLst/>
                <a:latin typeface="+mn-lt"/>
                <a:ea typeface="+mn-ea"/>
                <a:cs typeface="+mn-cs"/>
              </a:rPr>
              <a:t>But it’s not practical for problems that have a small dataset,</a:t>
            </a:r>
          </a:p>
          <a:p>
            <a:endParaRPr lang="en-CA" sz="1200" kern="1200" dirty="0">
              <a:solidFill>
                <a:schemeClr val="tx1"/>
              </a:solidFill>
              <a:effectLst/>
              <a:latin typeface="+mn-lt"/>
              <a:ea typeface="+mn-ea"/>
              <a:cs typeface="+mn-cs"/>
            </a:endParaRP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second method relies on transfer learning,,,,,,,,,,,,,,, in this method we can use a pre trained networks ,,,,,,,,,,,,,,,,,,,,,,to solve a similar problem.</a:t>
            </a:r>
          </a:p>
          <a:p>
            <a:r>
              <a:rPr lang="en-CA" b="1" dirty="0"/>
              <a:t>This method is mostly used for image data</a:t>
            </a:r>
          </a:p>
          <a:p>
            <a:endParaRPr lang="en-US" dirty="0">
              <a:cs typeface="Calibri" panose="020F0502020204030204"/>
            </a:endParaRPr>
          </a:p>
          <a:p>
            <a:endParaRPr lang="en-US" dirty="0">
              <a:cs typeface="Calibri" panose="020F0502020204030204"/>
            </a:endParaRPr>
          </a:p>
          <a:p>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With the third method,,,,,,,,,,,,,,,,,,,, we can use a pre-trained network ,,,,,,,,,,,,,,,,as a feature extraction block and</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Use  another Machine learning method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next two slides,,,,,,,,,,,,,, I am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go deep in,,,,,,,,,,,, the implemented algorithms</a:t>
            </a:r>
          </a:p>
        </p:txBody>
      </p:sp>
      <p:sp>
        <p:nvSpPr>
          <p:cNvPr id="4" name="Slide Number Placeholder 3"/>
          <p:cNvSpPr>
            <a:spLocks noGrp="1"/>
          </p:cNvSpPr>
          <p:nvPr>
            <p:ph type="sldNum" sz="quarter" idx="5"/>
          </p:nvPr>
        </p:nvSpPr>
        <p:spPr/>
        <p:txBody>
          <a:bodyPr/>
          <a:lstStyle/>
          <a:p>
            <a:fld id="{D709B7E3-40B8-E648-84EF-68F3BE5A63C2}" type="slidenum">
              <a:rPr lang="en-US" smtClean="0"/>
              <a:t>9</a:t>
            </a:fld>
            <a:endParaRPr lang="en-US"/>
          </a:p>
        </p:txBody>
      </p:sp>
    </p:spTree>
    <p:extLst>
      <p:ext uri="{BB962C8B-B14F-4D97-AF65-F5344CB8AC3E}">
        <p14:creationId xmlns:p14="http://schemas.microsoft.com/office/powerpoint/2010/main" val="294892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16613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94415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203615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29601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8337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507856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04263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26234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641384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584443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4/15/21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65301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4/15/21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51684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92C49F-CD12-764C-A8FA-9358D12F9500}"/>
              </a:ext>
            </a:extLst>
          </p:cNvPr>
          <p:cNvSpPr>
            <a:spLocks noGrp="1"/>
          </p:cNvSpPr>
          <p:nvPr>
            <p:ph type="subTitle" idx="1"/>
          </p:nvPr>
        </p:nvSpPr>
        <p:spPr>
          <a:xfrm>
            <a:off x="733489" y="4566433"/>
            <a:ext cx="9470954" cy="615778"/>
          </a:xfrm>
        </p:spPr>
        <p:txBody>
          <a:bodyPr anchor="t">
            <a:normAutofit fontScale="70000" lnSpcReduction="20000"/>
          </a:bodyPr>
          <a:lstStyle/>
          <a:p>
            <a:r>
              <a:rPr lang="en-US" sz="1800" dirty="0">
                <a:solidFill>
                  <a:schemeClr val="bg1"/>
                </a:solidFill>
              </a:rPr>
              <a:t>Saeed </a:t>
            </a:r>
            <a:r>
              <a:rPr lang="en-US" sz="1800" dirty="0" err="1">
                <a:solidFill>
                  <a:schemeClr val="bg1"/>
                </a:solidFill>
              </a:rPr>
              <a:t>Kazemi</a:t>
            </a:r>
            <a:endParaRPr lang="en-US" sz="1800" dirty="0">
              <a:solidFill>
                <a:schemeClr val="bg1"/>
              </a:solidFill>
            </a:endParaRPr>
          </a:p>
          <a:p>
            <a:r>
              <a:rPr lang="en-US" sz="1800" dirty="0">
                <a:solidFill>
                  <a:schemeClr val="bg1"/>
                </a:solidFill>
              </a:rPr>
              <a:t>15 April</a:t>
            </a:r>
          </a:p>
        </p:txBody>
      </p:sp>
      <p:pic>
        <p:nvPicPr>
          <p:cNvPr id="4" name="Picture 3">
            <a:extLst>
              <a:ext uri="{FF2B5EF4-FFF2-40B4-BE49-F238E27FC236}">
                <a16:creationId xmlns:a16="http://schemas.microsoft.com/office/drawing/2014/main" id="{95527F90-2E9F-4407-B6B0-D8B6EC2B4531}"/>
              </a:ext>
            </a:extLst>
          </p:cNvPr>
          <p:cNvPicPr>
            <a:picLocks noChangeAspect="1"/>
          </p:cNvPicPr>
          <p:nvPr/>
        </p:nvPicPr>
        <p:blipFill rotWithShape="1">
          <a:blip r:embed="rId3"/>
          <a:srcRect t="21487" r="2" b="32404"/>
          <a:stretch/>
        </p:blipFill>
        <p:spPr>
          <a:xfrm>
            <a:off x="800100" y="712916"/>
            <a:ext cx="10591800" cy="3491895"/>
          </a:xfrm>
          <a:prstGeom prst="rect">
            <a:avLst/>
          </a:prstGeom>
        </p:spPr>
      </p:pic>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470596F7-FAA6-D740-BFA4-B233DDBC96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5345472" y="4800395"/>
            <a:ext cx="873977" cy="2315975"/>
          </a:xfrm>
          <a:prstGeom prst="rect">
            <a:avLst/>
          </a:prstGeom>
          <a:solidFill>
            <a:schemeClr val="tx1">
              <a:alpha val="0"/>
            </a:schemeClr>
          </a:solidFill>
          <a:scene3d>
            <a:camera prst="orthographicFront">
              <a:rot lat="10800000" lon="0" rev="0"/>
            </a:camera>
            <a:lightRig rig="threePt" dir="t"/>
          </a:scene3d>
        </p:spPr>
      </p:pic>
      <p:pic>
        <p:nvPicPr>
          <p:cNvPr id="8" name="Picture 2">
            <a:extLst>
              <a:ext uri="{FF2B5EF4-FFF2-40B4-BE49-F238E27FC236}">
                <a16:creationId xmlns:a16="http://schemas.microsoft.com/office/drawing/2014/main" id="{1613DE12-A008-D44A-B3B2-178E339726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460023">
            <a:off x="8698933" y="4554229"/>
            <a:ext cx="873977" cy="2315975"/>
          </a:xfrm>
          <a:prstGeom prst="rect">
            <a:avLst/>
          </a:prstGeom>
          <a:solidFill>
            <a:schemeClr val="tx1">
              <a:alpha val="0"/>
            </a:schemeClr>
          </a:solidFill>
        </p:spPr>
      </p:pic>
      <p:sp>
        <p:nvSpPr>
          <p:cNvPr id="2" name="Title 1">
            <a:extLst>
              <a:ext uri="{FF2B5EF4-FFF2-40B4-BE49-F238E27FC236}">
                <a16:creationId xmlns:a16="http://schemas.microsoft.com/office/drawing/2014/main" id="{6CC9FBAE-CF4E-B143-B6A5-F3B7C6FD0406}"/>
              </a:ext>
            </a:extLst>
          </p:cNvPr>
          <p:cNvSpPr>
            <a:spLocks noGrp="1"/>
          </p:cNvSpPr>
          <p:nvPr>
            <p:ph type="ctrTitle"/>
          </p:nvPr>
        </p:nvSpPr>
        <p:spPr>
          <a:xfrm>
            <a:off x="790016" y="3641089"/>
            <a:ext cx="10801350" cy="816253"/>
          </a:xfrm>
        </p:spPr>
        <p:txBody>
          <a:bodyPr>
            <a:normAutofit fontScale="90000"/>
          </a:bodyPr>
          <a:lstStyle/>
          <a:p>
            <a:r>
              <a:rPr lang="en-US" dirty="0">
                <a:solidFill>
                  <a:schemeClr val="bg1"/>
                </a:solidFill>
              </a:rPr>
              <a:t>Time series Classification</a:t>
            </a:r>
          </a:p>
        </p:txBody>
      </p:sp>
      <p:pic>
        <p:nvPicPr>
          <p:cNvPr id="10" name="Picture 2">
            <a:extLst>
              <a:ext uri="{FF2B5EF4-FFF2-40B4-BE49-F238E27FC236}">
                <a16:creationId xmlns:a16="http://schemas.microsoft.com/office/drawing/2014/main" id="{930C83D1-4255-AA4B-B1CF-DA0E48C12A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10517762" y="2135374"/>
            <a:ext cx="873977" cy="2315975"/>
          </a:xfrm>
          <a:prstGeom prst="rect">
            <a:avLst/>
          </a:prstGeom>
          <a:solidFill>
            <a:schemeClr val="tx1">
              <a:alpha val="0"/>
            </a:schemeClr>
          </a:solidFill>
          <a:scene3d>
            <a:camera prst="orthographicFront">
              <a:rot lat="10800000" lon="0" rev="0"/>
            </a:camera>
            <a:lightRig rig="threePt" dir="t"/>
          </a:scene3d>
        </p:spPr>
      </p:pic>
      <p:sp>
        <p:nvSpPr>
          <p:cNvPr id="5" name="Slide Number Placeholder 4">
            <a:extLst>
              <a:ext uri="{FF2B5EF4-FFF2-40B4-BE49-F238E27FC236}">
                <a16:creationId xmlns:a16="http://schemas.microsoft.com/office/drawing/2014/main" id="{B869C6B8-A240-4C7F-9D22-157D6D5EFD90}"/>
              </a:ext>
            </a:extLst>
          </p:cNvPr>
          <p:cNvSpPr>
            <a:spLocks noGrp="1"/>
          </p:cNvSpPr>
          <p:nvPr>
            <p:ph type="sldNum" sz="quarter" idx="12"/>
          </p:nvPr>
        </p:nvSpPr>
        <p:spPr/>
        <p:txBody>
          <a:bodyPr/>
          <a:lstStyle/>
          <a:p>
            <a:fld id="{C3DB2ADC-AF19-4574-8C10-79B5B04FCA27}" type="slidenum">
              <a:rPr lang="en-US" smtClean="0"/>
              <a:t>1</a:t>
            </a:fld>
            <a:endParaRPr lang="en-US"/>
          </a:p>
        </p:txBody>
      </p:sp>
    </p:spTree>
    <p:extLst>
      <p:ext uri="{BB962C8B-B14F-4D97-AF65-F5344CB8AC3E}">
        <p14:creationId xmlns:p14="http://schemas.microsoft.com/office/powerpoint/2010/main" val="379880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end-to-end method</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10</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1751314"/>
            <a:ext cx="7646476" cy="439145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We also implemented DNNs as end-to-end networks </a:t>
            </a:r>
            <a:r>
              <a:rPr lang="en-US" sz="1600" b="1" dirty="0"/>
              <a:t>(FCN) </a:t>
            </a:r>
            <a:endParaRPr lang="en-US" sz="1600" dirty="0"/>
          </a:p>
          <a:p>
            <a:r>
              <a:rPr lang="en-US" sz="1600" dirty="0"/>
              <a:t>This network has three blocks.</a:t>
            </a:r>
          </a:p>
          <a:p>
            <a:r>
              <a:rPr lang="en-US" sz="1600" dirty="0"/>
              <a:t>Each block is a convolutional layer followed by a batch normalization and a </a:t>
            </a:r>
            <a:r>
              <a:rPr lang="en-US" sz="1600" dirty="0" err="1"/>
              <a:t>ReLU</a:t>
            </a:r>
            <a:r>
              <a:rPr lang="en-US" sz="1600" dirty="0"/>
              <a:t> activation layer.</a:t>
            </a:r>
          </a:p>
          <a:p>
            <a:r>
              <a:rPr lang="en-US" sz="1600" dirty="0"/>
              <a:t>Hyper-parameters:</a:t>
            </a:r>
          </a:p>
          <a:p>
            <a:pPr lvl="1"/>
            <a:r>
              <a:rPr lang="en-CA" sz="1400" dirty="0"/>
              <a:t>epochs = 200</a:t>
            </a:r>
          </a:p>
          <a:p>
            <a:pPr lvl="1"/>
            <a:r>
              <a:rPr lang="en-CA" sz="1400" dirty="0" err="1"/>
              <a:t>batch_size</a:t>
            </a:r>
            <a:r>
              <a:rPr lang="en-CA" sz="1400" dirty="0"/>
              <a:t> = 32</a:t>
            </a:r>
            <a:endParaRPr lang="en-US" sz="1400" dirty="0"/>
          </a:p>
          <a:p>
            <a:pPr lvl="1"/>
            <a:r>
              <a:rPr lang="en-CA" sz="1400" dirty="0"/>
              <a:t>optimizer="</a:t>
            </a:r>
            <a:r>
              <a:rPr lang="en-CA" sz="1400" dirty="0" err="1"/>
              <a:t>adam</a:t>
            </a:r>
            <a:r>
              <a:rPr lang="en-CA" sz="1400" dirty="0"/>
              <a:t>”</a:t>
            </a:r>
          </a:p>
          <a:p>
            <a:pPr lvl="1"/>
            <a:r>
              <a:rPr lang="en-CA" sz="1400" dirty="0"/>
              <a:t>loss="</a:t>
            </a:r>
            <a:r>
              <a:rPr lang="en-CA" sz="1400" dirty="0" err="1"/>
              <a:t>sparse_categorical_crossentropy</a:t>
            </a:r>
            <a:r>
              <a:rPr lang="en-CA" sz="1400" dirty="0"/>
              <a:t>"</a:t>
            </a:r>
          </a:p>
          <a:p>
            <a:pPr lvl="1" fontAlgn="base"/>
            <a:r>
              <a:rPr lang="en-CA" sz="1400" dirty="0"/>
              <a:t>For each block: we have 64 filters with size=3</a:t>
            </a:r>
          </a:p>
          <a:p>
            <a:pPr fontAlgn="base"/>
            <a:r>
              <a:rPr lang="en-CA" sz="1600" b="1" dirty="0"/>
              <a:t>Trainable params: 26,050 </a:t>
            </a:r>
          </a:p>
        </p:txBody>
      </p:sp>
      <p:grpSp>
        <p:nvGrpSpPr>
          <p:cNvPr id="4" name="Group 3">
            <a:extLst>
              <a:ext uri="{FF2B5EF4-FFF2-40B4-BE49-F238E27FC236}">
                <a16:creationId xmlns:a16="http://schemas.microsoft.com/office/drawing/2014/main" id="{ACB70189-9F83-4948-B61F-F636B3B1F470}"/>
              </a:ext>
            </a:extLst>
          </p:cNvPr>
          <p:cNvGrpSpPr/>
          <p:nvPr/>
        </p:nvGrpSpPr>
        <p:grpSpPr>
          <a:xfrm>
            <a:off x="8236003" y="278563"/>
            <a:ext cx="3451361" cy="6345710"/>
            <a:chOff x="8236003" y="136525"/>
            <a:chExt cx="3555947" cy="6624273"/>
          </a:xfrm>
        </p:grpSpPr>
        <p:pic>
          <p:nvPicPr>
            <p:cNvPr id="1028" name="Picture 4">
              <a:extLst>
                <a:ext uri="{FF2B5EF4-FFF2-40B4-BE49-F238E27FC236}">
                  <a16:creationId xmlns:a16="http://schemas.microsoft.com/office/drawing/2014/main" id="{A19C669E-8A94-AE42-A2A0-DB64AC6A387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6003" y="136525"/>
              <a:ext cx="3555947" cy="662427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C53714A6-B06A-E241-9AB5-BC14692BCDA4}"/>
                </a:ext>
              </a:extLst>
            </p:cNvPr>
            <p:cNvSpPr/>
            <p:nvPr/>
          </p:nvSpPr>
          <p:spPr>
            <a:xfrm>
              <a:off x="8446576" y="679267"/>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1B0D5FF-C34E-8544-AE3E-968ED845A878}"/>
                </a:ext>
              </a:extLst>
            </p:cNvPr>
            <p:cNvSpPr/>
            <p:nvPr/>
          </p:nvSpPr>
          <p:spPr>
            <a:xfrm>
              <a:off x="8446576" y="2352403"/>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F317685A-71AB-514B-A52A-BE8461FD078F}"/>
                </a:ext>
              </a:extLst>
            </p:cNvPr>
            <p:cNvSpPr/>
            <p:nvPr/>
          </p:nvSpPr>
          <p:spPr>
            <a:xfrm>
              <a:off x="8415878" y="4026415"/>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0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Transfer learning method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11</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2129355"/>
            <a:ext cx="10691265" cy="19104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Implemented </a:t>
            </a:r>
            <a:r>
              <a:rPr lang="en-US" sz="1600" b="1" dirty="0"/>
              <a:t>LDA</a:t>
            </a:r>
            <a:r>
              <a:rPr lang="en-US" sz="1600" dirty="0"/>
              <a:t>, </a:t>
            </a:r>
            <a:r>
              <a:rPr lang="en-US" sz="1600" b="1" dirty="0"/>
              <a:t>kNN</a:t>
            </a:r>
            <a:r>
              <a:rPr lang="en-US" sz="1600" dirty="0"/>
              <a:t>, </a:t>
            </a:r>
            <a:r>
              <a:rPr lang="en-US" sz="1600" b="1" dirty="0"/>
              <a:t>SVM</a:t>
            </a:r>
            <a:r>
              <a:rPr lang="en-US" sz="1600" dirty="0"/>
              <a:t>, and </a:t>
            </a:r>
            <a:r>
              <a:rPr lang="en-CA" sz="1600" b="1" dirty="0">
                <a:solidFill>
                  <a:schemeClr val="dk1"/>
                </a:solidFill>
              </a:rPr>
              <a:t>RFC.</a:t>
            </a:r>
          </a:p>
          <a:p>
            <a:r>
              <a:rPr lang="en-CA" sz="1600" dirty="0"/>
              <a:t>Ricker wavelet (“Mexican hat wavelet”) was used.</a:t>
            </a:r>
            <a:endParaRPr lang="en-CA" sz="1600" b="1" dirty="0">
              <a:solidFill>
                <a:schemeClr val="dk1"/>
              </a:solidFill>
            </a:endParaRPr>
          </a:p>
          <a:p>
            <a:r>
              <a:rPr lang="en-US" sz="1600" dirty="0"/>
              <a:t>Compared 2 CNN architectures ImageNet for pre-training the CNN (</a:t>
            </a:r>
            <a:r>
              <a:rPr lang="en-CA" sz="1600" b="1" dirty="0"/>
              <a:t>VGG16</a:t>
            </a:r>
            <a:r>
              <a:rPr lang="en-CA" sz="1600" dirty="0"/>
              <a:t>, and </a:t>
            </a:r>
            <a:r>
              <a:rPr lang="en-CA" sz="1600" b="1" dirty="0"/>
              <a:t>MobileNet</a:t>
            </a:r>
            <a:r>
              <a:rPr lang="en-CA" sz="1600" dirty="0"/>
              <a:t>)</a:t>
            </a:r>
          </a:p>
          <a:p>
            <a:pPr fontAlgn="base"/>
            <a:r>
              <a:rPr lang="en-CA" sz="1600" dirty="0"/>
              <a:t>The size of testing data was considered 20%</a:t>
            </a:r>
            <a:endParaRPr lang="en-US" sz="1600" dirty="0"/>
          </a:p>
        </p:txBody>
      </p:sp>
      <p:graphicFrame>
        <p:nvGraphicFramePr>
          <p:cNvPr id="11" name="Table 4">
            <a:extLst>
              <a:ext uri="{FF2B5EF4-FFF2-40B4-BE49-F238E27FC236}">
                <a16:creationId xmlns:a16="http://schemas.microsoft.com/office/drawing/2014/main" id="{96CC67B3-0734-E64C-8E54-2C8FC22BDBA1}"/>
              </a:ext>
            </a:extLst>
          </p:cNvPr>
          <p:cNvGraphicFramePr>
            <a:graphicFrameLocks/>
          </p:cNvGraphicFramePr>
          <p:nvPr>
            <p:extLst>
              <p:ext uri="{D42A27DB-BD31-4B8C-83A1-F6EECF244321}">
                <p14:modId xmlns:p14="http://schemas.microsoft.com/office/powerpoint/2010/main" val="3398937923"/>
              </p:ext>
            </p:extLst>
          </p:nvPr>
        </p:nvGraphicFramePr>
        <p:xfrm>
          <a:off x="2440815" y="4066281"/>
          <a:ext cx="7128000" cy="1135266"/>
        </p:xfrm>
        <a:graphic>
          <a:graphicData uri="http://schemas.openxmlformats.org/drawingml/2006/table">
            <a:tbl>
              <a:tblPr firstRow="1" bandRow="1">
                <a:tableStyleId>{85BE263C-DBD7-4A20-BB59-AAB30ACAA65A}</a:tableStyleId>
              </a:tblPr>
              <a:tblGrid>
                <a:gridCol w="982276">
                  <a:extLst>
                    <a:ext uri="{9D8B030D-6E8A-4147-A177-3AD203B41FA5}">
                      <a16:colId xmlns:a16="http://schemas.microsoft.com/office/drawing/2014/main" val="4253001532"/>
                    </a:ext>
                  </a:extLst>
                </a:gridCol>
                <a:gridCol w="929899">
                  <a:extLst>
                    <a:ext uri="{9D8B030D-6E8A-4147-A177-3AD203B41FA5}">
                      <a16:colId xmlns:a16="http://schemas.microsoft.com/office/drawing/2014/main" val="635954509"/>
                    </a:ext>
                  </a:extLst>
                </a:gridCol>
                <a:gridCol w="1030637">
                  <a:extLst>
                    <a:ext uri="{9D8B030D-6E8A-4147-A177-3AD203B41FA5}">
                      <a16:colId xmlns:a16="http://schemas.microsoft.com/office/drawing/2014/main" val="2403628099"/>
                    </a:ext>
                  </a:extLst>
                </a:gridCol>
                <a:gridCol w="1410346">
                  <a:extLst>
                    <a:ext uri="{9D8B030D-6E8A-4147-A177-3AD203B41FA5}">
                      <a16:colId xmlns:a16="http://schemas.microsoft.com/office/drawing/2014/main" val="4126490416"/>
                    </a:ext>
                  </a:extLst>
                </a:gridCol>
                <a:gridCol w="1586842">
                  <a:extLst>
                    <a:ext uri="{9D8B030D-6E8A-4147-A177-3AD203B41FA5}">
                      <a16:colId xmlns:a16="http://schemas.microsoft.com/office/drawing/2014/main" val="3567147972"/>
                    </a:ext>
                  </a:extLst>
                </a:gridCol>
                <a:gridCol w="1188000">
                  <a:extLst>
                    <a:ext uri="{9D8B030D-6E8A-4147-A177-3AD203B41FA5}">
                      <a16:colId xmlns:a16="http://schemas.microsoft.com/office/drawing/2014/main" val="2813815876"/>
                    </a:ext>
                  </a:extLst>
                </a:gridCol>
              </a:tblGrid>
              <a:tr h="280860">
                <a:tc>
                  <a:txBody>
                    <a:bodyPr/>
                    <a:lstStyle/>
                    <a:p>
                      <a:pPr algn="ctr"/>
                      <a:r>
                        <a:rPr lang="en-US" sz="1200" b="0" cap="none" spc="0" dirty="0">
                          <a:solidFill>
                            <a:schemeClr val="tx1"/>
                          </a:solidFill>
                        </a:rPr>
                        <a:t>Model*</a:t>
                      </a:r>
                    </a:p>
                  </a:txBody>
                  <a:tcPr marL="0" marR="57512" marT="23005" marB="172537" anchor="ctr"/>
                </a:tc>
                <a:tc>
                  <a:txBody>
                    <a:bodyPr/>
                    <a:lstStyle/>
                    <a:p>
                      <a:pPr algn="ctr"/>
                      <a:r>
                        <a:rPr lang="en-US" sz="1200" b="0" cap="none" spc="0" dirty="0">
                          <a:solidFill>
                            <a:schemeClr val="tx1"/>
                          </a:solidFill>
                        </a:rPr>
                        <a:t>Image size</a:t>
                      </a:r>
                    </a:p>
                  </a:txBody>
                  <a:tcPr marL="0" marR="57512" marT="23005" marB="172537" anchor="ctr"/>
                </a:tc>
                <a:tc>
                  <a:txBody>
                    <a:bodyPr/>
                    <a:lstStyle/>
                    <a:p>
                      <a:pPr algn="ctr"/>
                      <a:r>
                        <a:rPr lang="en-US" sz="1200" b="0" cap="none" spc="0" dirty="0">
                          <a:solidFill>
                            <a:schemeClr val="tx1"/>
                          </a:solidFill>
                        </a:rPr>
                        <a:t>Weighted size</a:t>
                      </a:r>
                    </a:p>
                  </a:txBody>
                  <a:tcPr marL="0" marR="57512" marT="23005" marB="172537" anchor="ctr"/>
                </a:tc>
                <a:tc>
                  <a:txBody>
                    <a:bodyPr/>
                    <a:lstStyle/>
                    <a:p>
                      <a:pPr algn="ctr"/>
                      <a:r>
                        <a:rPr lang="en-US" sz="1200" b="0" cap="none" spc="0" dirty="0">
                          <a:solidFill>
                            <a:schemeClr val="tx1"/>
                          </a:solidFill>
                        </a:rPr>
                        <a:t>Length of features</a:t>
                      </a:r>
                    </a:p>
                  </a:txBody>
                  <a:tcPr marL="0" marR="57512" marT="23005" marB="172537" anchor="ctr"/>
                </a:tc>
                <a:tc>
                  <a:txBody>
                    <a:bodyPr/>
                    <a:lstStyle/>
                    <a:p>
                      <a:pPr algn="ctr"/>
                      <a:r>
                        <a:rPr lang="en-US" sz="1200" b="1" cap="none" spc="0" dirty="0">
                          <a:solidFill>
                            <a:schemeClr val="tx1"/>
                          </a:solidFill>
                        </a:rPr>
                        <a:t>Learning parameters</a:t>
                      </a:r>
                    </a:p>
                  </a:txBody>
                  <a:tcPr marL="0" marR="57512" marT="23005" marB="172537" anchor="ctr"/>
                </a:tc>
                <a:tc>
                  <a:txBody>
                    <a:bodyPr/>
                    <a:lstStyle/>
                    <a:p>
                      <a:pPr algn="ctr"/>
                      <a:r>
                        <a:rPr lang="en-US" sz="1200" b="0" cap="none" spc="0">
                          <a:solidFill>
                            <a:schemeClr val="tx1"/>
                          </a:solidFill>
                        </a:rPr>
                        <a:t>Number of layers</a:t>
                      </a:r>
                    </a:p>
                  </a:txBody>
                  <a:tcPr marL="0" marR="57512" marT="23005" marB="172537" anchor="ctr"/>
                </a:tc>
                <a:extLst>
                  <a:ext uri="{0D108BD9-81ED-4DB2-BD59-A6C34878D82A}">
                    <a16:rowId xmlns:a16="http://schemas.microsoft.com/office/drawing/2014/main" val="3873655064"/>
                  </a:ext>
                </a:extLst>
              </a:tr>
              <a:tr h="280860">
                <a:tc>
                  <a:txBody>
                    <a:bodyPr/>
                    <a:lstStyle/>
                    <a:p>
                      <a:pPr algn="ctr" fontAlgn="base"/>
                      <a:r>
                        <a:rPr lang="en-CA" sz="1200" b="0" kern="1200" cap="none" spc="0" dirty="0">
                          <a:solidFill>
                            <a:schemeClr val="tx1"/>
                          </a:solidFill>
                        </a:rPr>
                        <a:t>VGG16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535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(1, 4096)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138,357,544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23</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3767711745"/>
                  </a:ext>
                </a:extLst>
              </a:tr>
              <a:tr h="280860">
                <a:tc>
                  <a:txBody>
                    <a:bodyPr/>
                    <a:lstStyle/>
                    <a:p>
                      <a:pPr algn="ctr" fontAlgn="base"/>
                      <a:r>
                        <a:rPr lang="en-CA" sz="1200" b="0" kern="1200" cap="none" spc="0">
                          <a:solidFill>
                            <a:schemeClr val="tx1"/>
                          </a:solidFill>
                        </a:rPr>
                        <a:t>MobileNet</a:t>
                      </a:r>
                      <a:endParaRPr lang="en-CA" sz="1200" b="0" kern="1200" cap="none" spc="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17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a:r>
                        <a:rPr lang="en-CA" sz="1200" b="0" kern="1200" cap="none" spc="0" dirty="0">
                          <a:solidFill>
                            <a:schemeClr val="tx1"/>
                          </a:solidFill>
                        </a:rPr>
                        <a:t>(1, 1024)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4,253,864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88</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2680256566"/>
                  </a:ext>
                </a:extLst>
              </a:tr>
            </a:tbl>
          </a:graphicData>
        </a:graphic>
      </p:graphicFrame>
      <p:sp>
        <p:nvSpPr>
          <p:cNvPr id="3" name="Rectangle 2">
            <a:extLst>
              <a:ext uri="{FF2B5EF4-FFF2-40B4-BE49-F238E27FC236}">
                <a16:creationId xmlns:a16="http://schemas.microsoft.com/office/drawing/2014/main" id="{71B78C73-F1CC-1549-9573-E0AB7A1B6370}"/>
              </a:ext>
            </a:extLst>
          </p:cNvPr>
          <p:cNvSpPr/>
          <p:nvPr/>
        </p:nvSpPr>
        <p:spPr>
          <a:xfrm>
            <a:off x="7043811" y="5206772"/>
            <a:ext cx="2691186" cy="276999"/>
          </a:xfrm>
          <a:prstGeom prst="rect">
            <a:avLst/>
          </a:prstGeom>
        </p:spPr>
        <p:txBody>
          <a:bodyPr wrap="none">
            <a:spAutoFit/>
          </a:bodyPr>
          <a:lstStyle/>
          <a:p>
            <a:pPr>
              <a:spcAft>
                <a:spcPts val="600"/>
              </a:spcAft>
            </a:pPr>
            <a:r>
              <a:rPr lang="en-CA" sz="1200" i="1" dirty="0"/>
              <a:t>* https://</a:t>
            </a:r>
            <a:r>
              <a:rPr lang="en-CA" sz="1200" i="1" dirty="0" err="1"/>
              <a:t>github.com</a:t>
            </a:r>
            <a:r>
              <a:rPr lang="en-CA" sz="1200" i="1" dirty="0"/>
              <a:t>/</a:t>
            </a:r>
            <a:r>
              <a:rPr lang="en-CA" sz="1200" i="1" dirty="0" err="1"/>
              <a:t>SKazemii</a:t>
            </a:r>
            <a:r>
              <a:rPr lang="en-CA" sz="1200" i="1" dirty="0"/>
              <a:t>/EE6563,</a:t>
            </a:r>
          </a:p>
        </p:txBody>
      </p:sp>
    </p:spTree>
    <p:extLst>
      <p:ext uri="{BB962C8B-B14F-4D97-AF65-F5344CB8AC3E}">
        <p14:creationId xmlns:p14="http://schemas.microsoft.com/office/powerpoint/2010/main" val="51279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1B29E91-6273-8740-A093-316F79ACCBB9}"/>
              </a:ext>
            </a:extLst>
          </p:cNvPr>
          <p:cNvSpPr/>
          <p:nvPr/>
        </p:nvSpPr>
        <p:spPr>
          <a:xfrm>
            <a:off x="4040313" y="4356872"/>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rgbClr val="00B050">
                  <a:alpha val="39000"/>
                </a:srgb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0B19FBBE-CC05-8844-BFE8-936AD37D3F71}"/>
              </a:ext>
            </a:extLst>
          </p:cNvPr>
          <p:cNvSpPr/>
          <p:nvPr/>
        </p:nvSpPr>
        <p:spPr>
          <a:xfrm>
            <a:off x="4040314" y="3016536"/>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rgbClr val="FF0000">
                  <a:lumMod val="88000"/>
                  <a:lumOff val="12000"/>
                  <a:alpha val="32000"/>
                </a:srgb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BE7961B-D541-3542-92D5-94CFDD520EA1}"/>
              </a:ext>
            </a:extLst>
          </p:cNvPr>
          <p:cNvSpPr/>
          <p:nvPr/>
        </p:nvSpPr>
        <p:spPr>
          <a:xfrm>
            <a:off x="4041849" y="1686676"/>
            <a:ext cx="6749605" cy="1288656"/>
          </a:xfrm>
          <a:prstGeom prst="roundRect">
            <a:avLst/>
          </a:prstGeom>
          <a:gradFill flip="none" rotWithShape="1">
            <a:gsLst>
              <a:gs pos="0">
                <a:schemeClr val="accent1">
                  <a:lumMod val="0"/>
                  <a:lumOff val="100000"/>
                </a:schemeClr>
              </a:gs>
              <a:gs pos="71000">
                <a:schemeClr val="accent1">
                  <a:lumMod val="0"/>
                  <a:lumOff val="100000"/>
                </a:schemeClr>
              </a:gs>
              <a:gs pos="100000">
                <a:schemeClr val="accent1">
                  <a:alpha val="23000"/>
                  <a:lumMod val="79000"/>
                  <a:lumOff val="21000"/>
                </a:schemeClr>
              </a:gs>
            </a:gsLst>
            <a:path path="circle">
              <a:fillToRect l="50000" t="-80000" r="50000" b="18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602483" cy="979584"/>
          </a:xfrm>
        </p:spPr>
        <p:txBody>
          <a:bodyPr>
            <a:normAutofit fontScale="90000"/>
          </a:bodyPr>
          <a:lstStyle/>
          <a:p>
            <a:pPr lvl="0"/>
            <a:r>
              <a:rPr lang="en-US" sz="3200"/>
              <a:t>The pipeline of implemented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8DD4DE7-60DB-6648-9865-6E2D2F5FEBF0}"/>
              </a:ext>
            </a:extLst>
          </p:cNvPr>
          <p:cNvSpPr/>
          <p:nvPr/>
        </p:nvSpPr>
        <p:spPr>
          <a:xfrm>
            <a:off x="2132066" y="2062530"/>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Video base dataset</a:t>
            </a:r>
          </a:p>
        </p:txBody>
      </p:sp>
      <p:sp>
        <p:nvSpPr>
          <p:cNvPr id="11" name="Rectangle 10">
            <a:extLst>
              <a:ext uri="{FF2B5EF4-FFF2-40B4-BE49-F238E27FC236}">
                <a16:creationId xmlns:a16="http://schemas.microsoft.com/office/drawing/2014/main" id="{2FC42C0A-8089-124B-A22E-6C194CC75F10}"/>
              </a:ext>
            </a:extLst>
          </p:cNvPr>
          <p:cNvSpPr/>
          <p:nvPr/>
        </p:nvSpPr>
        <p:spPr>
          <a:xfrm>
            <a:off x="4310294"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Features Extracting</a:t>
            </a:r>
          </a:p>
        </p:txBody>
      </p:sp>
      <p:sp>
        <p:nvSpPr>
          <p:cNvPr id="16" name="Rectangle 15">
            <a:extLst>
              <a:ext uri="{FF2B5EF4-FFF2-40B4-BE49-F238E27FC236}">
                <a16:creationId xmlns:a16="http://schemas.microsoft.com/office/drawing/2014/main" id="{01DDFEA5-C0D4-D541-8DF8-B6D58BC1AA2C}"/>
              </a:ext>
            </a:extLst>
          </p:cNvPr>
          <p:cNvSpPr/>
          <p:nvPr/>
        </p:nvSpPr>
        <p:spPr>
          <a:xfrm>
            <a:off x="2132067" y="3275555"/>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Converting to time series</a:t>
            </a:r>
          </a:p>
        </p:txBody>
      </p:sp>
      <p:sp>
        <p:nvSpPr>
          <p:cNvPr id="17" name="Rectangle 16">
            <a:extLst>
              <a:ext uri="{FF2B5EF4-FFF2-40B4-BE49-F238E27FC236}">
                <a16:creationId xmlns:a16="http://schemas.microsoft.com/office/drawing/2014/main" id="{2D5213D8-922C-4E42-A4B8-724B4043DE03}"/>
              </a:ext>
            </a:extLst>
          </p:cNvPr>
          <p:cNvSpPr/>
          <p:nvPr/>
        </p:nvSpPr>
        <p:spPr>
          <a:xfrm>
            <a:off x="597855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 Selection</a:t>
            </a:r>
          </a:p>
        </p:txBody>
      </p:sp>
      <p:sp>
        <p:nvSpPr>
          <p:cNvPr id="19" name="Rectangle 18">
            <a:extLst>
              <a:ext uri="{FF2B5EF4-FFF2-40B4-BE49-F238E27FC236}">
                <a16:creationId xmlns:a16="http://schemas.microsoft.com/office/drawing/2014/main" id="{5873CC1B-A9C4-DC47-B004-890C3065C7CC}"/>
              </a:ext>
            </a:extLst>
          </p:cNvPr>
          <p:cNvSpPr/>
          <p:nvPr/>
        </p:nvSpPr>
        <p:spPr>
          <a:xfrm>
            <a:off x="7628036"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SVM, kNN, LDA, RFC</a:t>
            </a:r>
          </a:p>
        </p:txBody>
      </p:sp>
      <p:sp>
        <p:nvSpPr>
          <p:cNvPr id="21" name="Rectangle 20">
            <a:extLst>
              <a:ext uri="{FF2B5EF4-FFF2-40B4-BE49-F238E27FC236}">
                <a16:creationId xmlns:a16="http://schemas.microsoft.com/office/drawing/2014/main" id="{160772C5-7A57-164D-9F71-2C3DAE7C067C}"/>
              </a:ext>
            </a:extLst>
          </p:cNvPr>
          <p:cNvSpPr/>
          <p:nvPr/>
        </p:nvSpPr>
        <p:spPr>
          <a:xfrm>
            <a:off x="927752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3" name="Rectangle 22">
            <a:extLst>
              <a:ext uri="{FF2B5EF4-FFF2-40B4-BE49-F238E27FC236}">
                <a16:creationId xmlns:a16="http://schemas.microsoft.com/office/drawing/2014/main" id="{C9BE4E7A-6333-3640-8559-7B954D8E0513}"/>
              </a:ext>
            </a:extLst>
          </p:cNvPr>
          <p:cNvSpPr/>
          <p:nvPr/>
        </p:nvSpPr>
        <p:spPr>
          <a:xfrm>
            <a:off x="4310294" y="325544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Wavelet Transform (CWT)</a:t>
            </a:r>
          </a:p>
        </p:txBody>
      </p:sp>
      <p:sp>
        <p:nvSpPr>
          <p:cNvPr id="24" name="Rectangle 23">
            <a:extLst>
              <a:ext uri="{FF2B5EF4-FFF2-40B4-BE49-F238E27FC236}">
                <a16:creationId xmlns:a16="http://schemas.microsoft.com/office/drawing/2014/main" id="{312E3B59-BCE4-2146-AB36-3B657EBDC920}"/>
              </a:ext>
            </a:extLst>
          </p:cNvPr>
          <p:cNvSpPr/>
          <p:nvPr/>
        </p:nvSpPr>
        <p:spPr>
          <a:xfrm>
            <a:off x="5978551" y="323333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VGG16</a:t>
            </a:r>
          </a:p>
          <a:p>
            <a:pPr algn="ctr"/>
            <a:r>
              <a:rPr lang="en-US" sz="1400" dirty="0"/>
              <a:t>MobileNet</a:t>
            </a:r>
          </a:p>
        </p:txBody>
      </p:sp>
      <p:sp>
        <p:nvSpPr>
          <p:cNvPr id="26" name="Rectangle 25">
            <a:extLst>
              <a:ext uri="{FF2B5EF4-FFF2-40B4-BE49-F238E27FC236}">
                <a16:creationId xmlns:a16="http://schemas.microsoft.com/office/drawing/2014/main" id="{4CB8A60C-F792-7E45-85E7-3D847CEFF196}"/>
              </a:ext>
            </a:extLst>
          </p:cNvPr>
          <p:cNvSpPr/>
          <p:nvPr/>
        </p:nvSpPr>
        <p:spPr>
          <a:xfrm>
            <a:off x="7651039" y="3219457"/>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SVM, kNN, LDA, RFC</a:t>
            </a:r>
          </a:p>
        </p:txBody>
      </p:sp>
      <p:sp>
        <p:nvSpPr>
          <p:cNvPr id="27" name="Rectangle 26">
            <a:extLst>
              <a:ext uri="{FF2B5EF4-FFF2-40B4-BE49-F238E27FC236}">
                <a16:creationId xmlns:a16="http://schemas.microsoft.com/office/drawing/2014/main" id="{63FAE290-FFDA-274D-8DB8-0B7759CC2A90}"/>
              </a:ext>
            </a:extLst>
          </p:cNvPr>
          <p:cNvSpPr/>
          <p:nvPr/>
        </p:nvSpPr>
        <p:spPr>
          <a:xfrm>
            <a:off x="4310293" y="4579003"/>
            <a:ext cx="4501635"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Fully Convolutional Networks (FCN)</a:t>
            </a:r>
          </a:p>
        </p:txBody>
      </p:sp>
      <p:sp>
        <p:nvSpPr>
          <p:cNvPr id="28" name="Rectangle 27">
            <a:extLst>
              <a:ext uri="{FF2B5EF4-FFF2-40B4-BE49-F238E27FC236}">
                <a16:creationId xmlns:a16="http://schemas.microsoft.com/office/drawing/2014/main" id="{BBCE28D3-18AF-6F44-ABFD-A32624954143}"/>
              </a:ext>
            </a:extLst>
          </p:cNvPr>
          <p:cNvSpPr/>
          <p:nvPr/>
        </p:nvSpPr>
        <p:spPr>
          <a:xfrm>
            <a:off x="9319297" y="3230925"/>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9" name="Rectangle 28">
            <a:extLst>
              <a:ext uri="{FF2B5EF4-FFF2-40B4-BE49-F238E27FC236}">
                <a16:creationId xmlns:a16="http://schemas.microsoft.com/office/drawing/2014/main" id="{0166E98E-4D94-3E44-A94C-92AD53977334}"/>
              </a:ext>
            </a:extLst>
          </p:cNvPr>
          <p:cNvSpPr/>
          <p:nvPr/>
        </p:nvSpPr>
        <p:spPr>
          <a:xfrm>
            <a:off x="9333257" y="4579003"/>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30" name="TextBox 29">
            <a:extLst>
              <a:ext uri="{FF2B5EF4-FFF2-40B4-BE49-F238E27FC236}">
                <a16:creationId xmlns:a16="http://schemas.microsoft.com/office/drawing/2014/main" id="{340DAB15-9049-5F4A-8AE4-993E889E0B7B}"/>
              </a:ext>
            </a:extLst>
          </p:cNvPr>
          <p:cNvSpPr txBox="1"/>
          <p:nvPr/>
        </p:nvSpPr>
        <p:spPr>
          <a:xfrm rot="16200000">
            <a:off x="10534899" y="4703774"/>
            <a:ext cx="1085554" cy="523220"/>
          </a:xfrm>
          <a:prstGeom prst="rect">
            <a:avLst/>
          </a:prstGeom>
          <a:noFill/>
        </p:spPr>
        <p:txBody>
          <a:bodyPr wrap="none" rtlCol="0">
            <a:spAutoFit/>
          </a:bodyPr>
          <a:lstStyle/>
          <a:p>
            <a:pPr algn="ctr"/>
            <a:r>
              <a:rPr lang="en-US" sz="1400" dirty="0"/>
              <a:t>End-to-end </a:t>
            </a:r>
          </a:p>
          <a:p>
            <a:pPr algn="ctr"/>
            <a:r>
              <a:rPr lang="en-US" sz="1400" dirty="0"/>
              <a:t>Method</a:t>
            </a:r>
          </a:p>
        </p:txBody>
      </p:sp>
      <p:sp>
        <p:nvSpPr>
          <p:cNvPr id="31" name="TextBox 30">
            <a:extLst>
              <a:ext uri="{FF2B5EF4-FFF2-40B4-BE49-F238E27FC236}">
                <a16:creationId xmlns:a16="http://schemas.microsoft.com/office/drawing/2014/main" id="{B3B12117-DC83-C540-AFE1-0C4CC561D2A7}"/>
              </a:ext>
            </a:extLst>
          </p:cNvPr>
          <p:cNvSpPr txBox="1"/>
          <p:nvPr/>
        </p:nvSpPr>
        <p:spPr>
          <a:xfrm rot="16200000">
            <a:off x="10642108" y="3393492"/>
            <a:ext cx="855106" cy="523220"/>
          </a:xfrm>
          <a:prstGeom prst="rect">
            <a:avLst/>
          </a:prstGeom>
          <a:noFill/>
        </p:spPr>
        <p:txBody>
          <a:bodyPr wrap="none" rtlCol="0">
            <a:spAutoFit/>
          </a:bodyPr>
          <a:lstStyle/>
          <a:p>
            <a:pPr algn="ctr"/>
            <a:r>
              <a:rPr lang="en-US" sz="1400" dirty="0"/>
              <a:t>Transfer</a:t>
            </a:r>
          </a:p>
          <a:p>
            <a:pPr algn="ctr"/>
            <a:r>
              <a:rPr lang="en-US" sz="1400" dirty="0"/>
              <a:t> learning</a:t>
            </a:r>
          </a:p>
        </p:txBody>
      </p:sp>
      <p:sp>
        <p:nvSpPr>
          <p:cNvPr id="32" name="TextBox 31">
            <a:extLst>
              <a:ext uri="{FF2B5EF4-FFF2-40B4-BE49-F238E27FC236}">
                <a16:creationId xmlns:a16="http://schemas.microsoft.com/office/drawing/2014/main" id="{1A864455-5D1A-B24A-8F33-B169F86BBAF6}"/>
              </a:ext>
            </a:extLst>
          </p:cNvPr>
          <p:cNvSpPr txBox="1"/>
          <p:nvPr/>
        </p:nvSpPr>
        <p:spPr>
          <a:xfrm rot="16200000">
            <a:off x="10356310" y="2071487"/>
            <a:ext cx="1380506" cy="523220"/>
          </a:xfrm>
          <a:prstGeom prst="rect">
            <a:avLst/>
          </a:prstGeom>
          <a:noFill/>
        </p:spPr>
        <p:txBody>
          <a:bodyPr wrap="none" rtlCol="0">
            <a:spAutoFit/>
          </a:bodyPr>
          <a:lstStyle/>
          <a:p>
            <a:pPr algn="ctr"/>
            <a:r>
              <a:rPr lang="en-US" sz="1400" dirty="0"/>
              <a:t>Conventional</a:t>
            </a:r>
          </a:p>
          <a:p>
            <a:pPr algn="ctr"/>
            <a:r>
              <a:rPr lang="en-US" sz="1400" dirty="0"/>
              <a:t> ML algorithms</a:t>
            </a:r>
          </a:p>
        </p:txBody>
      </p:sp>
      <p:cxnSp>
        <p:nvCxnSpPr>
          <p:cNvPr id="33" name="Curved Connector 32">
            <a:extLst>
              <a:ext uri="{FF2B5EF4-FFF2-40B4-BE49-F238E27FC236}">
                <a16:creationId xmlns:a16="http://schemas.microsoft.com/office/drawing/2014/main" id="{77DDF6EE-3F8A-0540-B64D-B111564269E2}"/>
              </a:ext>
            </a:extLst>
          </p:cNvPr>
          <p:cNvCxnSpPr>
            <a:cxnSpLocks/>
            <a:stCxn id="16" idx="3"/>
            <a:endCxn id="27" idx="1"/>
          </p:cNvCxnSpPr>
          <p:nvPr/>
        </p:nvCxnSpPr>
        <p:spPr>
          <a:xfrm>
            <a:off x="3418306" y="3689162"/>
            <a:ext cx="891987" cy="1303448"/>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CA5D1B0D-9790-654A-8C5F-F04B5D56A4A6}"/>
              </a:ext>
            </a:extLst>
          </p:cNvPr>
          <p:cNvCxnSpPr>
            <a:cxnSpLocks/>
            <a:stCxn id="16" idx="3"/>
            <a:endCxn id="11" idx="1"/>
          </p:cNvCxnSpPr>
          <p:nvPr/>
        </p:nvCxnSpPr>
        <p:spPr>
          <a:xfrm flipV="1">
            <a:off x="3418306" y="2306131"/>
            <a:ext cx="891988" cy="1383031"/>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61BBA0AF-7510-2646-9033-7856F856C350}"/>
              </a:ext>
            </a:extLst>
          </p:cNvPr>
          <p:cNvCxnSpPr>
            <a:cxnSpLocks/>
            <a:stCxn id="16" idx="3"/>
            <a:endCxn id="23" idx="1"/>
          </p:cNvCxnSpPr>
          <p:nvPr/>
        </p:nvCxnSpPr>
        <p:spPr>
          <a:xfrm flipV="1">
            <a:off x="3418306" y="3669048"/>
            <a:ext cx="891988" cy="20114"/>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6CD7AA-B8B2-184C-9692-AB3A7831830A}"/>
              </a:ext>
            </a:extLst>
          </p:cNvPr>
          <p:cNvCxnSpPr>
            <a:cxnSpLocks/>
            <a:stCxn id="4" idx="2"/>
            <a:endCxn id="16" idx="0"/>
          </p:cNvCxnSpPr>
          <p:nvPr/>
        </p:nvCxnSpPr>
        <p:spPr>
          <a:xfrm>
            <a:off x="2775186" y="2889744"/>
            <a:ext cx="1" cy="38581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38A83AF-9E6A-2E4D-A7AA-B04C243CCC8E}"/>
              </a:ext>
            </a:extLst>
          </p:cNvPr>
          <p:cNvCxnSpPr>
            <a:stCxn id="11" idx="3"/>
            <a:endCxn id="17" idx="1"/>
          </p:cNvCxnSpPr>
          <p:nvPr/>
        </p:nvCxnSpPr>
        <p:spPr>
          <a:xfrm>
            <a:off x="5485045" y="230613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5A59C17-F350-0D42-9C8A-3460836E2A2B}"/>
              </a:ext>
            </a:extLst>
          </p:cNvPr>
          <p:cNvCxnSpPr/>
          <p:nvPr/>
        </p:nvCxnSpPr>
        <p:spPr>
          <a:xfrm>
            <a:off x="5485045" y="3678979"/>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55772-9166-D94B-A31E-0264A8FB2BE9}"/>
              </a:ext>
            </a:extLst>
          </p:cNvPr>
          <p:cNvCxnSpPr/>
          <p:nvPr/>
        </p:nvCxnSpPr>
        <p:spPr>
          <a:xfrm>
            <a:off x="7134530" y="2323303"/>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926687E-916A-5744-B159-E45B1B62E8CD}"/>
              </a:ext>
            </a:extLst>
          </p:cNvPr>
          <p:cNvCxnSpPr/>
          <p:nvPr/>
        </p:nvCxnSpPr>
        <p:spPr>
          <a:xfrm>
            <a:off x="8784015" y="2331004"/>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F8BAEC-2232-FE49-B5AA-76E58F397D1A}"/>
              </a:ext>
            </a:extLst>
          </p:cNvPr>
          <p:cNvCxnSpPr/>
          <p:nvPr/>
        </p:nvCxnSpPr>
        <p:spPr>
          <a:xfrm>
            <a:off x="7169898" y="3644532"/>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1EF42E6-AA36-694C-8E8E-F4344D43D872}"/>
              </a:ext>
            </a:extLst>
          </p:cNvPr>
          <p:cNvCxnSpPr/>
          <p:nvPr/>
        </p:nvCxnSpPr>
        <p:spPr>
          <a:xfrm>
            <a:off x="8825790" y="3643948"/>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C292F96-0AAD-494E-B0B6-33F8C99C1AA5}"/>
              </a:ext>
            </a:extLst>
          </p:cNvPr>
          <p:cNvCxnSpPr/>
          <p:nvPr/>
        </p:nvCxnSpPr>
        <p:spPr>
          <a:xfrm>
            <a:off x="8825790" y="497427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4">
            <a:extLst>
              <a:ext uri="{FF2B5EF4-FFF2-40B4-BE49-F238E27FC236}">
                <a16:creationId xmlns:a16="http://schemas.microsoft.com/office/drawing/2014/main" id="{4DA3AEEC-B792-DA41-AE2E-FD37B621604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12</a:t>
            </a:fld>
            <a:endParaRPr lang="en-US" dirty="0"/>
          </a:p>
        </p:txBody>
      </p:sp>
      <p:sp>
        <p:nvSpPr>
          <p:cNvPr id="38" name="TextBox 37">
            <a:extLst>
              <a:ext uri="{FF2B5EF4-FFF2-40B4-BE49-F238E27FC236}">
                <a16:creationId xmlns:a16="http://schemas.microsoft.com/office/drawing/2014/main" id="{964175AF-C317-CB4E-BE45-6547F84A5FF7}"/>
              </a:ext>
            </a:extLst>
          </p:cNvPr>
          <p:cNvSpPr txBox="1"/>
          <p:nvPr/>
        </p:nvSpPr>
        <p:spPr>
          <a:xfrm>
            <a:off x="4154043" y="1637491"/>
            <a:ext cx="2552914" cy="307777"/>
          </a:xfrm>
          <a:prstGeom prst="rect">
            <a:avLst/>
          </a:prstGeom>
          <a:noFill/>
        </p:spPr>
        <p:txBody>
          <a:bodyPr wrap="square" rtlCol="0">
            <a:spAutoFit/>
          </a:bodyPr>
          <a:lstStyle/>
          <a:p>
            <a:pPr algn="ctr"/>
            <a:r>
              <a:rPr lang="en-US" sz="1400" dirty="0"/>
              <a:t>Conventional ML algorithms</a:t>
            </a:r>
          </a:p>
        </p:txBody>
      </p:sp>
      <p:sp>
        <p:nvSpPr>
          <p:cNvPr id="40" name="TextBox 39">
            <a:extLst>
              <a:ext uri="{FF2B5EF4-FFF2-40B4-BE49-F238E27FC236}">
                <a16:creationId xmlns:a16="http://schemas.microsoft.com/office/drawing/2014/main" id="{B14F4B23-C94A-2944-8C97-1DE55DA57CF3}"/>
              </a:ext>
            </a:extLst>
          </p:cNvPr>
          <p:cNvSpPr txBox="1"/>
          <p:nvPr/>
        </p:nvSpPr>
        <p:spPr>
          <a:xfrm>
            <a:off x="4102857" y="2973842"/>
            <a:ext cx="2489532" cy="307777"/>
          </a:xfrm>
          <a:prstGeom prst="rect">
            <a:avLst/>
          </a:prstGeom>
          <a:noFill/>
        </p:spPr>
        <p:txBody>
          <a:bodyPr wrap="square" rtlCol="0">
            <a:spAutoFit/>
          </a:bodyPr>
          <a:lstStyle/>
          <a:p>
            <a:pPr algn="ctr"/>
            <a:r>
              <a:rPr lang="en-US" sz="1400" dirty="0"/>
              <a:t>Transfer learning approach</a:t>
            </a:r>
          </a:p>
        </p:txBody>
      </p:sp>
      <p:sp>
        <p:nvSpPr>
          <p:cNvPr id="41" name="TextBox 40">
            <a:extLst>
              <a:ext uri="{FF2B5EF4-FFF2-40B4-BE49-F238E27FC236}">
                <a16:creationId xmlns:a16="http://schemas.microsoft.com/office/drawing/2014/main" id="{903D612B-3B93-C94B-B7E9-5233E2429736}"/>
              </a:ext>
            </a:extLst>
          </p:cNvPr>
          <p:cNvSpPr txBox="1"/>
          <p:nvPr/>
        </p:nvSpPr>
        <p:spPr>
          <a:xfrm>
            <a:off x="3952350" y="4336759"/>
            <a:ext cx="2166339" cy="307777"/>
          </a:xfrm>
          <a:prstGeom prst="rect">
            <a:avLst/>
          </a:prstGeom>
          <a:noFill/>
        </p:spPr>
        <p:txBody>
          <a:bodyPr wrap="square" rtlCol="0">
            <a:spAutoFit/>
          </a:bodyPr>
          <a:lstStyle/>
          <a:p>
            <a:pPr algn="ctr"/>
            <a:r>
              <a:rPr lang="en-US" sz="1400" dirty="0"/>
              <a:t>End-to-end Method</a:t>
            </a:r>
          </a:p>
        </p:txBody>
      </p:sp>
    </p:spTree>
    <p:extLst>
      <p:ext uri="{BB962C8B-B14F-4D97-AF65-F5344CB8AC3E}">
        <p14:creationId xmlns:p14="http://schemas.microsoft.com/office/powerpoint/2010/main" val="66443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1B87F4F7-2AF0-E64E-A071-DA29F0B8E7CB}"/>
              </a:ext>
            </a:extLst>
          </p:cNvPr>
          <p:cNvSpPr/>
          <p:nvPr/>
        </p:nvSpPr>
        <p:spPr>
          <a:xfrm>
            <a:off x="1565329" y="1593669"/>
            <a:ext cx="5826789" cy="4419600"/>
          </a:xfrm>
          <a:prstGeom prst="roundRect">
            <a:avLst/>
          </a:prstGeom>
          <a:gradFill flip="none" rotWithShape="1">
            <a:gsLst>
              <a:gs pos="24000">
                <a:schemeClr val="accent4">
                  <a:tint val="66000"/>
                  <a:satMod val="160000"/>
                </a:schemeClr>
              </a:gs>
              <a:gs pos="37000">
                <a:schemeClr val="accent4">
                  <a:tint val="44500"/>
                  <a:satMod val="160000"/>
                </a:schemeClr>
              </a:gs>
              <a:gs pos="100000">
                <a:schemeClr val="accent4">
                  <a:tint val="23500"/>
                  <a:satMod val="160000"/>
                  <a:lumMod val="13000"/>
                  <a:lumOff val="87000"/>
                </a:schemeClr>
              </a:gs>
            </a:gsLst>
            <a:path path="circle">
              <a:fillToRect l="50000" t="50000" r="50000" b="50000"/>
            </a:path>
            <a:tileRect/>
          </a:gradFill>
          <a:ln>
            <a:solidFill>
              <a:srgbClr val="00B050"/>
            </a:solidFill>
            <a:prstDash val="lgDash"/>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CE4D49F7-B206-584B-9442-1D45C57F5B02}"/>
              </a:ext>
            </a:extLst>
          </p:cNvPr>
          <p:cNvSpPr/>
          <p:nvPr/>
        </p:nvSpPr>
        <p:spPr>
          <a:xfrm>
            <a:off x="1750423" y="2342607"/>
            <a:ext cx="5460076" cy="3585754"/>
          </a:xfrm>
          <a:custGeom>
            <a:avLst/>
            <a:gdLst>
              <a:gd name="connsiteX0" fmla="*/ 0 w 5460076"/>
              <a:gd name="connsiteY0" fmla="*/ 597638 h 3585754"/>
              <a:gd name="connsiteX1" fmla="*/ 597638 w 5460076"/>
              <a:gd name="connsiteY1" fmla="*/ 0 h 3585754"/>
              <a:gd name="connsiteX2" fmla="*/ 1130738 w 5460076"/>
              <a:gd name="connsiteY2" fmla="*/ 0 h 3585754"/>
              <a:gd name="connsiteX3" fmla="*/ 1578542 w 5460076"/>
              <a:gd name="connsiteY3" fmla="*/ 0 h 3585754"/>
              <a:gd name="connsiteX4" fmla="*/ 1983698 w 5460076"/>
              <a:gd name="connsiteY4" fmla="*/ 0 h 3585754"/>
              <a:gd name="connsiteX5" fmla="*/ 2431502 w 5460076"/>
              <a:gd name="connsiteY5" fmla="*/ 0 h 3585754"/>
              <a:gd name="connsiteX6" fmla="*/ 3007250 w 5460076"/>
              <a:gd name="connsiteY6" fmla="*/ 0 h 3585754"/>
              <a:gd name="connsiteX7" fmla="*/ 3455054 w 5460076"/>
              <a:gd name="connsiteY7" fmla="*/ 0 h 3585754"/>
              <a:gd name="connsiteX8" fmla="*/ 3860210 w 5460076"/>
              <a:gd name="connsiteY8" fmla="*/ 0 h 3585754"/>
              <a:gd name="connsiteX9" fmla="*/ 4308014 w 5460076"/>
              <a:gd name="connsiteY9" fmla="*/ 0 h 3585754"/>
              <a:gd name="connsiteX10" fmla="*/ 4862438 w 5460076"/>
              <a:gd name="connsiteY10" fmla="*/ 0 h 3585754"/>
              <a:gd name="connsiteX11" fmla="*/ 5460076 w 5460076"/>
              <a:gd name="connsiteY11" fmla="*/ 597638 h 3585754"/>
              <a:gd name="connsiteX12" fmla="*/ 5460076 w 5460076"/>
              <a:gd name="connsiteY12" fmla="*/ 1123543 h 3585754"/>
              <a:gd name="connsiteX13" fmla="*/ 5460076 w 5460076"/>
              <a:gd name="connsiteY13" fmla="*/ 1721163 h 3585754"/>
              <a:gd name="connsiteX14" fmla="*/ 5460076 w 5460076"/>
              <a:gd name="connsiteY14" fmla="*/ 2366592 h 3585754"/>
              <a:gd name="connsiteX15" fmla="*/ 5460076 w 5460076"/>
              <a:gd name="connsiteY15" fmla="*/ 2988116 h 3585754"/>
              <a:gd name="connsiteX16" fmla="*/ 4862438 w 5460076"/>
              <a:gd name="connsiteY16" fmla="*/ 3585754 h 3585754"/>
              <a:gd name="connsiteX17" fmla="*/ 4371986 w 5460076"/>
              <a:gd name="connsiteY17" fmla="*/ 3585754 h 3585754"/>
              <a:gd name="connsiteX18" fmla="*/ 3838886 w 5460076"/>
              <a:gd name="connsiteY18" fmla="*/ 3585754 h 3585754"/>
              <a:gd name="connsiteX19" fmla="*/ 3433730 w 5460076"/>
              <a:gd name="connsiteY19" fmla="*/ 3585754 h 3585754"/>
              <a:gd name="connsiteX20" fmla="*/ 2815334 w 5460076"/>
              <a:gd name="connsiteY20" fmla="*/ 3585754 h 3585754"/>
              <a:gd name="connsiteX21" fmla="*/ 2282234 w 5460076"/>
              <a:gd name="connsiteY21" fmla="*/ 3585754 h 3585754"/>
              <a:gd name="connsiteX22" fmla="*/ 1663838 w 5460076"/>
              <a:gd name="connsiteY22" fmla="*/ 3585754 h 3585754"/>
              <a:gd name="connsiteX23" fmla="*/ 1173386 w 5460076"/>
              <a:gd name="connsiteY23" fmla="*/ 3585754 h 3585754"/>
              <a:gd name="connsiteX24" fmla="*/ 597638 w 5460076"/>
              <a:gd name="connsiteY24" fmla="*/ 3585754 h 3585754"/>
              <a:gd name="connsiteX25" fmla="*/ 0 w 5460076"/>
              <a:gd name="connsiteY25" fmla="*/ 2988116 h 3585754"/>
              <a:gd name="connsiteX26" fmla="*/ 0 w 5460076"/>
              <a:gd name="connsiteY26" fmla="*/ 2390497 h 3585754"/>
              <a:gd name="connsiteX27" fmla="*/ 0 w 5460076"/>
              <a:gd name="connsiteY27" fmla="*/ 1768972 h 3585754"/>
              <a:gd name="connsiteX28" fmla="*/ 0 w 5460076"/>
              <a:gd name="connsiteY28" fmla="*/ 1123543 h 3585754"/>
              <a:gd name="connsiteX29" fmla="*/ 0 w 5460076"/>
              <a:gd name="connsiteY29" fmla="*/ 597638 h 358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60076" h="3585754" fill="none" extrusionOk="0">
                <a:moveTo>
                  <a:pt x="0" y="597638"/>
                </a:moveTo>
                <a:cubicBezTo>
                  <a:pt x="-11391" y="303084"/>
                  <a:pt x="253941" y="-42927"/>
                  <a:pt x="597638" y="0"/>
                </a:cubicBezTo>
                <a:cubicBezTo>
                  <a:pt x="861917" y="-8372"/>
                  <a:pt x="997011" y="41965"/>
                  <a:pt x="1130738" y="0"/>
                </a:cubicBezTo>
                <a:cubicBezTo>
                  <a:pt x="1264465" y="-41965"/>
                  <a:pt x="1412574" y="12370"/>
                  <a:pt x="1578542" y="0"/>
                </a:cubicBezTo>
                <a:cubicBezTo>
                  <a:pt x="1744510" y="-12370"/>
                  <a:pt x="1854175" y="46721"/>
                  <a:pt x="1983698" y="0"/>
                </a:cubicBezTo>
                <a:cubicBezTo>
                  <a:pt x="2113221" y="-46721"/>
                  <a:pt x="2222216" y="2915"/>
                  <a:pt x="2431502" y="0"/>
                </a:cubicBezTo>
                <a:cubicBezTo>
                  <a:pt x="2640788" y="-2915"/>
                  <a:pt x="2809097" y="66189"/>
                  <a:pt x="3007250" y="0"/>
                </a:cubicBezTo>
                <a:cubicBezTo>
                  <a:pt x="3205403" y="-66189"/>
                  <a:pt x="3297087" y="33293"/>
                  <a:pt x="3455054" y="0"/>
                </a:cubicBezTo>
                <a:cubicBezTo>
                  <a:pt x="3613021" y="-33293"/>
                  <a:pt x="3759997" y="41813"/>
                  <a:pt x="3860210" y="0"/>
                </a:cubicBezTo>
                <a:cubicBezTo>
                  <a:pt x="3960423" y="-41813"/>
                  <a:pt x="4194244" y="28294"/>
                  <a:pt x="4308014" y="0"/>
                </a:cubicBezTo>
                <a:cubicBezTo>
                  <a:pt x="4421784" y="-28294"/>
                  <a:pt x="4738457" y="56051"/>
                  <a:pt x="4862438" y="0"/>
                </a:cubicBezTo>
                <a:cubicBezTo>
                  <a:pt x="5155333" y="4457"/>
                  <a:pt x="5486674" y="295510"/>
                  <a:pt x="5460076" y="597638"/>
                </a:cubicBezTo>
                <a:cubicBezTo>
                  <a:pt x="5466250" y="795465"/>
                  <a:pt x="5433544" y="1004625"/>
                  <a:pt x="5460076" y="1123543"/>
                </a:cubicBezTo>
                <a:cubicBezTo>
                  <a:pt x="5486608" y="1242462"/>
                  <a:pt x="5426911" y="1479133"/>
                  <a:pt x="5460076" y="1721163"/>
                </a:cubicBezTo>
                <a:cubicBezTo>
                  <a:pt x="5493241" y="1963193"/>
                  <a:pt x="5432861" y="2198602"/>
                  <a:pt x="5460076" y="2366592"/>
                </a:cubicBezTo>
                <a:cubicBezTo>
                  <a:pt x="5487291" y="2534582"/>
                  <a:pt x="5433298" y="2779722"/>
                  <a:pt x="5460076" y="2988116"/>
                </a:cubicBezTo>
                <a:cubicBezTo>
                  <a:pt x="5447373" y="3364708"/>
                  <a:pt x="5206720" y="3561814"/>
                  <a:pt x="4862438" y="3585754"/>
                </a:cubicBezTo>
                <a:cubicBezTo>
                  <a:pt x="4621658" y="3634492"/>
                  <a:pt x="4595613" y="3527961"/>
                  <a:pt x="4371986" y="3585754"/>
                </a:cubicBezTo>
                <a:cubicBezTo>
                  <a:pt x="4148359" y="3643547"/>
                  <a:pt x="4029098" y="3528271"/>
                  <a:pt x="3838886" y="3585754"/>
                </a:cubicBezTo>
                <a:cubicBezTo>
                  <a:pt x="3648674" y="3643237"/>
                  <a:pt x="3614789" y="3550089"/>
                  <a:pt x="3433730" y="3585754"/>
                </a:cubicBezTo>
                <a:cubicBezTo>
                  <a:pt x="3252671" y="3621419"/>
                  <a:pt x="3073331" y="3565121"/>
                  <a:pt x="2815334" y="3585754"/>
                </a:cubicBezTo>
                <a:cubicBezTo>
                  <a:pt x="2557337" y="3606387"/>
                  <a:pt x="2464043" y="3545148"/>
                  <a:pt x="2282234" y="3585754"/>
                </a:cubicBezTo>
                <a:cubicBezTo>
                  <a:pt x="2100425" y="3626360"/>
                  <a:pt x="1834819" y="3559285"/>
                  <a:pt x="1663838" y="3585754"/>
                </a:cubicBezTo>
                <a:cubicBezTo>
                  <a:pt x="1492857" y="3612223"/>
                  <a:pt x="1387165" y="3574124"/>
                  <a:pt x="1173386" y="3585754"/>
                </a:cubicBezTo>
                <a:cubicBezTo>
                  <a:pt x="959607" y="3597384"/>
                  <a:pt x="822736" y="3553365"/>
                  <a:pt x="597638" y="3585754"/>
                </a:cubicBezTo>
                <a:cubicBezTo>
                  <a:pt x="242016" y="3662949"/>
                  <a:pt x="44391" y="3396390"/>
                  <a:pt x="0" y="2988116"/>
                </a:cubicBezTo>
                <a:cubicBezTo>
                  <a:pt x="-48051" y="2795392"/>
                  <a:pt x="58524" y="2678663"/>
                  <a:pt x="0" y="2390497"/>
                </a:cubicBezTo>
                <a:cubicBezTo>
                  <a:pt x="-58524" y="2102331"/>
                  <a:pt x="56550" y="2018007"/>
                  <a:pt x="0" y="1768972"/>
                </a:cubicBezTo>
                <a:cubicBezTo>
                  <a:pt x="-56550" y="1519937"/>
                  <a:pt x="49763" y="1401299"/>
                  <a:pt x="0" y="1123543"/>
                </a:cubicBezTo>
                <a:cubicBezTo>
                  <a:pt x="-49763" y="845787"/>
                  <a:pt x="53205" y="807563"/>
                  <a:pt x="0" y="597638"/>
                </a:cubicBezTo>
                <a:close/>
              </a:path>
              <a:path w="5460076" h="3585754" stroke="0" extrusionOk="0">
                <a:moveTo>
                  <a:pt x="0" y="597638"/>
                </a:moveTo>
                <a:cubicBezTo>
                  <a:pt x="-45496" y="239509"/>
                  <a:pt x="255080" y="4689"/>
                  <a:pt x="597638" y="0"/>
                </a:cubicBezTo>
                <a:cubicBezTo>
                  <a:pt x="734103" y="-3625"/>
                  <a:pt x="989738" y="11656"/>
                  <a:pt x="1216034" y="0"/>
                </a:cubicBezTo>
                <a:cubicBezTo>
                  <a:pt x="1442330" y="-11656"/>
                  <a:pt x="1538909" y="40649"/>
                  <a:pt x="1706486" y="0"/>
                </a:cubicBezTo>
                <a:cubicBezTo>
                  <a:pt x="1874063" y="-40649"/>
                  <a:pt x="2007167" y="34830"/>
                  <a:pt x="2154290" y="0"/>
                </a:cubicBezTo>
                <a:cubicBezTo>
                  <a:pt x="2301413" y="-34830"/>
                  <a:pt x="2533345" y="27796"/>
                  <a:pt x="2730038" y="0"/>
                </a:cubicBezTo>
                <a:cubicBezTo>
                  <a:pt x="2926731" y="-27796"/>
                  <a:pt x="3100661" y="39367"/>
                  <a:pt x="3220490" y="0"/>
                </a:cubicBezTo>
                <a:cubicBezTo>
                  <a:pt x="3340319" y="-39367"/>
                  <a:pt x="3685077" y="66553"/>
                  <a:pt x="3838886" y="0"/>
                </a:cubicBezTo>
                <a:cubicBezTo>
                  <a:pt x="3992695" y="-66553"/>
                  <a:pt x="4128230" y="3468"/>
                  <a:pt x="4286690" y="0"/>
                </a:cubicBezTo>
                <a:cubicBezTo>
                  <a:pt x="4445150" y="-3468"/>
                  <a:pt x="4683521" y="12149"/>
                  <a:pt x="4862438" y="0"/>
                </a:cubicBezTo>
                <a:cubicBezTo>
                  <a:pt x="5285238" y="22297"/>
                  <a:pt x="5452038" y="266272"/>
                  <a:pt x="5460076" y="597638"/>
                </a:cubicBezTo>
                <a:cubicBezTo>
                  <a:pt x="5492905" y="882352"/>
                  <a:pt x="5407020" y="899074"/>
                  <a:pt x="5460076" y="1195258"/>
                </a:cubicBezTo>
                <a:cubicBezTo>
                  <a:pt x="5513132" y="1491442"/>
                  <a:pt x="5414980" y="1506637"/>
                  <a:pt x="5460076" y="1768972"/>
                </a:cubicBezTo>
                <a:cubicBezTo>
                  <a:pt x="5505172" y="2031307"/>
                  <a:pt x="5401544" y="2141895"/>
                  <a:pt x="5460076" y="2414401"/>
                </a:cubicBezTo>
                <a:cubicBezTo>
                  <a:pt x="5518608" y="2686907"/>
                  <a:pt x="5426437" y="2850980"/>
                  <a:pt x="5460076" y="2988116"/>
                </a:cubicBezTo>
                <a:cubicBezTo>
                  <a:pt x="5369864" y="3332996"/>
                  <a:pt x="5134345" y="3545625"/>
                  <a:pt x="4862438" y="3585754"/>
                </a:cubicBezTo>
                <a:cubicBezTo>
                  <a:pt x="4650255" y="3590250"/>
                  <a:pt x="4449361" y="3529696"/>
                  <a:pt x="4286690" y="3585754"/>
                </a:cubicBezTo>
                <a:cubicBezTo>
                  <a:pt x="4124019" y="3641812"/>
                  <a:pt x="3906168" y="3552364"/>
                  <a:pt x="3753590" y="3585754"/>
                </a:cubicBezTo>
                <a:cubicBezTo>
                  <a:pt x="3601012" y="3619144"/>
                  <a:pt x="3490319" y="3543701"/>
                  <a:pt x="3348434" y="3585754"/>
                </a:cubicBezTo>
                <a:cubicBezTo>
                  <a:pt x="3206549" y="3627807"/>
                  <a:pt x="3074129" y="3563769"/>
                  <a:pt x="2900630" y="3585754"/>
                </a:cubicBezTo>
                <a:cubicBezTo>
                  <a:pt x="2727131" y="3607739"/>
                  <a:pt x="2576918" y="3536234"/>
                  <a:pt x="2282234" y="3585754"/>
                </a:cubicBezTo>
                <a:cubicBezTo>
                  <a:pt x="1987550" y="3635274"/>
                  <a:pt x="2015175" y="3546047"/>
                  <a:pt x="1749134" y="3585754"/>
                </a:cubicBezTo>
                <a:cubicBezTo>
                  <a:pt x="1483093" y="3625461"/>
                  <a:pt x="1435171" y="3543953"/>
                  <a:pt x="1301330" y="3585754"/>
                </a:cubicBezTo>
                <a:cubicBezTo>
                  <a:pt x="1167489" y="3627555"/>
                  <a:pt x="811963" y="3519620"/>
                  <a:pt x="597638" y="3585754"/>
                </a:cubicBezTo>
                <a:cubicBezTo>
                  <a:pt x="209589" y="3582472"/>
                  <a:pt x="15262" y="3331321"/>
                  <a:pt x="0" y="2988116"/>
                </a:cubicBezTo>
                <a:cubicBezTo>
                  <a:pt x="-2195" y="2818442"/>
                  <a:pt x="40695" y="2675754"/>
                  <a:pt x="0" y="2390497"/>
                </a:cubicBezTo>
                <a:cubicBezTo>
                  <a:pt x="-40695" y="2105240"/>
                  <a:pt x="21068" y="2076460"/>
                  <a:pt x="0" y="1840687"/>
                </a:cubicBezTo>
                <a:cubicBezTo>
                  <a:pt x="-21068" y="1604914"/>
                  <a:pt x="20270" y="1529339"/>
                  <a:pt x="0" y="1219162"/>
                </a:cubicBezTo>
                <a:cubicBezTo>
                  <a:pt x="-20270" y="908985"/>
                  <a:pt x="30387" y="818340"/>
                  <a:pt x="0" y="597638"/>
                </a:cubicBezTo>
                <a:close/>
              </a:path>
            </a:pathLst>
          </a:cu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w="28575">
            <a:solidFill>
              <a:srgbClr val="00206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4B96F-5FA7-D74E-9A42-B8F484FAEBB5}"/>
              </a:ext>
            </a:extLst>
          </p:cNvPr>
          <p:cNvSpPr>
            <a:spLocks noGrp="1"/>
          </p:cNvSpPr>
          <p:nvPr>
            <p:ph type="title"/>
          </p:nvPr>
        </p:nvSpPr>
        <p:spPr>
          <a:xfrm>
            <a:off x="700635" y="922096"/>
            <a:ext cx="10691265" cy="671573"/>
          </a:xfrm>
        </p:spPr>
        <p:txBody>
          <a:bodyPr>
            <a:normAutofit fontScale="90000"/>
          </a:bodyPr>
          <a:lstStyle/>
          <a:p>
            <a:r>
              <a:rPr lang="en-US" dirty="0"/>
              <a:t>Test scenario</a:t>
            </a:r>
          </a:p>
        </p:txBody>
      </p:sp>
      <p:sp>
        <p:nvSpPr>
          <p:cNvPr id="4" name="Slide Number Placeholder 3">
            <a:extLst>
              <a:ext uri="{FF2B5EF4-FFF2-40B4-BE49-F238E27FC236}">
                <a16:creationId xmlns:a16="http://schemas.microsoft.com/office/drawing/2014/main" id="{88F35550-4B0B-4643-8FD7-2AB7D756F6CC}"/>
              </a:ext>
            </a:extLst>
          </p:cNvPr>
          <p:cNvSpPr>
            <a:spLocks noGrp="1"/>
          </p:cNvSpPr>
          <p:nvPr>
            <p:ph type="sldNum" sz="quarter" idx="12"/>
          </p:nvPr>
        </p:nvSpPr>
        <p:spPr/>
        <p:txBody>
          <a:bodyPr/>
          <a:lstStyle/>
          <a:p>
            <a:fld id="{C3DB2ADC-AF19-4574-8C10-79B5B04FCA27}" type="slidenum">
              <a:rPr lang="en-US" smtClean="0"/>
              <a:t>13</a:t>
            </a:fld>
            <a:endParaRPr lang="en-US"/>
          </a:p>
        </p:txBody>
      </p:sp>
      <p:sp>
        <p:nvSpPr>
          <p:cNvPr id="23" name="Rounded Rectangle 22">
            <a:extLst>
              <a:ext uri="{FF2B5EF4-FFF2-40B4-BE49-F238E27FC236}">
                <a16:creationId xmlns:a16="http://schemas.microsoft.com/office/drawing/2014/main" id="{9B96DCA5-FC57-9F4F-B1A2-BCE5098CDC10}"/>
              </a:ext>
            </a:extLst>
          </p:cNvPr>
          <p:cNvSpPr/>
          <p:nvPr/>
        </p:nvSpPr>
        <p:spPr>
          <a:xfrm>
            <a:off x="7691743" y="1593669"/>
            <a:ext cx="2749834" cy="4419600"/>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B92B07-0864-DC41-8DF0-69220B318FFC}"/>
              </a:ext>
            </a:extLst>
          </p:cNvPr>
          <p:cNvSpPr/>
          <p:nvPr/>
        </p:nvSpPr>
        <p:spPr>
          <a:xfrm>
            <a:off x="6713583" y="4110837"/>
            <a:ext cx="242374" cy="369332"/>
          </a:xfrm>
          <a:prstGeom prst="rect">
            <a:avLst/>
          </a:prstGeom>
        </p:spPr>
        <p:txBody>
          <a:bodyPr wrap="none">
            <a:spAutoFit/>
          </a:bodyPr>
          <a:lstStyle/>
          <a:p>
            <a:r>
              <a:rPr lang="en-CA" dirty="0">
                <a:solidFill>
                  <a:srgbClr val="000000"/>
                </a:solidFill>
                <a:latin typeface="Times" pitchFamily="2" charset="0"/>
              </a:rPr>
              <a:t> </a:t>
            </a:r>
            <a:endParaRPr lang="en-US" dirty="0"/>
          </a:p>
        </p:txBody>
      </p:sp>
      <p:sp>
        <p:nvSpPr>
          <p:cNvPr id="8" name="Rounded Rectangle 7">
            <a:extLst>
              <a:ext uri="{FF2B5EF4-FFF2-40B4-BE49-F238E27FC236}">
                <a16:creationId xmlns:a16="http://schemas.microsoft.com/office/drawing/2014/main" id="{890C2506-97D5-9E4C-A4D3-131E61950FBC}"/>
              </a:ext>
            </a:extLst>
          </p:cNvPr>
          <p:cNvSpPr/>
          <p:nvPr/>
        </p:nvSpPr>
        <p:spPr>
          <a:xfrm>
            <a:off x="1996954" y="3584225"/>
            <a:ext cx="2308177" cy="827314"/>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16 samples</a:t>
            </a:r>
          </a:p>
          <a:p>
            <a:pPr algn="ctr"/>
            <a:r>
              <a:rPr lang="en-US" dirty="0"/>
              <a:t>(in-class)</a:t>
            </a:r>
          </a:p>
        </p:txBody>
      </p:sp>
      <p:sp>
        <p:nvSpPr>
          <p:cNvPr id="11" name="Rounded Rectangle 10">
            <a:extLst>
              <a:ext uri="{FF2B5EF4-FFF2-40B4-BE49-F238E27FC236}">
                <a16:creationId xmlns:a16="http://schemas.microsoft.com/office/drawing/2014/main" id="{366BCB99-B068-8244-90CB-A74A3033DD71}"/>
              </a:ext>
            </a:extLst>
          </p:cNvPr>
          <p:cNvSpPr/>
          <p:nvPr/>
        </p:nvSpPr>
        <p:spPr>
          <a:xfrm>
            <a:off x="1888301" y="2756263"/>
            <a:ext cx="2525486" cy="3087188"/>
          </a:xfrm>
          <a:custGeom>
            <a:avLst/>
            <a:gdLst>
              <a:gd name="connsiteX0" fmla="*/ 0 w 2525486"/>
              <a:gd name="connsiteY0" fmla="*/ 420923 h 3087188"/>
              <a:gd name="connsiteX1" fmla="*/ 420923 w 2525486"/>
              <a:gd name="connsiteY1" fmla="*/ 0 h 3087188"/>
              <a:gd name="connsiteX2" fmla="*/ 998973 w 2525486"/>
              <a:gd name="connsiteY2" fmla="*/ 0 h 3087188"/>
              <a:gd name="connsiteX3" fmla="*/ 1543350 w 2525486"/>
              <a:gd name="connsiteY3" fmla="*/ 0 h 3087188"/>
              <a:gd name="connsiteX4" fmla="*/ 2104563 w 2525486"/>
              <a:gd name="connsiteY4" fmla="*/ 0 h 3087188"/>
              <a:gd name="connsiteX5" fmla="*/ 2525486 w 2525486"/>
              <a:gd name="connsiteY5" fmla="*/ 420923 h 3087188"/>
              <a:gd name="connsiteX6" fmla="*/ 2525486 w 2525486"/>
              <a:gd name="connsiteY6" fmla="*/ 1027165 h 3087188"/>
              <a:gd name="connsiteX7" fmla="*/ 2525486 w 2525486"/>
              <a:gd name="connsiteY7" fmla="*/ 1521141 h 3087188"/>
              <a:gd name="connsiteX8" fmla="*/ 2525486 w 2525486"/>
              <a:gd name="connsiteY8" fmla="*/ 2060023 h 3087188"/>
              <a:gd name="connsiteX9" fmla="*/ 2525486 w 2525486"/>
              <a:gd name="connsiteY9" fmla="*/ 2666265 h 3087188"/>
              <a:gd name="connsiteX10" fmla="*/ 2104563 w 2525486"/>
              <a:gd name="connsiteY10" fmla="*/ 3087188 h 3087188"/>
              <a:gd name="connsiteX11" fmla="*/ 1526513 w 2525486"/>
              <a:gd name="connsiteY11" fmla="*/ 3087188 h 3087188"/>
              <a:gd name="connsiteX12" fmla="*/ 965300 w 2525486"/>
              <a:gd name="connsiteY12" fmla="*/ 3087188 h 3087188"/>
              <a:gd name="connsiteX13" fmla="*/ 420923 w 2525486"/>
              <a:gd name="connsiteY13" fmla="*/ 3087188 h 3087188"/>
              <a:gd name="connsiteX14" fmla="*/ 0 w 2525486"/>
              <a:gd name="connsiteY14" fmla="*/ 2666265 h 3087188"/>
              <a:gd name="connsiteX15" fmla="*/ 0 w 2525486"/>
              <a:gd name="connsiteY15" fmla="*/ 2149836 h 3087188"/>
              <a:gd name="connsiteX16" fmla="*/ 0 w 2525486"/>
              <a:gd name="connsiteY16" fmla="*/ 1655861 h 3087188"/>
              <a:gd name="connsiteX17" fmla="*/ 0 w 2525486"/>
              <a:gd name="connsiteY17" fmla="*/ 1049619 h 3087188"/>
              <a:gd name="connsiteX18" fmla="*/ 0 w 2525486"/>
              <a:gd name="connsiteY18" fmla="*/ 420923 h 30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5486" h="3087188" extrusionOk="0">
                <a:moveTo>
                  <a:pt x="0" y="420923"/>
                </a:moveTo>
                <a:cubicBezTo>
                  <a:pt x="-49516" y="210907"/>
                  <a:pt x="196409" y="6170"/>
                  <a:pt x="420923" y="0"/>
                </a:cubicBezTo>
                <a:cubicBezTo>
                  <a:pt x="661474" y="-41086"/>
                  <a:pt x="838888" y="7655"/>
                  <a:pt x="998973" y="0"/>
                </a:cubicBezTo>
                <a:cubicBezTo>
                  <a:pt x="1159058" y="-7655"/>
                  <a:pt x="1406959" y="84"/>
                  <a:pt x="1543350" y="0"/>
                </a:cubicBezTo>
                <a:cubicBezTo>
                  <a:pt x="1679741" y="-84"/>
                  <a:pt x="1977875" y="43678"/>
                  <a:pt x="2104563" y="0"/>
                </a:cubicBezTo>
                <a:cubicBezTo>
                  <a:pt x="2316990" y="145"/>
                  <a:pt x="2584437" y="211790"/>
                  <a:pt x="2525486" y="420923"/>
                </a:cubicBezTo>
                <a:cubicBezTo>
                  <a:pt x="2538918" y="669152"/>
                  <a:pt x="2470863" y="834879"/>
                  <a:pt x="2525486" y="1027165"/>
                </a:cubicBezTo>
                <a:cubicBezTo>
                  <a:pt x="2580109" y="1219451"/>
                  <a:pt x="2488213" y="1414491"/>
                  <a:pt x="2525486" y="1521141"/>
                </a:cubicBezTo>
                <a:cubicBezTo>
                  <a:pt x="2562759" y="1627791"/>
                  <a:pt x="2465872" y="1803910"/>
                  <a:pt x="2525486" y="2060023"/>
                </a:cubicBezTo>
                <a:cubicBezTo>
                  <a:pt x="2585100" y="2316136"/>
                  <a:pt x="2475602" y="2382382"/>
                  <a:pt x="2525486" y="2666265"/>
                </a:cubicBezTo>
                <a:cubicBezTo>
                  <a:pt x="2567778" y="2925700"/>
                  <a:pt x="2282226" y="3045204"/>
                  <a:pt x="2104563" y="3087188"/>
                </a:cubicBezTo>
                <a:cubicBezTo>
                  <a:pt x="1985019" y="3153307"/>
                  <a:pt x="1810906" y="3072792"/>
                  <a:pt x="1526513" y="3087188"/>
                </a:cubicBezTo>
                <a:cubicBezTo>
                  <a:pt x="1242120" y="3101584"/>
                  <a:pt x="1155224" y="3034855"/>
                  <a:pt x="965300" y="3087188"/>
                </a:cubicBezTo>
                <a:cubicBezTo>
                  <a:pt x="775376" y="3139521"/>
                  <a:pt x="555413" y="3080079"/>
                  <a:pt x="420923" y="3087188"/>
                </a:cubicBezTo>
                <a:cubicBezTo>
                  <a:pt x="168942" y="3086394"/>
                  <a:pt x="54637" y="2922401"/>
                  <a:pt x="0" y="2666265"/>
                </a:cubicBezTo>
                <a:cubicBezTo>
                  <a:pt x="-19591" y="2557319"/>
                  <a:pt x="29640" y="2398965"/>
                  <a:pt x="0" y="2149836"/>
                </a:cubicBezTo>
                <a:cubicBezTo>
                  <a:pt x="-29640" y="1900707"/>
                  <a:pt x="19031" y="1846263"/>
                  <a:pt x="0" y="1655861"/>
                </a:cubicBezTo>
                <a:cubicBezTo>
                  <a:pt x="-19031" y="1465459"/>
                  <a:pt x="8459" y="1188166"/>
                  <a:pt x="0" y="1049619"/>
                </a:cubicBezTo>
                <a:cubicBezTo>
                  <a:pt x="-8459" y="911072"/>
                  <a:pt x="52349" y="620690"/>
                  <a:pt x="0" y="420923"/>
                </a:cubicBezTo>
                <a:close/>
              </a:path>
            </a:pathLst>
          </a:custGeom>
          <a:noFill/>
          <a:ln w="28575">
            <a:solidFill>
              <a:schemeClr val="accent1"/>
            </a:solidFill>
            <a:prstDash val="dash"/>
            <a:extLst>
              <a:ext uri="{C807C97D-BFC1-408E-A445-0C87EB9F89A2}">
                <ask:lineSketchStyleProps xmlns:ask="http://schemas.microsoft.com/office/drawing/2018/sketchyshapes" sd="322569613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BF32FEF2-13C6-F245-AEBB-A9270F4D78E4}"/>
              </a:ext>
            </a:extLst>
          </p:cNvPr>
          <p:cNvSpPr/>
          <p:nvPr/>
        </p:nvSpPr>
        <p:spPr>
          <a:xfrm>
            <a:off x="4549314" y="2756263"/>
            <a:ext cx="2525486" cy="3087188"/>
          </a:xfrm>
          <a:custGeom>
            <a:avLst/>
            <a:gdLst>
              <a:gd name="connsiteX0" fmla="*/ 0 w 2525486"/>
              <a:gd name="connsiteY0" fmla="*/ 420923 h 3087188"/>
              <a:gd name="connsiteX1" fmla="*/ 420923 w 2525486"/>
              <a:gd name="connsiteY1" fmla="*/ 0 h 3087188"/>
              <a:gd name="connsiteX2" fmla="*/ 1015809 w 2525486"/>
              <a:gd name="connsiteY2" fmla="*/ 0 h 3087188"/>
              <a:gd name="connsiteX3" fmla="*/ 1610695 w 2525486"/>
              <a:gd name="connsiteY3" fmla="*/ 0 h 3087188"/>
              <a:gd name="connsiteX4" fmla="*/ 2104563 w 2525486"/>
              <a:gd name="connsiteY4" fmla="*/ 0 h 3087188"/>
              <a:gd name="connsiteX5" fmla="*/ 2525486 w 2525486"/>
              <a:gd name="connsiteY5" fmla="*/ 420923 h 3087188"/>
              <a:gd name="connsiteX6" fmla="*/ 2525486 w 2525486"/>
              <a:gd name="connsiteY6" fmla="*/ 959805 h 3087188"/>
              <a:gd name="connsiteX7" fmla="*/ 2525486 w 2525486"/>
              <a:gd name="connsiteY7" fmla="*/ 1498687 h 3087188"/>
              <a:gd name="connsiteX8" fmla="*/ 2525486 w 2525486"/>
              <a:gd name="connsiteY8" fmla="*/ 2037569 h 3087188"/>
              <a:gd name="connsiteX9" fmla="*/ 2525486 w 2525486"/>
              <a:gd name="connsiteY9" fmla="*/ 2666265 h 3087188"/>
              <a:gd name="connsiteX10" fmla="*/ 2104563 w 2525486"/>
              <a:gd name="connsiteY10" fmla="*/ 3087188 h 3087188"/>
              <a:gd name="connsiteX11" fmla="*/ 1593859 w 2525486"/>
              <a:gd name="connsiteY11" fmla="*/ 3087188 h 3087188"/>
              <a:gd name="connsiteX12" fmla="*/ 1015809 w 2525486"/>
              <a:gd name="connsiteY12" fmla="*/ 3087188 h 3087188"/>
              <a:gd name="connsiteX13" fmla="*/ 420923 w 2525486"/>
              <a:gd name="connsiteY13" fmla="*/ 3087188 h 3087188"/>
              <a:gd name="connsiteX14" fmla="*/ 0 w 2525486"/>
              <a:gd name="connsiteY14" fmla="*/ 2666265 h 3087188"/>
              <a:gd name="connsiteX15" fmla="*/ 0 w 2525486"/>
              <a:gd name="connsiteY15" fmla="*/ 2172290 h 3087188"/>
              <a:gd name="connsiteX16" fmla="*/ 0 w 2525486"/>
              <a:gd name="connsiteY16" fmla="*/ 1633408 h 3087188"/>
              <a:gd name="connsiteX17" fmla="*/ 0 w 2525486"/>
              <a:gd name="connsiteY17" fmla="*/ 1072072 h 3087188"/>
              <a:gd name="connsiteX18" fmla="*/ 0 w 2525486"/>
              <a:gd name="connsiteY18" fmla="*/ 420923 h 30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5486" h="3087188" extrusionOk="0">
                <a:moveTo>
                  <a:pt x="0" y="420923"/>
                </a:moveTo>
                <a:cubicBezTo>
                  <a:pt x="33299" y="184121"/>
                  <a:pt x="235066" y="-10738"/>
                  <a:pt x="420923" y="0"/>
                </a:cubicBezTo>
                <a:cubicBezTo>
                  <a:pt x="567961" y="-69075"/>
                  <a:pt x="851008" y="57771"/>
                  <a:pt x="1015809" y="0"/>
                </a:cubicBezTo>
                <a:cubicBezTo>
                  <a:pt x="1180610" y="-57771"/>
                  <a:pt x="1343178" y="56654"/>
                  <a:pt x="1610695" y="0"/>
                </a:cubicBezTo>
                <a:cubicBezTo>
                  <a:pt x="1878212" y="-56654"/>
                  <a:pt x="1996656" y="50054"/>
                  <a:pt x="2104563" y="0"/>
                </a:cubicBezTo>
                <a:cubicBezTo>
                  <a:pt x="2315967" y="22600"/>
                  <a:pt x="2513660" y="138621"/>
                  <a:pt x="2525486" y="420923"/>
                </a:cubicBezTo>
                <a:cubicBezTo>
                  <a:pt x="2525677" y="642103"/>
                  <a:pt x="2507621" y="844124"/>
                  <a:pt x="2525486" y="959805"/>
                </a:cubicBezTo>
                <a:cubicBezTo>
                  <a:pt x="2543351" y="1075486"/>
                  <a:pt x="2515701" y="1384480"/>
                  <a:pt x="2525486" y="1498687"/>
                </a:cubicBezTo>
                <a:cubicBezTo>
                  <a:pt x="2535271" y="1612894"/>
                  <a:pt x="2483742" y="1795601"/>
                  <a:pt x="2525486" y="2037569"/>
                </a:cubicBezTo>
                <a:cubicBezTo>
                  <a:pt x="2567230" y="2279537"/>
                  <a:pt x="2452865" y="2520168"/>
                  <a:pt x="2525486" y="2666265"/>
                </a:cubicBezTo>
                <a:cubicBezTo>
                  <a:pt x="2506105" y="2914249"/>
                  <a:pt x="2368108" y="3077627"/>
                  <a:pt x="2104563" y="3087188"/>
                </a:cubicBezTo>
                <a:cubicBezTo>
                  <a:pt x="1919176" y="3117597"/>
                  <a:pt x="1716030" y="3083168"/>
                  <a:pt x="1593859" y="3087188"/>
                </a:cubicBezTo>
                <a:cubicBezTo>
                  <a:pt x="1471688" y="3091208"/>
                  <a:pt x="1176529" y="3067943"/>
                  <a:pt x="1015809" y="3087188"/>
                </a:cubicBezTo>
                <a:cubicBezTo>
                  <a:pt x="855089" y="3106433"/>
                  <a:pt x="565619" y="3016307"/>
                  <a:pt x="420923" y="3087188"/>
                </a:cubicBezTo>
                <a:cubicBezTo>
                  <a:pt x="164653" y="3109189"/>
                  <a:pt x="10683" y="2940399"/>
                  <a:pt x="0" y="2666265"/>
                </a:cubicBezTo>
                <a:cubicBezTo>
                  <a:pt x="-1026" y="2480358"/>
                  <a:pt x="29682" y="2354581"/>
                  <a:pt x="0" y="2172290"/>
                </a:cubicBezTo>
                <a:cubicBezTo>
                  <a:pt x="-29682" y="1989999"/>
                  <a:pt x="43733" y="1882873"/>
                  <a:pt x="0" y="1633408"/>
                </a:cubicBezTo>
                <a:cubicBezTo>
                  <a:pt x="-43733" y="1383943"/>
                  <a:pt x="35019" y="1301388"/>
                  <a:pt x="0" y="1072072"/>
                </a:cubicBezTo>
                <a:cubicBezTo>
                  <a:pt x="-35019" y="842756"/>
                  <a:pt x="45288" y="611535"/>
                  <a:pt x="0" y="420923"/>
                </a:cubicBezTo>
                <a:close/>
              </a:path>
            </a:pathLst>
          </a:custGeom>
          <a:noFill/>
          <a:ln w="28575">
            <a:solidFill>
              <a:schemeClr val="accent1"/>
            </a:solidFill>
            <a:prstDash val="dash"/>
            <a:extLst>
              <a:ext uri="{C807C97D-BFC1-408E-A445-0C87EB9F89A2}">
                <ask:lineSketchStyleProps xmlns:ask="http://schemas.microsoft.com/office/drawing/2018/sketchyshapes" sd="160307001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6338328-1CF5-DD4F-AE9B-F9A544D27D58}"/>
              </a:ext>
            </a:extLst>
          </p:cNvPr>
          <p:cNvSpPr/>
          <p:nvPr/>
        </p:nvSpPr>
        <p:spPr>
          <a:xfrm>
            <a:off x="7792371" y="2756263"/>
            <a:ext cx="2525486" cy="3087188"/>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661762CD-BCA8-2540-B6DC-BC274BA62BB9}"/>
              </a:ext>
            </a:extLst>
          </p:cNvPr>
          <p:cNvSpPr/>
          <p:nvPr/>
        </p:nvSpPr>
        <p:spPr>
          <a:xfrm>
            <a:off x="1996954" y="4497301"/>
            <a:ext cx="2308177" cy="1058948"/>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16 *49 samples</a:t>
            </a:r>
          </a:p>
          <a:p>
            <a:pPr algn="ctr"/>
            <a:r>
              <a:rPr lang="en-US" dirty="0"/>
              <a:t>(out-class)</a:t>
            </a:r>
          </a:p>
          <a:p>
            <a:pPr algn="ctr"/>
            <a:r>
              <a:rPr lang="en-US" dirty="0"/>
              <a:t>≈800</a:t>
            </a:r>
          </a:p>
        </p:txBody>
      </p:sp>
      <p:sp>
        <p:nvSpPr>
          <p:cNvPr id="17" name="Rounded Rectangle 16">
            <a:extLst>
              <a:ext uri="{FF2B5EF4-FFF2-40B4-BE49-F238E27FC236}">
                <a16:creationId xmlns:a16="http://schemas.microsoft.com/office/drawing/2014/main" id="{29C0F208-7C9D-BB4F-997D-5EEF4BCD3AA5}"/>
              </a:ext>
            </a:extLst>
          </p:cNvPr>
          <p:cNvSpPr/>
          <p:nvPr/>
        </p:nvSpPr>
        <p:spPr>
          <a:xfrm>
            <a:off x="4647780" y="3584225"/>
            <a:ext cx="2308177" cy="8273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 samples</a:t>
            </a:r>
          </a:p>
          <a:p>
            <a:pPr algn="ctr"/>
            <a:r>
              <a:rPr lang="en-US" dirty="0"/>
              <a:t>(in-class)</a:t>
            </a:r>
          </a:p>
        </p:txBody>
      </p:sp>
      <p:sp>
        <p:nvSpPr>
          <p:cNvPr id="18" name="Rounded Rectangle 17">
            <a:extLst>
              <a:ext uri="{FF2B5EF4-FFF2-40B4-BE49-F238E27FC236}">
                <a16:creationId xmlns:a16="http://schemas.microsoft.com/office/drawing/2014/main" id="{44302124-CC0E-F240-94A6-236A82C9B54E}"/>
              </a:ext>
            </a:extLst>
          </p:cNvPr>
          <p:cNvSpPr/>
          <p:nvPr/>
        </p:nvSpPr>
        <p:spPr>
          <a:xfrm>
            <a:off x="4647780" y="4497300"/>
            <a:ext cx="2308177" cy="1058949"/>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 *49 samples</a:t>
            </a:r>
          </a:p>
          <a:p>
            <a:pPr algn="ctr"/>
            <a:r>
              <a:rPr lang="en-US" dirty="0"/>
              <a:t>(out-class)</a:t>
            </a:r>
          </a:p>
          <a:p>
            <a:pPr algn="ctr"/>
            <a:r>
              <a:rPr lang="en-US" dirty="0"/>
              <a:t>≈200</a:t>
            </a:r>
          </a:p>
        </p:txBody>
      </p:sp>
      <p:sp>
        <p:nvSpPr>
          <p:cNvPr id="19" name="TextBox 18">
            <a:extLst>
              <a:ext uri="{FF2B5EF4-FFF2-40B4-BE49-F238E27FC236}">
                <a16:creationId xmlns:a16="http://schemas.microsoft.com/office/drawing/2014/main" id="{958FBD85-975C-2340-A29B-AE4C682FDB29}"/>
              </a:ext>
            </a:extLst>
          </p:cNvPr>
          <p:cNvSpPr txBox="1"/>
          <p:nvPr/>
        </p:nvSpPr>
        <p:spPr>
          <a:xfrm>
            <a:off x="2480987" y="2756263"/>
            <a:ext cx="1340110" cy="369332"/>
          </a:xfrm>
          <a:prstGeom prst="rect">
            <a:avLst/>
          </a:prstGeom>
          <a:noFill/>
        </p:spPr>
        <p:txBody>
          <a:bodyPr wrap="none" rtlCol="0">
            <a:spAutoFit/>
          </a:bodyPr>
          <a:lstStyle/>
          <a:p>
            <a:r>
              <a:rPr lang="en-US" dirty="0"/>
              <a:t>Training set</a:t>
            </a:r>
          </a:p>
        </p:txBody>
      </p:sp>
      <p:sp>
        <p:nvSpPr>
          <p:cNvPr id="20" name="TextBox 19">
            <a:extLst>
              <a:ext uri="{FF2B5EF4-FFF2-40B4-BE49-F238E27FC236}">
                <a16:creationId xmlns:a16="http://schemas.microsoft.com/office/drawing/2014/main" id="{23B37284-958F-3740-9C66-344F417CD89F}"/>
              </a:ext>
            </a:extLst>
          </p:cNvPr>
          <p:cNvSpPr txBox="1"/>
          <p:nvPr/>
        </p:nvSpPr>
        <p:spPr>
          <a:xfrm>
            <a:off x="5352353" y="2759835"/>
            <a:ext cx="899029" cy="369332"/>
          </a:xfrm>
          <a:prstGeom prst="rect">
            <a:avLst/>
          </a:prstGeom>
          <a:noFill/>
        </p:spPr>
        <p:txBody>
          <a:bodyPr wrap="none" rtlCol="0">
            <a:spAutoFit/>
          </a:bodyPr>
          <a:lstStyle/>
          <a:p>
            <a:r>
              <a:rPr lang="en-US" dirty="0"/>
              <a:t>Test set</a:t>
            </a:r>
          </a:p>
        </p:txBody>
      </p:sp>
      <p:sp>
        <p:nvSpPr>
          <p:cNvPr id="21" name="Rectangle 20">
            <a:extLst>
              <a:ext uri="{FF2B5EF4-FFF2-40B4-BE49-F238E27FC236}">
                <a16:creationId xmlns:a16="http://schemas.microsoft.com/office/drawing/2014/main" id="{0F35B1C2-E5E5-3344-B324-B7B3203AB68C}"/>
              </a:ext>
            </a:extLst>
          </p:cNvPr>
          <p:cNvSpPr/>
          <p:nvPr/>
        </p:nvSpPr>
        <p:spPr>
          <a:xfrm>
            <a:off x="8345476" y="2756263"/>
            <a:ext cx="1390509" cy="369332"/>
          </a:xfrm>
          <a:prstGeom prst="rect">
            <a:avLst/>
          </a:prstGeom>
        </p:spPr>
        <p:txBody>
          <a:bodyPr wrap="none">
            <a:spAutoFit/>
          </a:bodyPr>
          <a:lstStyle/>
          <a:p>
            <a:r>
              <a:rPr lang="en-US" dirty="0"/>
              <a:t>Imposter</a:t>
            </a:r>
            <a:r>
              <a:rPr lang="en-US" dirty="0">
                <a:solidFill>
                  <a:srgbClr val="000000"/>
                </a:solidFill>
                <a:latin typeface="Calibri" panose="020F0502020204030204" pitchFamily="34" charset="0"/>
              </a:rPr>
              <a:t> </a:t>
            </a:r>
            <a:r>
              <a:rPr lang="en-US" dirty="0"/>
              <a:t>set</a:t>
            </a:r>
          </a:p>
        </p:txBody>
      </p:sp>
      <p:sp>
        <p:nvSpPr>
          <p:cNvPr id="24" name="Rounded Rectangle 23">
            <a:extLst>
              <a:ext uri="{FF2B5EF4-FFF2-40B4-BE49-F238E27FC236}">
                <a16:creationId xmlns:a16="http://schemas.microsoft.com/office/drawing/2014/main" id="{53A6A78F-76B5-B141-B8D8-07785204AA7B}"/>
              </a:ext>
            </a:extLst>
          </p:cNvPr>
          <p:cNvSpPr/>
          <p:nvPr/>
        </p:nvSpPr>
        <p:spPr>
          <a:xfrm>
            <a:off x="7901025" y="3584224"/>
            <a:ext cx="2308177" cy="1108425"/>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20 *30 samples</a:t>
            </a:r>
          </a:p>
          <a:p>
            <a:pPr algn="ctr"/>
            <a:r>
              <a:rPr lang="en-US" dirty="0"/>
              <a:t>(out-class)</a:t>
            </a:r>
          </a:p>
          <a:p>
            <a:pPr algn="ctr"/>
            <a:r>
              <a:rPr lang="en-US" dirty="0"/>
              <a:t>≈200</a:t>
            </a:r>
          </a:p>
        </p:txBody>
      </p:sp>
      <p:sp>
        <p:nvSpPr>
          <p:cNvPr id="26" name="TextBox 25">
            <a:extLst>
              <a:ext uri="{FF2B5EF4-FFF2-40B4-BE49-F238E27FC236}">
                <a16:creationId xmlns:a16="http://schemas.microsoft.com/office/drawing/2014/main" id="{AAB45A6F-4371-9442-B740-F61D3C6006CB}"/>
              </a:ext>
            </a:extLst>
          </p:cNvPr>
          <p:cNvSpPr txBox="1"/>
          <p:nvPr/>
        </p:nvSpPr>
        <p:spPr>
          <a:xfrm>
            <a:off x="3742051" y="1598806"/>
            <a:ext cx="1811458" cy="369332"/>
          </a:xfrm>
          <a:prstGeom prst="rect">
            <a:avLst/>
          </a:prstGeom>
          <a:noFill/>
        </p:spPr>
        <p:txBody>
          <a:bodyPr wrap="none" rtlCol="0">
            <a:spAutoFit/>
          </a:bodyPr>
          <a:lstStyle/>
          <a:p>
            <a:r>
              <a:rPr lang="en-US" dirty="0"/>
              <a:t>50 Known Users</a:t>
            </a:r>
          </a:p>
        </p:txBody>
      </p:sp>
      <p:sp>
        <p:nvSpPr>
          <p:cNvPr id="27" name="TextBox 26">
            <a:extLst>
              <a:ext uri="{FF2B5EF4-FFF2-40B4-BE49-F238E27FC236}">
                <a16:creationId xmlns:a16="http://schemas.microsoft.com/office/drawing/2014/main" id="{DF5226C4-7B91-3343-8F09-1F50AD97F6A3}"/>
              </a:ext>
            </a:extLst>
          </p:cNvPr>
          <p:cNvSpPr txBox="1"/>
          <p:nvPr/>
        </p:nvSpPr>
        <p:spPr>
          <a:xfrm>
            <a:off x="8107426" y="1598806"/>
            <a:ext cx="1901418" cy="369332"/>
          </a:xfrm>
          <a:prstGeom prst="rect">
            <a:avLst/>
          </a:prstGeom>
          <a:noFill/>
        </p:spPr>
        <p:txBody>
          <a:bodyPr wrap="none" rtlCol="0">
            <a:spAutoFit/>
          </a:bodyPr>
          <a:lstStyle/>
          <a:p>
            <a:r>
              <a:rPr lang="en-US" dirty="0"/>
              <a:t>30 Stranger Users</a:t>
            </a:r>
          </a:p>
        </p:txBody>
      </p:sp>
      <p:sp>
        <p:nvSpPr>
          <p:cNvPr id="31" name="TextBox 30">
            <a:extLst>
              <a:ext uri="{FF2B5EF4-FFF2-40B4-BE49-F238E27FC236}">
                <a16:creationId xmlns:a16="http://schemas.microsoft.com/office/drawing/2014/main" id="{854B218A-11A8-FF44-BE40-2674384937D5}"/>
              </a:ext>
            </a:extLst>
          </p:cNvPr>
          <p:cNvSpPr txBox="1"/>
          <p:nvPr/>
        </p:nvSpPr>
        <p:spPr>
          <a:xfrm>
            <a:off x="3545614" y="2318301"/>
            <a:ext cx="1866217" cy="369332"/>
          </a:xfrm>
          <a:prstGeom prst="rect">
            <a:avLst/>
          </a:prstGeom>
          <a:noFill/>
        </p:spPr>
        <p:txBody>
          <a:bodyPr wrap="none" rtlCol="0">
            <a:spAutoFit/>
          </a:bodyPr>
          <a:lstStyle/>
          <a:p>
            <a:r>
              <a:rPr lang="en-US" dirty="0"/>
              <a:t>50 binary models</a:t>
            </a:r>
          </a:p>
        </p:txBody>
      </p:sp>
      <p:sp>
        <p:nvSpPr>
          <p:cNvPr id="32" name="Rectangle 31">
            <a:extLst>
              <a:ext uri="{FF2B5EF4-FFF2-40B4-BE49-F238E27FC236}">
                <a16:creationId xmlns:a16="http://schemas.microsoft.com/office/drawing/2014/main" id="{F9BC9F1F-F27C-9C46-BD3F-5F7F66C723D7}"/>
              </a:ext>
            </a:extLst>
          </p:cNvPr>
          <p:cNvSpPr/>
          <p:nvPr/>
        </p:nvSpPr>
        <p:spPr>
          <a:xfrm>
            <a:off x="700635" y="6067697"/>
            <a:ext cx="1089073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EC497E-ECD3-5244-8169-11C9D2B3BE53}"/>
              </a:ext>
            </a:extLst>
          </p:cNvPr>
          <p:cNvSpPr/>
          <p:nvPr/>
        </p:nvSpPr>
        <p:spPr>
          <a:xfrm>
            <a:off x="1888301" y="6067697"/>
            <a:ext cx="6096000" cy="523220"/>
          </a:xfrm>
          <a:prstGeom prst="rect">
            <a:avLst/>
          </a:prstGeom>
        </p:spPr>
        <p:txBody>
          <a:bodyPr>
            <a:spAutoFit/>
          </a:bodyPr>
          <a:lstStyle/>
          <a:p>
            <a:r>
              <a:rPr lang="en-US" sz="1400" i="1" dirty="0"/>
              <a:t>*Train/Test Split 80/20​</a:t>
            </a:r>
          </a:p>
          <a:p>
            <a:r>
              <a:rPr lang="en-US" sz="1400" i="1" dirty="0"/>
              <a:t>**</a:t>
            </a:r>
            <a:r>
              <a:rPr lang="en-CA" sz="1400" dirty="0"/>
              <a:t> </a:t>
            </a:r>
            <a:r>
              <a:rPr lang="en-CA" sz="1400" i="1" dirty="0" err="1"/>
              <a:t>StratifiedKFold</a:t>
            </a:r>
            <a:r>
              <a:rPr lang="en-US" sz="1400" i="1" dirty="0"/>
              <a:t> =10 </a:t>
            </a:r>
          </a:p>
        </p:txBody>
      </p:sp>
    </p:spTree>
    <p:extLst>
      <p:ext uri="{BB962C8B-B14F-4D97-AF65-F5344CB8AC3E}">
        <p14:creationId xmlns:p14="http://schemas.microsoft.com/office/powerpoint/2010/main" val="166386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14</a:t>
            </a:fld>
            <a:endParaRPr lang="en-US" dirty="0"/>
          </a:p>
        </p:txBody>
      </p:sp>
      <p:pic>
        <p:nvPicPr>
          <p:cNvPr id="14" name="Picture 13" descr="Chart, line chart&#10;&#10;Description automatically generated">
            <a:extLst>
              <a:ext uri="{FF2B5EF4-FFF2-40B4-BE49-F238E27FC236}">
                <a16:creationId xmlns:a16="http://schemas.microsoft.com/office/drawing/2014/main" id="{A82E05DC-90E5-A344-B5B5-18A0BEE57656}"/>
              </a:ext>
            </a:extLst>
          </p:cNvPr>
          <p:cNvPicPr>
            <a:picLocks noChangeAspect="1"/>
          </p:cNvPicPr>
          <p:nvPr/>
        </p:nvPicPr>
        <p:blipFill rotWithShape="1">
          <a:blip r:embed="rId3"/>
          <a:srcRect l="8361" t="4089" r="8198" b="4631"/>
          <a:stretch/>
        </p:blipFill>
        <p:spPr>
          <a:xfrm>
            <a:off x="1419844" y="1447801"/>
            <a:ext cx="4756780" cy="2601856"/>
          </a:xfrm>
          <a:prstGeom prst="rect">
            <a:avLst/>
          </a:prstGeom>
        </p:spPr>
      </p:pic>
      <p:pic>
        <p:nvPicPr>
          <p:cNvPr id="8" name="Picture 7" descr="Chart, line chart&#10;&#10;Description automatically generated">
            <a:extLst>
              <a:ext uri="{FF2B5EF4-FFF2-40B4-BE49-F238E27FC236}">
                <a16:creationId xmlns:a16="http://schemas.microsoft.com/office/drawing/2014/main" id="{F9BE4D77-6E35-904E-BE07-B11BFF1C38E8}"/>
              </a:ext>
            </a:extLst>
          </p:cNvPr>
          <p:cNvPicPr>
            <a:picLocks noChangeAspect="1"/>
          </p:cNvPicPr>
          <p:nvPr/>
        </p:nvPicPr>
        <p:blipFill rotWithShape="1">
          <a:blip r:embed="rId4"/>
          <a:srcRect l="8277" t="6168" r="8282" b="2551"/>
          <a:stretch/>
        </p:blipFill>
        <p:spPr>
          <a:xfrm>
            <a:off x="6355540" y="1447801"/>
            <a:ext cx="4756780" cy="2601856"/>
          </a:xfrm>
          <a:prstGeom prst="rect">
            <a:avLst/>
          </a:prstGeom>
        </p:spPr>
      </p:pic>
      <p:sp>
        <p:nvSpPr>
          <p:cNvPr id="11" name="Rectangle 10">
            <a:extLst>
              <a:ext uri="{FF2B5EF4-FFF2-40B4-BE49-F238E27FC236}">
                <a16:creationId xmlns:a16="http://schemas.microsoft.com/office/drawing/2014/main" id="{CA62567E-1BAF-9747-947C-F3F40E84EAA5}"/>
              </a:ext>
            </a:extLst>
          </p:cNvPr>
          <p:cNvSpPr/>
          <p:nvPr/>
        </p:nvSpPr>
        <p:spPr>
          <a:xfrm>
            <a:off x="700635" y="6067697"/>
            <a:ext cx="1089073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EE4A3F03-F8B9-E441-AAE3-20E84D00ACF6}"/>
              </a:ext>
            </a:extLst>
          </p:cNvPr>
          <p:cNvPicPr>
            <a:picLocks noChangeAspect="1"/>
          </p:cNvPicPr>
          <p:nvPr/>
        </p:nvPicPr>
        <p:blipFill rotWithShape="1">
          <a:blip r:embed="rId5"/>
          <a:srcRect l="7344" t="6281" r="9216" b="2438"/>
          <a:stretch/>
        </p:blipFill>
        <p:spPr>
          <a:xfrm>
            <a:off x="1401060" y="4089881"/>
            <a:ext cx="4756780" cy="2601856"/>
          </a:xfrm>
          <a:prstGeom prst="rect">
            <a:avLst/>
          </a:prstGeom>
        </p:spPr>
      </p:pic>
      <p:pic>
        <p:nvPicPr>
          <p:cNvPr id="10" name="Picture 9" descr="Chart, line chart&#10;&#10;Description automatically generated">
            <a:extLst>
              <a:ext uri="{FF2B5EF4-FFF2-40B4-BE49-F238E27FC236}">
                <a16:creationId xmlns:a16="http://schemas.microsoft.com/office/drawing/2014/main" id="{88266E0F-D6EF-A940-BDE1-CA426E33CE2E}"/>
              </a:ext>
            </a:extLst>
          </p:cNvPr>
          <p:cNvPicPr>
            <a:picLocks noChangeAspect="1"/>
          </p:cNvPicPr>
          <p:nvPr/>
        </p:nvPicPr>
        <p:blipFill rotWithShape="1">
          <a:blip r:embed="rId6"/>
          <a:srcRect l="7344" t="4737" r="9216" b="3983"/>
          <a:stretch/>
        </p:blipFill>
        <p:spPr>
          <a:xfrm>
            <a:off x="6312290" y="4015689"/>
            <a:ext cx="4756780" cy="2601856"/>
          </a:xfrm>
          <a:prstGeom prst="rect">
            <a:avLst/>
          </a:prstGeom>
        </p:spPr>
      </p:pic>
    </p:spTree>
    <p:extLst>
      <p:ext uri="{BB962C8B-B14F-4D97-AF65-F5344CB8AC3E}">
        <p14:creationId xmlns:p14="http://schemas.microsoft.com/office/powerpoint/2010/main" val="112142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15</a:t>
            </a:fld>
            <a:endParaRPr lang="en-US"/>
          </a:p>
        </p:txBody>
      </p:sp>
      <p:pic>
        <p:nvPicPr>
          <p:cNvPr id="4" name="Picture 3" descr="Chart, line chart&#10;&#10;Description automatically generated">
            <a:extLst>
              <a:ext uri="{FF2B5EF4-FFF2-40B4-BE49-F238E27FC236}">
                <a16:creationId xmlns:a16="http://schemas.microsoft.com/office/drawing/2014/main" id="{9AB50CC4-9487-7945-B359-74D0D9AE3DA7}"/>
              </a:ext>
            </a:extLst>
          </p:cNvPr>
          <p:cNvPicPr>
            <a:picLocks noChangeAspect="1"/>
          </p:cNvPicPr>
          <p:nvPr/>
        </p:nvPicPr>
        <p:blipFill rotWithShape="1">
          <a:blip r:embed="rId3"/>
          <a:srcRect l="7531" t="6935" r="8469" b="3539"/>
          <a:stretch/>
        </p:blipFill>
        <p:spPr>
          <a:xfrm>
            <a:off x="526942" y="2138740"/>
            <a:ext cx="5292671" cy="2820404"/>
          </a:xfrm>
          <a:prstGeom prst="rect">
            <a:avLst/>
          </a:prstGeom>
        </p:spPr>
      </p:pic>
      <p:pic>
        <p:nvPicPr>
          <p:cNvPr id="6" name="Picture 5" descr="Chart, line chart&#10;&#10;Description automatically generated">
            <a:extLst>
              <a:ext uri="{FF2B5EF4-FFF2-40B4-BE49-F238E27FC236}">
                <a16:creationId xmlns:a16="http://schemas.microsoft.com/office/drawing/2014/main" id="{C37BADDD-3A75-6C43-8619-0EB6D88C5729}"/>
              </a:ext>
            </a:extLst>
          </p:cNvPr>
          <p:cNvPicPr>
            <a:picLocks noChangeAspect="1"/>
          </p:cNvPicPr>
          <p:nvPr/>
        </p:nvPicPr>
        <p:blipFill rotWithShape="1">
          <a:blip r:embed="rId4"/>
          <a:srcRect l="7657" t="6260" r="8831" b="2852"/>
          <a:stretch/>
        </p:blipFill>
        <p:spPr>
          <a:xfrm>
            <a:off x="6188989" y="2138740"/>
            <a:ext cx="5292671" cy="2880102"/>
          </a:xfrm>
          <a:prstGeom prst="rect">
            <a:avLst/>
          </a:prstGeom>
        </p:spPr>
      </p:pic>
    </p:spTree>
    <p:extLst>
      <p:ext uri="{BB962C8B-B14F-4D97-AF65-F5344CB8AC3E}">
        <p14:creationId xmlns:p14="http://schemas.microsoft.com/office/powerpoint/2010/main" val="25784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16</a:t>
            </a:fld>
            <a:endParaRPr lang="en-US"/>
          </a:p>
        </p:txBody>
      </p:sp>
      <p:pic>
        <p:nvPicPr>
          <p:cNvPr id="8" name="Picture 7" descr="Chart, line chart&#10;&#10;Description automatically generated">
            <a:extLst>
              <a:ext uri="{FF2B5EF4-FFF2-40B4-BE49-F238E27FC236}">
                <a16:creationId xmlns:a16="http://schemas.microsoft.com/office/drawing/2014/main" id="{8EE807ED-586C-4543-91DD-19F89AAD609A}"/>
              </a:ext>
            </a:extLst>
          </p:cNvPr>
          <p:cNvPicPr>
            <a:picLocks noChangeAspect="1"/>
          </p:cNvPicPr>
          <p:nvPr/>
        </p:nvPicPr>
        <p:blipFill>
          <a:blip r:embed="rId3"/>
          <a:stretch>
            <a:fillRect/>
          </a:stretch>
        </p:blipFill>
        <p:spPr>
          <a:xfrm>
            <a:off x="1510441" y="1447135"/>
            <a:ext cx="9171117" cy="4585559"/>
          </a:xfrm>
          <a:prstGeom prst="rect">
            <a:avLst/>
          </a:prstGeom>
        </p:spPr>
      </p:pic>
    </p:spTree>
    <p:extLst>
      <p:ext uri="{BB962C8B-B14F-4D97-AF65-F5344CB8AC3E}">
        <p14:creationId xmlns:p14="http://schemas.microsoft.com/office/powerpoint/2010/main" val="323751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Discussion-AUC</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17</a:t>
            </a:fld>
            <a:endParaRPr lang="en-US"/>
          </a:p>
        </p:txBody>
      </p:sp>
      <p:graphicFrame>
        <p:nvGraphicFramePr>
          <p:cNvPr id="4" name="Table 5">
            <a:extLst>
              <a:ext uri="{FF2B5EF4-FFF2-40B4-BE49-F238E27FC236}">
                <a16:creationId xmlns:a16="http://schemas.microsoft.com/office/drawing/2014/main" id="{0F9CDD57-F4BE-064A-8CF6-C93244E8BBFC}"/>
              </a:ext>
            </a:extLst>
          </p:cNvPr>
          <p:cNvGraphicFramePr>
            <a:graphicFrameLocks noGrp="1"/>
          </p:cNvGraphicFramePr>
          <p:nvPr>
            <p:extLst>
              <p:ext uri="{D42A27DB-BD31-4B8C-83A1-F6EECF244321}">
                <p14:modId xmlns:p14="http://schemas.microsoft.com/office/powerpoint/2010/main" val="2133215543"/>
              </p:ext>
            </p:extLst>
          </p:nvPr>
        </p:nvGraphicFramePr>
        <p:xfrm>
          <a:off x="2349715" y="3711132"/>
          <a:ext cx="8127998" cy="914400"/>
        </p:xfrm>
        <a:graphic>
          <a:graphicData uri="http://schemas.openxmlformats.org/drawingml/2006/table">
            <a:tbl>
              <a:tblPr firstRow="1" bandRow="1">
                <a:tableStyleId>{5C22544A-7EE6-4342-B048-85BDC9FD1C3A}</a:tableStyleId>
              </a:tblPr>
              <a:tblGrid>
                <a:gridCol w="850685">
                  <a:extLst>
                    <a:ext uri="{9D8B030D-6E8A-4147-A177-3AD203B41FA5}">
                      <a16:colId xmlns:a16="http://schemas.microsoft.com/office/drawing/2014/main" val="1779914922"/>
                    </a:ext>
                  </a:extLst>
                </a:gridCol>
                <a:gridCol w="2668209">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3">
                  <a:txBody>
                    <a:bodyPr/>
                    <a:lstStyle/>
                    <a:p>
                      <a:pPr algn="ctr"/>
                      <a:r>
                        <a:rPr lang="en-US" sz="1400" dirty="0"/>
                        <a:t>Transfer</a:t>
                      </a:r>
                    </a:p>
                    <a:p>
                      <a:pPr algn="ctr"/>
                      <a:r>
                        <a:rPr lang="en-US" sz="1400" dirty="0"/>
                        <a:t> learning</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b="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endParaRPr lang="en-US" sz="1400" dirty="0"/>
                    </a:p>
                  </a:txBody>
                  <a:tcPr/>
                </a:tc>
                <a:tc>
                  <a:txBody>
                    <a:bodyPr/>
                    <a:lstStyle/>
                    <a:p>
                      <a:r>
                        <a:rPr lang="en-US" sz="1400" dirty="0"/>
                        <a:t>MobileNet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0.586</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0.750</a:t>
                      </a:r>
                    </a:p>
                  </a:txBody>
                  <a:tcPr anchor="ctr"/>
                </a:tc>
                <a:tc>
                  <a:txBody>
                    <a:bodyPr/>
                    <a:lstStyle/>
                    <a:p>
                      <a:pPr algn="ctr"/>
                      <a:r>
                        <a:rPr lang="en-US" sz="11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0.573</a:t>
                      </a:r>
                    </a:p>
                  </a:txBody>
                  <a:tcPr anchor="ctr"/>
                </a:tc>
                <a:extLst>
                  <a:ext uri="{0D108BD9-81ED-4DB2-BD59-A6C34878D82A}">
                    <a16:rowId xmlns:a16="http://schemas.microsoft.com/office/drawing/2014/main" val="3707647254"/>
                  </a:ext>
                </a:extLst>
              </a:tr>
            </a:tbl>
          </a:graphicData>
        </a:graphic>
      </p:graphicFrame>
      <p:graphicFrame>
        <p:nvGraphicFramePr>
          <p:cNvPr id="36" name="Table 5">
            <a:extLst>
              <a:ext uri="{FF2B5EF4-FFF2-40B4-BE49-F238E27FC236}">
                <a16:creationId xmlns:a16="http://schemas.microsoft.com/office/drawing/2014/main" id="{5376DAE2-4BC2-D24E-971D-D3AF90CDFC67}"/>
              </a:ext>
            </a:extLst>
          </p:cNvPr>
          <p:cNvGraphicFramePr>
            <a:graphicFrameLocks noGrp="1"/>
          </p:cNvGraphicFramePr>
          <p:nvPr>
            <p:extLst>
              <p:ext uri="{D42A27DB-BD31-4B8C-83A1-F6EECF244321}">
                <p14:modId xmlns:p14="http://schemas.microsoft.com/office/powerpoint/2010/main" val="449744248"/>
              </p:ext>
            </p:extLst>
          </p:nvPr>
        </p:nvGraphicFramePr>
        <p:xfrm>
          <a:off x="2349715" y="1834032"/>
          <a:ext cx="8127998" cy="1524000"/>
        </p:xfrm>
        <a:graphic>
          <a:graphicData uri="http://schemas.openxmlformats.org/drawingml/2006/table">
            <a:tbl>
              <a:tblPr firstRow="1" bandRow="1">
                <a:tableStyleId>{5C22544A-7EE6-4342-B048-85BDC9FD1C3A}</a:tableStyleId>
              </a:tblPr>
              <a:tblGrid>
                <a:gridCol w="835187">
                  <a:extLst>
                    <a:ext uri="{9D8B030D-6E8A-4147-A177-3AD203B41FA5}">
                      <a16:colId xmlns:a16="http://schemas.microsoft.com/office/drawing/2014/main" val="3196266047"/>
                    </a:ext>
                  </a:extLst>
                </a:gridCol>
                <a:gridCol w="2683707">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5">
                  <a:txBody>
                    <a:bodyPr/>
                    <a:lstStyle/>
                    <a:p>
                      <a:pPr algn="ctr"/>
                      <a:r>
                        <a:rPr lang="en-US" sz="1400" dirty="0"/>
                        <a:t>Conventional</a:t>
                      </a:r>
                    </a:p>
                    <a:p>
                      <a:pPr algn="ctr"/>
                      <a:r>
                        <a:rPr lang="en-US" sz="1400" dirty="0"/>
                        <a:t> ML algorithms</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Temporal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0.881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0.608</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Spectral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0.598</a:t>
                      </a:r>
                    </a:p>
                  </a:txBody>
                  <a:tcPr anchor="ctr"/>
                </a:tc>
                <a:extLst>
                  <a:ext uri="{0D108BD9-81ED-4DB2-BD59-A6C34878D82A}">
                    <a16:rowId xmlns:a16="http://schemas.microsoft.com/office/drawing/2014/main" val="3707647254"/>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Statistical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0.565</a:t>
                      </a:r>
                    </a:p>
                  </a:txBody>
                  <a:tcPr anchor="ctr"/>
                </a:tc>
                <a:extLst>
                  <a:ext uri="{0D108BD9-81ED-4DB2-BD59-A6C34878D82A}">
                    <a16:rowId xmlns:a16="http://schemas.microsoft.com/office/drawing/2014/main" val="1458546687"/>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All </a:t>
                      </a:r>
                      <a:r>
                        <a:rPr lang="en-CA" sz="1400" b="1" dirty="0"/>
                        <a:t>Features</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tx1"/>
                          </a:solidFill>
                          <a:effectLst/>
                          <a:latin typeface="+mn-lt"/>
                          <a:ea typeface="+mn-ea"/>
                          <a:cs typeface="+mn-cs"/>
                        </a:rPr>
                        <a:t>0.884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rgbClr val="FF0000"/>
                          </a:solidFill>
                          <a:effectLst/>
                          <a:latin typeface="+mn-lt"/>
                          <a:ea typeface="+mn-ea"/>
                          <a:cs typeface="+mn-cs"/>
                        </a:rPr>
                        <a:t>0.913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0.651</a:t>
                      </a:r>
                    </a:p>
                  </a:txBody>
                  <a:tcPr anchor="ctr"/>
                </a:tc>
                <a:extLst>
                  <a:ext uri="{0D108BD9-81ED-4DB2-BD59-A6C34878D82A}">
                    <a16:rowId xmlns:a16="http://schemas.microsoft.com/office/drawing/2014/main" val="3485346560"/>
                  </a:ext>
                </a:extLst>
              </a:tr>
            </a:tbl>
          </a:graphicData>
        </a:graphic>
      </p:graphicFrame>
      <p:graphicFrame>
        <p:nvGraphicFramePr>
          <p:cNvPr id="37" name="Table 5">
            <a:extLst>
              <a:ext uri="{FF2B5EF4-FFF2-40B4-BE49-F238E27FC236}">
                <a16:creationId xmlns:a16="http://schemas.microsoft.com/office/drawing/2014/main" id="{6FDC0DF8-6F42-CF48-9592-B5D082F2C52C}"/>
              </a:ext>
            </a:extLst>
          </p:cNvPr>
          <p:cNvGraphicFramePr>
            <a:graphicFrameLocks noGrp="1"/>
          </p:cNvGraphicFramePr>
          <p:nvPr>
            <p:extLst>
              <p:ext uri="{D42A27DB-BD31-4B8C-83A1-F6EECF244321}">
                <p14:modId xmlns:p14="http://schemas.microsoft.com/office/powerpoint/2010/main" val="1796330165"/>
              </p:ext>
            </p:extLst>
          </p:nvPr>
        </p:nvGraphicFramePr>
        <p:xfrm>
          <a:off x="2349714" y="4911634"/>
          <a:ext cx="8127999" cy="853735"/>
        </p:xfrm>
        <a:graphic>
          <a:graphicData uri="http://schemas.openxmlformats.org/drawingml/2006/table">
            <a:tbl>
              <a:tblPr firstRow="1" bandRow="1">
                <a:tableStyleId>{5C22544A-7EE6-4342-B048-85BDC9FD1C3A}</a:tableStyleId>
              </a:tblPr>
              <a:tblGrid>
                <a:gridCol w="858435">
                  <a:extLst>
                    <a:ext uri="{9D8B030D-6E8A-4147-A177-3AD203B41FA5}">
                      <a16:colId xmlns:a16="http://schemas.microsoft.com/office/drawing/2014/main" val="2988379825"/>
                    </a:ext>
                  </a:extLst>
                </a:gridCol>
                <a:gridCol w="2660459">
                  <a:extLst>
                    <a:ext uri="{9D8B030D-6E8A-4147-A177-3AD203B41FA5}">
                      <a16:colId xmlns:a16="http://schemas.microsoft.com/office/drawing/2014/main" val="3374034427"/>
                    </a:ext>
                  </a:extLst>
                </a:gridCol>
                <a:gridCol w="4609105">
                  <a:extLst>
                    <a:ext uri="{9D8B030D-6E8A-4147-A177-3AD203B41FA5}">
                      <a16:colId xmlns:a16="http://schemas.microsoft.com/office/drawing/2014/main" val="2404718168"/>
                    </a:ext>
                  </a:extLst>
                </a:gridCol>
              </a:tblGrid>
              <a:tr h="458361">
                <a:tc rowSpan="2">
                  <a:txBody>
                    <a:bodyPr/>
                    <a:lstStyle/>
                    <a:p>
                      <a:pPr algn="ctr"/>
                      <a:r>
                        <a:rPr lang="en-US" sz="1400" dirty="0"/>
                        <a:t>End-to-end </a:t>
                      </a:r>
                    </a:p>
                    <a:p>
                      <a:pPr algn="ctr"/>
                      <a:r>
                        <a:rPr lang="en-US" sz="1400" dirty="0"/>
                        <a:t>Method</a:t>
                      </a:r>
                    </a:p>
                  </a:txBody>
                  <a:tcPr vert="vert270" anchor="ctr"/>
                </a:tc>
                <a:tc>
                  <a:txBody>
                    <a:bodyPr/>
                    <a:lstStyle/>
                    <a:p>
                      <a:endParaRPr lang="en-US" sz="1400" dirty="0"/>
                    </a:p>
                  </a:txBody>
                  <a:tcPr/>
                </a:tc>
                <a:tc>
                  <a:txBody>
                    <a:bodyPr/>
                    <a:lstStyle/>
                    <a:p>
                      <a:pPr algn="ctr"/>
                      <a:r>
                        <a:rPr lang="en-US" sz="1400" b="0" dirty="0"/>
                        <a:t>FCN</a:t>
                      </a:r>
                    </a:p>
                  </a:txBody>
                  <a:tcPr anchor="ctr"/>
                </a:tc>
                <a:extLst>
                  <a:ext uri="{0D108BD9-81ED-4DB2-BD59-A6C34878D82A}">
                    <a16:rowId xmlns:a16="http://schemas.microsoft.com/office/drawing/2014/main" val="2321157312"/>
                  </a:ext>
                </a:extLst>
              </a:tr>
              <a:tr h="395374">
                <a:tc vMerge="1">
                  <a:txBody>
                    <a:bodyPr/>
                    <a:lstStyle/>
                    <a:p>
                      <a:endParaRPr lang="en-US" sz="1400" dirty="0"/>
                    </a:p>
                  </a:txBody>
                  <a:tcPr/>
                </a:tc>
                <a:tc>
                  <a:txBody>
                    <a:bodyPr/>
                    <a:lstStyle/>
                    <a:p>
                      <a:r>
                        <a:rPr lang="en-US" sz="1400" dirty="0"/>
                        <a:t>Automatic Features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0.798</a:t>
                      </a:r>
                    </a:p>
                  </a:txBody>
                  <a:tcPr anchor="ctr"/>
                </a:tc>
                <a:extLst>
                  <a:ext uri="{0D108BD9-81ED-4DB2-BD59-A6C34878D82A}">
                    <a16:rowId xmlns:a16="http://schemas.microsoft.com/office/drawing/2014/main" val="2946365842"/>
                  </a:ext>
                </a:extLst>
              </a:tr>
            </a:tbl>
          </a:graphicData>
        </a:graphic>
      </p:graphicFrame>
    </p:spTree>
    <p:extLst>
      <p:ext uri="{BB962C8B-B14F-4D97-AF65-F5344CB8AC3E}">
        <p14:creationId xmlns:p14="http://schemas.microsoft.com/office/powerpoint/2010/main" val="14573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 EER</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18</a:t>
            </a:fld>
            <a:endParaRPr lang="en-US"/>
          </a:p>
        </p:txBody>
      </p:sp>
      <p:graphicFrame>
        <p:nvGraphicFramePr>
          <p:cNvPr id="4" name="Table 5">
            <a:extLst>
              <a:ext uri="{FF2B5EF4-FFF2-40B4-BE49-F238E27FC236}">
                <a16:creationId xmlns:a16="http://schemas.microsoft.com/office/drawing/2014/main" id="{0F9CDD57-F4BE-064A-8CF6-C93244E8BBFC}"/>
              </a:ext>
            </a:extLst>
          </p:cNvPr>
          <p:cNvGraphicFramePr>
            <a:graphicFrameLocks noGrp="1"/>
          </p:cNvGraphicFramePr>
          <p:nvPr>
            <p:extLst>
              <p:ext uri="{D42A27DB-BD31-4B8C-83A1-F6EECF244321}">
                <p14:modId xmlns:p14="http://schemas.microsoft.com/office/powerpoint/2010/main" val="797080915"/>
              </p:ext>
            </p:extLst>
          </p:nvPr>
        </p:nvGraphicFramePr>
        <p:xfrm>
          <a:off x="2349715" y="3711132"/>
          <a:ext cx="8127998" cy="914400"/>
        </p:xfrm>
        <a:graphic>
          <a:graphicData uri="http://schemas.openxmlformats.org/drawingml/2006/table">
            <a:tbl>
              <a:tblPr firstRow="1" bandRow="1">
                <a:tableStyleId>{5C22544A-7EE6-4342-B048-85BDC9FD1C3A}</a:tableStyleId>
              </a:tblPr>
              <a:tblGrid>
                <a:gridCol w="850685">
                  <a:extLst>
                    <a:ext uri="{9D8B030D-6E8A-4147-A177-3AD203B41FA5}">
                      <a16:colId xmlns:a16="http://schemas.microsoft.com/office/drawing/2014/main" val="1779914922"/>
                    </a:ext>
                  </a:extLst>
                </a:gridCol>
                <a:gridCol w="2668209">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3">
                  <a:txBody>
                    <a:bodyPr/>
                    <a:lstStyle/>
                    <a:p>
                      <a:pPr algn="ctr"/>
                      <a:r>
                        <a:rPr lang="en-US" sz="1400" dirty="0"/>
                        <a:t>Transfer</a:t>
                      </a:r>
                    </a:p>
                    <a:p>
                      <a:pPr algn="ctr"/>
                      <a:r>
                        <a:rPr lang="en-US" sz="1400" dirty="0"/>
                        <a:t> learning</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b="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endParaRPr lang="en-US" sz="1400" dirty="0"/>
                    </a:p>
                  </a:txBody>
                  <a:tcPr/>
                </a:tc>
                <a:tc>
                  <a:txBody>
                    <a:bodyPr/>
                    <a:lstStyle/>
                    <a:p>
                      <a:r>
                        <a:rPr lang="en-US" sz="1400" dirty="0"/>
                        <a:t>MobileNet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0.298</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0.286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0.404</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0.452</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0.306</a:t>
                      </a:r>
                      <a:endParaRPr lang="en-CA" sz="1400" b="1" kern="1200" dirty="0">
                        <a:solidFill>
                          <a:schemeClr val="dk1"/>
                        </a:solidFill>
                        <a:effectLst/>
                        <a:latin typeface="+mn-lt"/>
                        <a:ea typeface="+mn-ea"/>
                        <a:cs typeface="+mn-cs"/>
                      </a:endParaRPr>
                    </a:p>
                  </a:txBody>
                  <a:tcPr anchor="ctr"/>
                </a:tc>
                <a:tc>
                  <a:txBody>
                    <a:bodyPr/>
                    <a:lstStyle/>
                    <a:p>
                      <a:pPr algn="ctr"/>
                      <a:r>
                        <a:rPr lang="en-US" sz="11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0.418</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0.453</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707647254"/>
                  </a:ext>
                </a:extLst>
              </a:tr>
            </a:tbl>
          </a:graphicData>
        </a:graphic>
      </p:graphicFrame>
      <p:graphicFrame>
        <p:nvGraphicFramePr>
          <p:cNvPr id="36" name="Table 5">
            <a:extLst>
              <a:ext uri="{FF2B5EF4-FFF2-40B4-BE49-F238E27FC236}">
                <a16:creationId xmlns:a16="http://schemas.microsoft.com/office/drawing/2014/main" id="{5376DAE2-4BC2-D24E-971D-D3AF90CDFC67}"/>
              </a:ext>
            </a:extLst>
          </p:cNvPr>
          <p:cNvGraphicFramePr>
            <a:graphicFrameLocks noGrp="1"/>
          </p:cNvGraphicFramePr>
          <p:nvPr>
            <p:extLst>
              <p:ext uri="{D42A27DB-BD31-4B8C-83A1-F6EECF244321}">
                <p14:modId xmlns:p14="http://schemas.microsoft.com/office/powerpoint/2010/main" val="556551554"/>
              </p:ext>
            </p:extLst>
          </p:nvPr>
        </p:nvGraphicFramePr>
        <p:xfrm>
          <a:off x="2349715" y="1834032"/>
          <a:ext cx="8127998" cy="1524000"/>
        </p:xfrm>
        <a:graphic>
          <a:graphicData uri="http://schemas.openxmlformats.org/drawingml/2006/table">
            <a:tbl>
              <a:tblPr firstRow="1" bandRow="1">
                <a:tableStyleId>{5C22544A-7EE6-4342-B048-85BDC9FD1C3A}</a:tableStyleId>
              </a:tblPr>
              <a:tblGrid>
                <a:gridCol w="835187">
                  <a:extLst>
                    <a:ext uri="{9D8B030D-6E8A-4147-A177-3AD203B41FA5}">
                      <a16:colId xmlns:a16="http://schemas.microsoft.com/office/drawing/2014/main" val="3196266047"/>
                    </a:ext>
                  </a:extLst>
                </a:gridCol>
                <a:gridCol w="2683707">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5">
                  <a:txBody>
                    <a:bodyPr/>
                    <a:lstStyle/>
                    <a:p>
                      <a:pPr algn="ctr"/>
                      <a:r>
                        <a:rPr lang="en-US" sz="1400" dirty="0"/>
                        <a:t>Conventional</a:t>
                      </a:r>
                    </a:p>
                    <a:p>
                      <a:pPr algn="ctr"/>
                      <a:r>
                        <a:rPr lang="en-US" sz="1400" dirty="0"/>
                        <a:t> ML algorithms</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Temporal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0.215</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0.203</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0.222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0.438</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Spectral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0.193</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0.412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0.228</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0.441</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707647254"/>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Statistical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0.206</a:t>
                      </a:r>
                      <a:endParaRPr lang="en-CA" sz="1400" b="1"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0.306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0.206</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0.465</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458546687"/>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All </a:t>
                      </a:r>
                      <a:r>
                        <a:rPr lang="en-CA" sz="1400" b="1" dirty="0"/>
                        <a:t>Features</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dirty="0">
                          <a:solidFill>
                            <a:schemeClr val="tx1"/>
                          </a:solidFill>
                        </a:rPr>
                        <a:t>0.202</a:t>
                      </a:r>
                      <a:endParaRPr lang="en-CA" sz="1400" b="0" kern="1200" dirty="0">
                        <a:solidFill>
                          <a:schemeClr val="tx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solidFill>
                            <a:srgbClr val="FF0000"/>
                          </a:solidFill>
                        </a:rPr>
                        <a:t>0.147</a:t>
                      </a:r>
                      <a:endParaRPr lang="en-CA" sz="1400" b="1" kern="1200" dirty="0">
                        <a:solidFill>
                          <a:srgbClr val="FF0000"/>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0.202</a:t>
                      </a:r>
                      <a:endParaRPr lang="en-CA" sz="1400" b="0" kern="1200" dirty="0">
                        <a:solidFill>
                          <a:schemeClr val="dk1"/>
                        </a:solidFill>
                        <a:effectLst/>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0.402</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485346560"/>
                  </a:ext>
                </a:extLst>
              </a:tr>
            </a:tbl>
          </a:graphicData>
        </a:graphic>
      </p:graphicFrame>
      <p:graphicFrame>
        <p:nvGraphicFramePr>
          <p:cNvPr id="37" name="Table 5">
            <a:extLst>
              <a:ext uri="{FF2B5EF4-FFF2-40B4-BE49-F238E27FC236}">
                <a16:creationId xmlns:a16="http://schemas.microsoft.com/office/drawing/2014/main" id="{6FDC0DF8-6F42-CF48-9592-B5D082F2C52C}"/>
              </a:ext>
            </a:extLst>
          </p:cNvPr>
          <p:cNvGraphicFramePr>
            <a:graphicFrameLocks noGrp="1"/>
          </p:cNvGraphicFramePr>
          <p:nvPr>
            <p:extLst>
              <p:ext uri="{D42A27DB-BD31-4B8C-83A1-F6EECF244321}">
                <p14:modId xmlns:p14="http://schemas.microsoft.com/office/powerpoint/2010/main" val="407336851"/>
              </p:ext>
            </p:extLst>
          </p:nvPr>
        </p:nvGraphicFramePr>
        <p:xfrm>
          <a:off x="2349714" y="4911634"/>
          <a:ext cx="8127999" cy="853735"/>
        </p:xfrm>
        <a:graphic>
          <a:graphicData uri="http://schemas.openxmlformats.org/drawingml/2006/table">
            <a:tbl>
              <a:tblPr firstRow="1" bandRow="1">
                <a:tableStyleId>{5C22544A-7EE6-4342-B048-85BDC9FD1C3A}</a:tableStyleId>
              </a:tblPr>
              <a:tblGrid>
                <a:gridCol w="858435">
                  <a:extLst>
                    <a:ext uri="{9D8B030D-6E8A-4147-A177-3AD203B41FA5}">
                      <a16:colId xmlns:a16="http://schemas.microsoft.com/office/drawing/2014/main" val="2988379825"/>
                    </a:ext>
                  </a:extLst>
                </a:gridCol>
                <a:gridCol w="2660459">
                  <a:extLst>
                    <a:ext uri="{9D8B030D-6E8A-4147-A177-3AD203B41FA5}">
                      <a16:colId xmlns:a16="http://schemas.microsoft.com/office/drawing/2014/main" val="3374034427"/>
                    </a:ext>
                  </a:extLst>
                </a:gridCol>
                <a:gridCol w="4609105">
                  <a:extLst>
                    <a:ext uri="{9D8B030D-6E8A-4147-A177-3AD203B41FA5}">
                      <a16:colId xmlns:a16="http://schemas.microsoft.com/office/drawing/2014/main" val="2404718168"/>
                    </a:ext>
                  </a:extLst>
                </a:gridCol>
              </a:tblGrid>
              <a:tr h="458361">
                <a:tc rowSpan="2">
                  <a:txBody>
                    <a:bodyPr/>
                    <a:lstStyle/>
                    <a:p>
                      <a:pPr algn="ctr"/>
                      <a:r>
                        <a:rPr lang="en-US" sz="1400" dirty="0"/>
                        <a:t>End-to-end </a:t>
                      </a:r>
                    </a:p>
                    <a:p>
                      <a:pPr algn="ctr"/>
                      <a:r>
                        <a:rPr lang="en-US" sz="1400" dirty="0"/>
                        <a:t>Method</a:t>
                      </a:r>
                    </a:p>
                  </a:txBody>
                  <a:tcPr vert="vert270" anchor="ctr"/>
                </a:tc>
                <a:tc>
                  <a:txBody>
                    <a:bodyPr/>
                    <a:lstStyle/>
                    <a:p>
                      <a:endParaRPr lang="en-US" sz="1400" dirty="0"/>
                    </a:p>
                  </a:txBody>
                  <a:tcPr/>
                </a:tc>
                <a:tc>
                  <a:txBody>
                    <a:bodyPr/>
                    <a:lstStyle/>
                    <a:p>
                      <a:pPr algn="ctr"/>
                      <a:r>
                        <a:rPr lang="en-US" sz="1400" b="0" dirty="0"/>
                        <a:t>FCN</a:t>
                      </a:r>
                    </a:p>
                  </a:txBody>
                  <a:tcPr anchor="ctr"/>
                </a:tc>
                <a:extLst>
                  <a:ext uri="{0D108BD9-81ED-4DB2-BD59-A6C34878D82A}">
                    <a16:rowId xmlns:a16="http://schemas.microsoft.com/office/drawing/2014/main" val="2321157312"/>
                  </a:ext>
                </a:extLst>
              </a:tr>
              <a:tr h="395374">
                <a:tc vMerge="1">
                  <a:txBody>
                    <a:bodyPr/>
                    <a:lstStyle/>
                    <a:p>
                      <a:endParaRPr lang="en-US" sz="1400" dirty="0"/>
                    </a:p>
                  </a:txBody>
                  <a:tcPr/>
                </a:tc>
                <a:tc>
                  <a:txBody>
                    <a:bodyPr/>
                    <a:lstStyle/>
                    <a:p>
                      <a:r>
                        <a:rPr lang="en-US" sz="1400" dirty="0"/>
                        <a:t>Automatic Features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t>0.285</a:t>
                      </a:r>
                      <a:endParaRPr lang="en-CA" sz="14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46365842"/>
                  </a:ext>
                </a:extLst>
              </a:tr>
            </a:tbl>
          </a:graphicData>
        </a:graphic>
      </p:graphicFrame>
    </p:spTree>
    <p:extLst>
      <p:ext uri="{BB962C8B-B14F-4D97-AF65-F5344CB8AC3E}">
        <p14:creationId xmlns:p14="http://schemas.microsoft.com/office/powerpoint/2010/main" val="222787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F930E-7941-488F-955F-6B7421A6B046}"/>
              </a:ext>
            </a:extLst>
          </p:cNvPr>
          <p:cNvSpPr>
            <a:spLocks noGrp="1"/>
          </p:cNvSpPr>
          <p:nvPr>
            <p:ph type="title"/>
          </p:nvPr>
        </p:nvSpPr>
        <p:spPr>
          <a:xfrm>
            <a:off x="4751257" y="3392213"/>
            <a:ext cx="6503932" cy="2446203"/>
          </a:xfrm>
        </p:spPr>
        <p:txBody>
          <a:bodyPr vert="horz" lIns="91440" tIns="45720" rIns="91440" bIns="45720" rtlCol="0" anchor="ctr">
            <a:normAutofit/>
          </a:bodyPr>
          <a:lstStyle/>
          <a:p>
            <a:pPr algn="ctr"/>
            <a:r>
              <a:rPr lang="en-US" sz="9600" dirty="0">
                <a:solidFill>
                  <a:schemeClr val="bg2"/>
                </a:solidFill>
              </a:rPr>
              <a:t>Thank  you</a:t>
            </a:r>
          </a:p>
        </p:txBody>
      </p:sp>
      <p:cxnSp>
        <p:nvCxnSpPr>
          <p:cNvPr id="14" name="Straight Connector 13">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F3033300-A369-B548-B340-6F564BB1FF63}"/>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676584">
            <a:off x="5659012" y="383279"/>
            <a:ext cx="873977" cy="2315975"/>
          </a:xfrm>
          <a:prstGeom prst="rect">
            <a:avLst/>
          </a:prstGeom>
          <a:solidFill>
            <a:schemeClr val="tx1">
              <a:alpha val="0"/>
            </a:schemeClr>
          </a:solidFill>
        </p:spPr>
      </p:pic>
      <p:pic>
        <p:nvPicPr>
          <p:cNvPr id="13" name="Picture 2">
            <a:extLst>
              <a:ext uri="{FF2B5EF4-FFF2-40B4-BE49-F238E27FC236}">
                <a16:creationId xmlns:a16="http://schemas.microsoft.com/office/drawing/2014/main" id="{F70CE228-250B-7E45-870E-46821A1E1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32" t="11881" r="62325" b="8263"/>
          <a:stretch/>
        </p:blipFill>
        <p:spPr bwMode="auto">
          <a:xfrm rot="4244119">
            <a:off x="3972090" y="2438953"/>
            <a:ext cx="873977" cy="2315975"/>
          </a:xfrm>
          <a:prstGeom prst="rect">
            <a:avLst/>
          </a:prstGeom>
          <a:solidFill>
            <a:schemeClr val="tx1">
              <a:alpha val="0"/>
            </a:schemeClr>
          </a:solidFill>
          <a:scene3d>
            <a:camera prst="orthographicFront">
              <a:rot lat="10800000" lon="0" rev="0"/>
            </a:camera>
            <a:lightRig rig="threePt" dir="t"/>
          </a:scene3d>
        </p:spPr>
      </p:pic>
      <p:pic>
        <p:nvPicPr>
          <p:cNvPr id="15" name="Picture 2">
            <a:extLst>
              <a:ext uri="{FF2B5EF4-FFF2-40B4-BE49-F238E27FC236}">
                <a16:creationId xmlns:a16="http://schemas.microsoft.com/office/drawing/2014/main" id="{75E47794-8A58-1E43-910F-07C85AC3C909}"/>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545567">
            <a:off x="843332" y="2547319"/>
            <a:ext cx="873977" cy="2315975"/>
          </a:xfrm>
          <a:prstGeom prst="rect">
            <a:avLst/>
          </a:prstGeom>
          <a:solidFill>
            <a:schemeClr val="tx1">
              <a:alpha val="0"/>
            </a:schemeClr>
          </a:solidFill>
        </p:spPr>
      </p:pic>
      <p:sp>
        <p:nvSpPr>
          <p:cNvPr id="4" name="TextBox 3">
            <a:extLst>
              <a:ext uri="{FF2B5EF4-FFF2-40B4-BE49-F238E27FC236}">
                <a16:creationId xmlns:a16="http://schemas.microsoft.com/office/drawing/2014/main" id="{0AAB3111-D4B3-DD47-9357-A8D7795347B2}"/>
              </a:ext>
            </a:extLst>
          </p:cNvPr>
          <p:cNvSpPr txBox="1"/>
          <p:nvPr/>
        </p:nvSpPr>
        <p:spPr>
          <a:xfrm>
            <a:off x="9372279" y="5219377"/>
            <a:ext cx="2351315" cy="523220"/>
          </a:xfrm>
          <a:prstGeom prst="rect">
            <a:avLst/>
          </a:prstGeom>
          <a:noFill/>
        </p:spPr>
        <p:txBody>
          <a:bodyPr wrap="square" rtlCol="0">
            <a:spAutoFit/>
          </a:bodyPr>
          <a:lstStyle/>
          <a:p>
            <a:r>
              <a:rPr lang="en-US" sz="2800" b="1" dirty="0">
                <a:solidFill>
                  <a:schemeClr val="accent2">
                    <a:lumMod val="60000"/>
                    <a:lumOff val="40000"/>
                  </a:schemeClr>
                </a:solidFill>
              </a:rPr>
              <a:t>Question?</a:t>
            </a:r>
          </a:p>
        </p:txBody>
      </p:sp>
    </p:spTree>
    <p:extLst>
      <p:ext uri="{BB962C8B-B14F-4D97-AF65-F5344CB8AC3E}">
        <p14:creationId xmlns:p14="http://schemas.microsoft.com/office/powerpoint/2010/main" val="426526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DECF7-4AC8-864B-934B-FAF72F006222}"/>
              </a:ext>
            </a:extLst>
          </p:cNvPr>
          <p:cNvSpPr>
            <a:spLocks noGrp="1"/>
          </p:cNvSpPr>
          <p:nvPr>
            <p:ph type="title"/>
          </p:nvPr>
        </p:nvSpPr>
        <p:spPr>
          <a:xfrm>
            <a:off x="695324" y="901701"/>
            <a:ext cx="3914776" cy="3977269"/>
          </a:xfrm>
        </p:spPr>
        <p:txBody>
          <a:bodyPr>
            <a:normAutofit/>
          </a:bodyPr>
          <a:lstStyle/>
          <a:p>
            <a:r>
              <a:rPr lang="en-US"/>
              <a:t>Presentation Contents</a:t>
            </a:r>
          </a:p>
        </p:txBody>
      </p:sp>
      <p:cxnSp>
        <p:nvCxnSpPr>
          <p:cNvPr id="18"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83CF4C4C-5E45-4C98-9BAA-5DE84D6B96AF}"/>
              </a:ext>
            </a:extLst>
          </p:cNvPr>
          <p:cNvGraphicFramePr>
            <a:graphicFrameLocks noGrp="1"/>
          </p:cNvGraphicFramePr>
          <p:nvPr>
            <p:ph idx="1"/>
            <p:extLst>
              <p:ext uri="{D42A27DB-BD31-4B8C-83A1-F6EECF244321}">
                <p14:modId xmlns:p14="http://schemas.microsoft.com/office/powerpoint/2010/main" val="395087410"/>
              </p:ext>
            </p:extLst>
          </p:nvPr>
        </p:nvGraphicFramePr>
        <p:xfrm>
          <a:off x="5416598" y="1499206"/>
          <a:ext cx="5668175" cy="4720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Slide Number Placeholder 49">
            <a:extLst>
              <a:ext uri="{FF2B5EF4-FFF2-40B4-BE49-F238E27FC236}">
                <a16:creationId xmlns:a16="http://schemas.microsoft.com/office/drawing/2014/main" id="{9E1DD309-2E8A-4F4B-BAA0-AB23B1F37467}"/>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421389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700087" y="1123598"/>
            <a:ext cx="7372115" cy="1362073"/>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Describing the problem</a:t>
            </a:r>
          </a:p>
        </p:txBody>
      </p:sp>
      <p:cxnSp>
        <p:nvCxnSpPr>
          <p:cNvPr id="29" name="Straight Connector 31">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700088" y="2794634"/>
            <a:ext cx="5985018" cy="3034949"/>
          </a:xfrm>
          <a:prstGeom prst="rect">
            <a:avLst/>
          </a:prstGeom>
        </p:spPr>
        <p:txBody>
          <a:bodyPr vert="horz" lIns="91440" tIns="45720" rIns="91440" bIns="45720" rtlCol="0" anchor="t">
            <a:normAutofit/>
          </a:bodyPr>
          <a:lstStyle/>
          <a:p>
            <a:pPr marL="342900" indent="-228600">
              <a:lnSpc>
                <a:spcPct val="120000"/>
              </a:lnSpc>
              <a:spcAft>
                <a:spcPts val="600"/>
              </a:spcAft>
              <a:buFont typeface="Arial" panose="020B0604020202020204" pitchFamily="34" charset="0"/>
              <a:buChar char="•"/>
            </a:pPr>
            <a:endParaRPr lang="en-US" sz="2400"/>
          </a:p>
        </p:txBody>
      </p:sp>
      <p:cxnSp>
        <p:nvCxnSpPr>
          <p:cNvPr id="31" name="Straight Connector 33">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BEB2BD2-C3DC-44AB-8CDD-CDA63E43367F}"/>
              </a:ext>
            </a:extLst>
          </p:cNvPr>
          <p:cNvSpPr>
            <a:spLocks noGrp="1"/>
          </p:cNvSpPr>
          <p:nvPr>
            <p:ph type="sldNum" sz="quarter" idx="12"/>
          </p:nvPr>
        </p:nvSpPr>
        <p:spPr/>
        <p:txBody>
          <a:bodyPr/>
          <a:lstStyle/>
          <a:p>
            <a:fld id="{C3DB2ADC-AF19-4574-8C10-79B5B04FCA27}" type="slidenum">
              <a:rPr lang="en-US" smtClean="0"/>
              <a:t>3</a:t>
            </a:fld>
            <a:endParaRPr lang="en-US"/>
          </a:p>
        </p:txBody>
      </p:sp>
      <p:sp>
        <p:nvSpPr>
          <p:cNvPr id="11" name="TextBox 10">
            <a:extLst>
              <a:ext uri="{FF2B5EF4-FFF2-40B4-BE49-F238E27FC236}">
                <a16:creationId xmlns:a16="http://schemas.microsoft.com/office/drawing/2014/main" id="{AB2CC277-EDC8-4E2A-8ADC-6393B2FF5D1D}"/>
              </a:ext>
            </a:extLst>
          </p:cNvPr>
          <p:cNvSpPr txBox="1"/>
          <p:nvPr/>
        </p:nvSpPr>
        <p:spPr>
          <a:xfrm>
            <a:off x="800100" y="2323441"/>
            <a:ext cx="4345911" cy="369332"/>
          </a:xfrm>
          <a:prstGeom prst="rect">
            <a:avLst/>
          </a:prstGeom>
          <a:noFill/>
        </p:spPr>
        <p:txBody>
          <a:bodyPr wrap="square" lIns="91440" tIns="45720" rIns="91440" bIns="45720" anchor="t">
            <a:spAutoFit/>
          </a:bodyPr>
          <a:lstStyle/>
          <a:p>
            <a:pPr marL="285750" indent="-285750">
              <a:buFont typeface="Wingdings"/>
              <a:buChar char="§"/>
            </a:pPr>
            <a:r>
              <a:rPr lang="en-US" dirty="0"/>
              <a:t>Classification on time series data</a:t>
            </a:r>
          </a:p>
        </p:txBody>
      </p:sp>
      <p:pic>
        <p:nvPicPr>
          <p:cNvPr id="32" name="Picture 31" descr="Chart, line chart&#10;&#10;Description automatically generated">
            <a:extLst>
              <a:ext uri="{FF2B5EF4-FFF2-40B4-BE49-F238E27FC236}">
                <a16:creationId xmlns:a16="http://schemas.microsoft.com/office/drawing/2014/main" id="{6250231F-C48A-5F44-BD81-780912B2F68B}"/>
              </a:ext>
            </a:extLst>
          </p:cNvPr>
          <p:cNvPicPr>
            <a:picLocks noChangeAspect="1"/>
          </p:cNvPicPr>
          <p:nvPr/>
        </p:nvPicPr>
        <p:blipFill>
          <a:blip r:embed="rId3"/>
          <a:stretch>
            <a:fillRect/>
          </a:stretch>
        </p:blipFill>
        <p:spPr>
          <a:xfrm>
            <a:off x="3047622" y="2816580"/>
            <a:ext cx="6096755" cy="3111499"/>
          </a:xfrm>
          <a:prstGeom prst="rect">
            <a:avLst/>
          </a:prstGeom>
        </p:spPr>
      </p:pic>
    </p:spTree>
    <p:extLst>
      <p:ext uri="{BB962C8B-B14F-4D97-AF65-F5344CB8AC3E}">
        <p14:creationId xmlns:p14="http://schemas.microsoft.com/office/powerpoint/2010/main" val="176222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1">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629253" y="927758"/>
            <a:ext cx="5171563" cy="692754"/>
          </a:xfrm>
        </p:spPr>
        <p:txBody>
          <a:bodyPr vert="horz" lIns="91440" tIns="45720" rIns="91440" bIns="45720" rtlCol="0" anchor="t">
            <a:normAutofit fontScale="90000"/>
          </a:bodyPr>
          <a:lstStyle/>
          <a:p>
            <a:r>
              <a:rPr lang="en-US" kern="1200" cap="all" spc="30" baseline="0">
                <a:solidFill>
                  <a:schemeClr val="tx1"/>
                </a:solidFill>
                <a:latin typeface="+mj-lt"/>
                <a:ea typeface="+mj-ea"/>
                <a:cs typeface="+mj-cs"/>
              </a:rPr>
              <a:t>The Dataset</a:t>
            </a:r>
          </a:p>
        </p:txBody>
      </p:sp>
      <p:cxnSp>
        <p:nvCxnSpPr>
          <p:cNvPr id="35" name="Straight Connector 33">
            <a:extLst>
              <a:ext uri="{FF2B5EF4-FFF2-40B4-BE49-F238E27FC236}">
                <a16:creationId xmlns:a16="http://schemas.microsoft.com/office/drawing/2014/main" id="{333A84D1-8AB4-452A-B323-BBB429B5F0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637161" y="1407972"/>
            <a:ext cx="6043678" cy="4467135"/>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endParaRPr lang="en-US" sz="1700" b="1" dirty="0"/>
          </a:p>
          <a:p>
            <a:pPr marL="342900" indent="-285750">
              <a:lnSpc>
                <a:spcPct val="110000"/>
              </a:lnSpc>
              <a:spcAft>
                <a:spcPts val="600"/>
              </a:spcAft>
              <a:buFont typeface="Courier New" panose="02070309020205020404" pitchFamily="49" charset="0"/>
              <a:buChar char="o"/>
            </a:pPr>
            <a:r>
              <a:rPr lang="en-US" sz="1700" b="1" u="sng" dirty="0"/>
              <a:t>Stepscan </a:t>
            </a:r>
            <a:r>
              <a:rPr lang="en-US" sz="1700" b="1" dirty="0"/>
              <a:t>datasets was used in this project</a:t>
            </a:r>
          </a:p>
          <a:p>
            <a:pPr marL="800100" lvl="1" indent="-285750">
              <a:lnSpc>
                <a:spcPct val="110000"/>
              </a:lnSpc>
              <a:spcAft>
                <a:spcPts val="600"/>
              </a:spcAft>
              <a:buFont typeface="Arial" panose="020B0604020202020204" pitchFamily="34" charset="0"/>
              <a:buChar char="•"/>
            </a:pPr>
            <a:r>
              <a:rPr lang="en-US" sz="1700" dirty="0"/>
              <a:t>Stepscan dataset is a video-based dataset.</a:t>
            </a:r>
          </a:p>
          <a:p>
            <a:pPr marL="800100" lvl="1" indent="-285750">
              <a:lnSpc>
                <a:spcPct val="110000"/>
              </a:lnSpc>
              <a:spcAft>
                <a:spcPts val="600"/>
              </a:spcAft>
              <a:buFont typeface="Arial" panose="020B0604020202020204" pitchFamily="34" charset="0"/>
              <a:buChar char="•"/>
            </a:pPr>
            <a:r>
              <a:rPr lang="en-US" sz="1700" dirty="0"/>
              <a:t>Obtained from high resolution floor tiles.</a:t>
            </a:r>
          </a:p>
          <a:p>
            <a:pPr marL="800100" lvl="1" indent="-285750">
              <a:lnSpc>
                <a:spcPct val="110000"/>
              </a:lnSpc>
              <a:spcAft>
                <a:spcPts val="600"/>
              </a:spcAft>
              <a:buFont typeface="Arial" panose="020B0604020202020204" pitchFamily="34" charset="0"/>
              <a:buChar char="•"/>
            </a:pPr>
            <a:r>
              <a:rPr lang="en-CA" dirty="0"/>
              <a:t>1744 Samples * 200 frames * (80 * 60) images</a:t>
            </a:r>
          </a:p>
          <a:p>
            <a:pPr marL="800100" lvl="1" indent="-285750">
              <a:lnSpc>
                <a:spcPct val="110000"/>
              </a:lnSpc>
              <a:spcAft>
                <a:spcPts val="600"/>
              </a:spcAft>
              <a:buFont typeface="Arial" panose="020B0604020202020204" pitchFamily="34" charset="0"/>
              <a:buChar char="•"/>
            </a:pPr>
            <a:r>
              <a:rPr lang="en-CA" dirty="0"/>
              <a:t>80 subjects </a:t>
            </a:r>
          </a:p>
          <a:p>
            <a:pPr marL="800100" lvl="1" indent="-285750">
              <a:lnSpc>
                <a:spcPct val="110000"/>
              </a:lnSpc>
              <a:spcAft>
                <a:spcPts val="600"/>
              </a:spcAft>
              <a:buFont typeface="Arial" panose="020B0604020202020204" pitchFamily="34" charset="0"/>
              <a:buChar char="•"/>
            </a:pPr>
            <a:r>
              <a:rPr lang="en-CA" dirty="0"/>
              <a:t>Each subject has approx. 20 samples</a:t>
            </a:r>
          </a:p>
          <a:p>
            <a:pPr marL="57150">
              <a:lnSpc>
                <a:spcPct val="110000"/>
              </a:lnSpc>
              <a:spcAft>
                <a:spcPts val="600"/>
              </a:spcAft>
            </a:pPr>
            <a:r>
              <a:rPr lang="en-CA" dirty="0"/>
              <a:t>	</a:t>
            </a:r>
          </a:p>
          <a:p>
            <a:pPr marL="342900" indent="-285750">
              <a:lnSpc>
                <a:spcPct val="110000"/>
              </a:lnSpc>
              <a:spcAft>
                <a:spcPts val="600"/>
              </a:spcAft>
              <a:buFont typeface="Courier New" panose="02070309020205020404" pitchFamily="49" charset="0"/>
              <a:buChar char="o"/>
            </a:pPr>
            <a:r>
              <a:rPr lang="en-US" sz="1700" b="1" dirty="0"/>
              <a:t>Verification mode was used for this research.</a:t>
            </a:r>
          </a:p>
          <a:p>
            <a:pPr marL="57150">
              <a:lnSpc>
                <a:spcPct val="110000"/>
              </a:lnSpc>
              <a:spcAft>
                <a:spcPts val="600"/>
              </a:spcAft>
            </a:pPr>
            <a:endParaRPr lang="en-US" sz="1700" b="1" dirty="0"/>
          </a:p>
          <a:p>
            <a:pPr marL="57150">
              <a:lnSpc>
                <a:spcPct val="110000"/>
              </a:lnSpc>
              <a:spcAft>
                <a:spcPts val="600"/>
              </a:spcAft>
            </a:pPr>
            <a:endParaRPr lang="en-CA" sz="1700" b="1" dirty="0"/>
          </a:p>
          <a:p>
            <a:pPr marL="342900" indent="-285750">
              <a:lnSpc>
                <a:spcPct val="110000"/>
              </a:lnSpc>
              <a:spcAft>
                <a:spcPts val="600"/>
              </a:spcAft>
              <a:buFontTx/>
              <a:buChar char="-"/>
            </a:pPr>
            <a:endParaRPr lang="en-US" sz="1700" dirty="0"/>
          </a:p>
          <a:p>
            <a:pPr marL="57150">
              <a:lnSpc>
                <a:spcPct val="110000"/>
              </a:lnSpc>
              <a:spcAft>
                <a:spcPts val="600"/>
              </a:spcAft>
            </a:pPr>
            <a:endParaRPr lang="en-US" sz="1700" dirty="0"/>
          </a:p>
          <a:p>
            <a:pPr marL="57150">
              <a:lnSpc>
                <a:spcPct val="110000"/>
              </a:lnSpc>
              <a:spcAft>
                <a:spcPts val="600"/>
              </a:spcAft>
            </a:pPr>
            <a:endParaRPr lang="en-US" sz="5200" dirty="0"/>
          </a:p>
        </p:txBody>
      </p:sp>
      <p:cxnSp>
        <p:nvCxnSpPr>
          <p:cNvPr id="36" name="Straight Connector 35">
            <a:extLst>
              <a:ext uri="{FF2B5EF4-FFF2-40B4-BE49-F238E27FC236}">
                <a16:creationId xmlns:a16="http://schemas.microsoft.com/office/drawing/2014/main" id="{28EBC3AE-120B-4978-9A75-BD8550224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3BCC24D-4C0A-475C-93EB-E1D3B7D2784C}"/>
              </a:ext>
            </a:extLst>
          </p:cNvPr>
          <p:cNvSpPr>
            <a:spLocks noGrp="1"/>
          </p:cNvSpPr>
          <p:nvPr>
            <p:ph type="sldNum" sz="quarter" idx="12"/>
          </p:nvPr>
        </p:nvSpPr>
        <p:spPr/>
        <p:txBody>
          <a:bodyPr/>
          <a:lstStyle/>
          <a:p>
            <a:fld id="{C3DB2ADC-AF19-4574-8C10-79B5B04FCA27}" type="slidenum">
              <a:rPr lang="en-US" smtClean="0"/>
              <a:t>4</a:t>
            </a:fld>
            <a:endParaRPr lang="en-US"/>
          </a:p>
        </p:txBody>
      </p:sp>
      <p:pic>
        <p:nvPicPr>
          <p:cNvPr id="26" name="Picture 25" descr="Chart&#10;&#10;Description automatically generated">
            <a:extLst>
              <a:ext uri="{FF2B5EF4-FFF2-40B4-BE49-F238E27FC236}">
                <a16:creationId xmlns:a16="http://schemas.microsoft.com/office/drawing/2014/main" id="{099FDEF6-4879-7047-9F02-E1C309FF4068}"/>
              </a:ext>
            </a:extLst>
          </p:cNvPr>
          <p:cNvPicPr>
            <a:picLocks noChangeAspect="1"/>
          </p:cNvPicPr>
          <p:nvPr/>
        </p:nvPicPr>
        <p:blipFill rotWithShape="1">
          <a:blip r:embed="rId3"/>
          <a:srcRect l="27458" t="11481" r="30106" b="13291"/>
          <a:stretch/>
        </p:blipFill>
        <p:spPr>
          <a:xfrm rot="10800000">
            <a:off x="6680839" y="1274135"/>
            <a:ext cx="3453413" cy="4591421"/>
          </a:xfrm>
          <a:prstGeom prst="rect">
            <a:avLst/>
          </a:prstGeom>
        </p:spPr>
      </p:pic>
    </p:spTree>
    <p:extLst>
      <p:ext uri="{BB962C8B-B14F-4D97-AF65-F5344CB8AC3E}">
        <p14:creationId xmlns:p14="http://schemas.microsoft.com/office/powerpoint/2010/main" val="395260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EBD66-0D5E-4F6A-9108-346169C880DE}"/>
              </a:ext>
            </a:extLst>
          </p:cNvPr>
          <p:cNvSpPr>
            <a:spLocks noGrp="1"/>
          </p:cNvSpPr>
          <p:nvPr>
            <p:ph type="sldNum" sz="quarter" idx="12"/>
          </p:nvPr>
        </p:nvSpPr>
        <p:spPr/>
        <p:txBody>
          <a:bodyPr/>
          <a:lstStyle/>
          <a:p>
            <a:fld id="{C3DB2ADC-AF19-4574-8C10-79B5B04FCA27}" type="slidenum">
              <a:rPr lang="en-US" smtClean="0"/>
              <a:t>5</a:t>
            </a:fld>
            <a:endParaRPr lang="en-US"/>
          </a:p>
        </p:txBody>
      </p:sp>
      <p:pic>
        <p:nvPicPr>
          <p:cNvPr id="9" name="Picture 8" descr="Logo&#10;&#10;Description automatically generated with medium confidence">
            <a:extLst>
              <a:ext uri="{FF2B5EF4-FFF2-40B4-BE49-F238E27FC236}">
                <a16:creationId xmlns:a16="http://schemas.microsoft.com/office/drawing/2014/main" id="{20C3B9F4-1B8B-4649-BB39-CE1D2A3492D0}"/>
              </a:ext>
            </a:extLst>
          </p:cNvPr>
          <p:cNvPicPr>
            <a:picLocks noChangeAspect="1"/>
          </p:cNvPicPr>
          <p:nvPr/>
        </p:nvPicPr>
        <p:blipFill>
          <a:blip r:embed="rId3"/>
          <a:stretch>
            <a:fillRect/>
          </a:stretch>
        </p:blipFill>
        <p:spPr>
          <a:xfrm>
            <a:off x="5354034" y="1320758"/>
            <a:ext cx="3506565" cy="3162497"/>
          </a:xfrm>
          <a:prstGeom prst="rect">
            <a:avLst/>
          </a:prstGeom>
        </p:spPr>
      </p:pic>
      <p:sp>
        <p:nvSpPr>
          <p:cNvPr id="12" name="Title 1">
            <a:extLst>
              <a:ext uri="{FF2B5EF4-FFF2-40B4-BE49-F238E27FC236}">
                <a16:creationId xmlns:a16="http://schemas.microsoft.com/office/drawing/2014/main" id="{F1742C8A-00E0-D142-AA39-0AED4DA5F190}"/>
              </a:ext>
            </a:extLst>
          </p:cNvPr>
          <p:cNvSpPr txBox="1">
            <a:spLocks/>
          </p:cNvSpPr>
          <p:nvPr/>
        </p:nvSpPr>
        <p:spPr>
          <a:xfrm>
            <a:off x="680352" y="1072462"/>
            <a:ext cx="5958216" cy="136207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lvl="0"/>
            <a:r>
              <a:rPr lang="en-US"/>
              <a:t>convert a video data to time series.</a:t>
            </a:r>
          </a:p>
        </p:txBody>
      </p:sp>
      <p:pic>
        <p:nvPicPr>
          <p:cNvPr id="8" name="Picture 7" descr="Chart, line chart&#10;&#10;Description automatically generated">
            <a:extLst>
              <a:ext uri="{FF2B5EF4-FFF2-40B4-BE49-F238E27FC236}">
                <a16:creationId xmlns:a16="http://schemas.microsoft.com/office/drawing/2014/main" id="{775CE04C-C78D-F147-AB15-65B1A531F0CC}"/>
              </a:ext>
            </a:extLst>
          </p:cNvPr>
          <p:cNvPicPr>
            <a:picLocks noChangeAspect="1"/>
          </p:cNvPicPr>
          <p:nvPr/>
        </p:nvPicPr>
        <p:blipFill>
          <a:blip r:embed="rId4"/>
          <a:stretch>
            <a:fillRect/>
          </a:stretch>
        </p:blipFill>
        <p:spPr>
          <a:xfrm>
            <a:off x="5616723" y="4431926"/>
            <a:ext cx="2981188" cy="1521459"/>
          </a:xfrm>
          <a:prstGeom prst="rect">
            <a:avLst/>
          </a:prstGeom>
        </p:spPr>
      </p:pic>
      <p:pic>
        <p:nvPicPr>
          <p:cNvPr id="14" name="Picture 13" descr="Chart, line chart&#10;&#10;Description automatically generated">
            <a:extLst>
              <a:ext uri="{FF2B5EF4-FFF2-40B4-BE49-F238E27FC236}">
                <a16:creationId xmlns:a16="http://schemas.microsoft.com/office/drawing/2014/main" id="{E251CB12-B1FA-FC4B-9A8E-CDBE39CF1AEF}"/>
              </a:ext>
            </a:extLst>
          </p:cNvPr>
          <p:cNvPicPr>
            <a:picLocks noChangeAspect="1"/>
          </p:cNvPicPr>
          <p:nvPr/>
        </p:nvPicPr>
        <p:blipFill>
          <a:blip r:embed="rId5"/>
          <a:stretch>
            <a:fillRect/>
          </a:stretch>
        </p:blipFill>
        <p:spPr>
          <a:xfrm>
            <a:off x="8625389" y="4423466"/>
            <a:ext cx="3028393" cy="1521459"/>
          </a:xfrm>
          <a:prstGeom prst="rect">
            <a:avLst/>
          </a:prstGeom>
        </p:spPr>
      </p:pic>
      <p:pic>
        <p:nvPicPr>
          <p:cNvPr id="16" name="Picture 15" descr="Chart, line chart&#10;&#10;Description automatically generated">
            <a:extLst>
              <a:ext uri="{FF2B5EF4-FFF2-40B4-BE49-F238E27FC236}">
                <a16:creationId xmlns:a16="http://schemas.microsoft.com/office/drawing/2014/main" id="{01361494-1038-8C4A-AF4E-9EBD87BA489B}"/>
              </a:ext>
            </a:extLst>
          </p:cNvPr>
          <p:cNvPicPr>
            <a:picLocks noChangeAspect="1"/>
          </p:cNvPicPr>
          <p:nvPr/>
        </p:nvPicPr>
        <p:blipFill>
          <a:blip r:embed="rId6"/>
          <a:stretch>
            <a:fillRect/>
          </a:stretch>
        </p:blipFill>
        <p:spPr>
          <a:xfrm>
            <a:off x="8659886" y="1380548"/>
            <a:ext cx="2959401" cy="1521459"/>
          </a:xfrm>
          <a:prstGeom prst="rect">
            <a:avLst/>
          </a:prstGeom>
        </p:spPr>
      </p:pic>
      <p:pic>
        <p:nvPicPr>
          <p:cNvPr id="18" name="Picture 17" descr="Chart, line chart&#10;&#10;Description automatically generated">
            <a:extLst>
              <a:ext uri="{FF2B5EF4-FFF2-40B4-BE49-F238E27FC236}">
                <a16:creationId xmlns:a16="http://schemas.microsoft.com/office/drawing/2014/main" id="{4008B3B6-DB91-034C-A58A-D3915DAD3D59}"/>
              </a:ext>
            </a:extLst>
          </p:cNvPr>
          <p:cNvPicPr>
            <a:picLocks noChangeAspect="1"/>
          </p:cNvPicPr>
          <p:nvPr/>
        </p:nvPicPr>
        <p:blipFill>
          <a:blip r:embed="rId7"/>
          <a:stretch>
            <a:fillRect/>
          </a:stretch>
        </p:blipFill>
        <p:spPr>
          <a:xfrm>
            <a:off x="8659886" y="2902007"/>
            <a:ext cx="2959401" cy="1521459"/>
          </a:xfrm>
          <a:prstGeom prst="rect">
            <a:avLst/>
          </a:prstGeom>
        </p:spPr>
      </p:pic>
      <p:sp>
        <p:nvSpPr>
          <p:cNvPr id="3" name="TextBox 2">
            <a:extLst>
              <a:ext uri="{FF2B5EF4-FFF2-40B4-BE49-F238E27FC236}">
                <a16:creationId xmlns:a16="http://schemas.microsoft.com/office/drawing/2014/main" id="{408B4341-5E4C-41CE-A90A-826F13CACE87}"/>
              </a:ext>
            </a:extLst>
          </p:cNvPr>
          <p:cNvSpPr txBox="1"/>
          <p:nvPr/>
        </p:nvSpPr>
        <p:spPr>
          <a:xfrm>
            <a:off x="683079" y="2696936"/>
            <a:ext cx="48114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marL="285750" indent="-285750">
              <a:buFont typeface="Wingdings"/>
              <a:buChar char="§"/>
            </a:pPr>
            <a:r>
              <a:rPr lang="en-US" dirty="0"/>
              <a:t>Extracting 4 features from each frame</a:t>
            </a:r>
          </a:p>
          <a:p>
            <a:endParaRPr lang="en-US" dirty="0"/>
          </a:p>
          <a:p>
            <a:pPr marL="285750" indent="-285750">
              <a:buFont typeface="Wingdings"/>
              <a:buChar char="§"/>
            </a:pPr>
            <a:r>
              <a:rPr lang="en-US" dirty="0"/>
              <a:t>Track those features in each frame</a:t>
            </a:r>
          </a:p>
          <a:p>
            <a:endParaRPr lang="en-US" dirty="0"/>
          </a:p>
          <a:p>
            <a:pPr marL="285750" indent="-285750">
              <a:buFont typeface="Wingdings"/>
              <a:buChar char="§"/>
            </a:pPr>
            <a:r>
              <a:rPr lang="en-US" dirty="0"/>
              <a:t>Achieving four 2D time series dataset</a:t>
            </a:r>
          </a:p>
          <a:p>
            <a:pPr marL="285750" indent="-285750">
              <a:buFont typeface="Wingdings"/>
              <a:buChar char="§"/>
            </a:pPr>
            <a:endParaRPr lang="en-US" dirty="0"/>
          </a:p>
        </p:txBody>
      </p:sp>
    </p:spTree>
    <p:extLst>
      <p:ext uri="{BB962C8B-B14F-4D97-AF65-F5344CB8AC3E}">
        <p14:creationId xmlns:p14="http://schemas.microsoft.com/office/powerpoint/2010/main" val="7790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Feature Extraction and Selection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6</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63976" y="1781753"/>
            <a:ext cx="8055627" cy="4001095"/>
          </a:xfrm>
          <a:prstGeom prst="rect">
            <a:avLst/>
          </a:prstGeom>
          <a:noFill/>
        </p:spPr>
        <p:txBody>
          <a:bodyPr wrap="square" lIns="91440" tIns="45720" rIns="91440" bIns="45720" rtlCol="0" anchor="t">
            <a:spAutoFit/>
          </a:bodyPr>
          <a:lstStyle/>
          <a:p>
            <a:r>
              <a:rPr lang="en-US" sz="2000" b="1" dirty="0"/>
              <a:t>Two different approaches were used for feature extraction:</a:t>
            </a:r>
          </a:p>
          <a:p>
            <a:endParaRPr lang="en-US" b="1" dirty="0"/>
          </a:p>
          <a:p>
            <a:pPr marL="342900" indent="-342900">
              <a:buFont typeface="+mj-lt"/>
              <a:buAutoNum type="arabicPeriod"/>
            </a:pPr>
            <a:r>
              <a:rPr lang="en-US" dirty="0"/>
              <a:t>Handcrafted features</a:t>
            </a:r>
          </a:p>
          <a:p>
            <a:pPr marL="800100" lvl="1" indent="-342900">
              <a:buFont typeface="Arial" panose="020B0604020202020204" pitchFamily="34" charset="0"/>
              <a:buChar char="•"/>
            </a:pPr>
            <a:r>
              <a:rPr lang="en-US" dirty="0"/>
              <a:t>Extraction of 4 groups of features</a:t>
            </a:r>
          </a:p>
          <a:p>
            <a:pPr marL="800100" lvl="1" indent="-342900">
              <a:buFont typeface="Arial" panose="020B0604020202020204" pitchFamily="34" charset="0"/>
              <a:buChar char="•"/>
            </a:pPr>
            <a:endParaRPr lang="en-US" dirty="0"/>
          </a:p>
          <a:p>
            <a:pPr marL="1257300" lvl="2" indent="-342900">
              <a:buFont typeface="+mj-lt"/>
              <a:buAutoNum type="arabicPeriod"/>
            </a:pPr>
            <a:r>
              <a:rPr lang="en-US" dirty="0"/>
              <a:t>Autoregressive coefficients </a:t>
            </a:r>
            <a:r>
              <a:rPr lang="en-CA" dirty="0"/>
              <a:t>Features</a:t>
            </a:r>
          </a:p>
          <a:p>
            <a:pPr marL="1257300" lvl="2" indent="-342900">
              <a:buFont typeface="+mj-lt"/>
              <a:buAutoNum type="arabicPeriod"/>
            </a:pPr>
            <a:r>
              <a:rPr lang="en-US" dirty="0"/>
              <a:t>Temporal </a:t>
            </a:r>
            <a:r>
              <a:rPr lang="en-CA" dirty="0"/>
              <a:t>Features</a:t>
            </a:r>
            <a:endParaRPr lang="en-US" dirty="0"/>
          </a:p>
          <a:p>
            <a:pPr marL="1257300" lvl="2" indent="-342900">
              <a:buFont typeface="+mj-lt"/>
              <a:buAutoNum type="arabicPeriod"/>
            </a:pPr>
            <a:r>
              <a:rPr lang="en-US" dirty="0"/>
              <a:t>Spectral </a:t>
            </a:r>
            <a:r>
              <a:rPr lang="en-CA" dirty="0"/>
              <a:t>Features</a:t>
            </a:r>
            <a:endParaRPr lang="en-US" dirty="0"/>
          </a:p>
          <a:p>
            <a:pPr marL="1257300" lvl="2" indent="-342900">
              <a:buFont typeface="+mj-lt"/>
              <a:buAutoNum type="arabicPeriod"/>
            </a:pPr>
            <a:r>
              <a:rPr lang="en-US" dirty="0"/>
              <a:t>Statistical </a:t>
            </a:r>
            <a:r>
              <a:rPr lang="en-CA" dirty="0"/>
              <a:t>Features</a:t>
            </a:r>
            <a:endParaRPr lang="en-US" dirty="0"/>
          </a:p>
          <a:p>
            <a:pPr lvl="2"/>
            <a:endParaRPr lang="en-CA" dirty="0"/>
          </a:p>
          <a:p>
            <a:pPr marL="800100" lvl="1" indent="-342900">
              <a:buFont typeface="Arial" panose="020B0604020202020204" pitchFamily="34" charset="0"/>
              <a:buChar char="•"/>
            </a:pPr>
            <a:r>
              <a:rPr lang="en-US" dirty="0"/>
              <a:t>low variance and high-correlated features were deleted</a:t>
            </a:r>
          </a:p>
          <a:p>
            <a:pPr marL="800100" lvl="1" indent="-342900">
              <a:buFont typeface="Arial" panose="020B0604020202020204" pitchFamily="34" charset="0"/>
              <a:buChar char="•"/>
            </a:pPr>
            <a:endParaRPr lang="en-US" dirty="0"/>
          </a:p>
          <a:p>
            <a:pPr marL="342900" indent="-342900">
              <a:buFont typeface="+mj-lt"/>
              <a:buAutoNum type="arabicPeriod"/>
            </a:pPr>
            <a:r>
              <a:rPr lang="en-US" dirty="0"/>
              <a:t>Deep learning features</a:t>
            </a:r>
          </a:p>
          <a:p>
            <a:pPr marL="800100" lvl="1" indent="-342900">
              <a:buFont typeface="Arial" panose="020B0604020202020204" pitchFamily="34" charset="0"/>
              <a:buChar char="•"/>
            </a:pPr>
            <a:r>
              <a:rPr lang="en-US" dirty="0"/>
              <a:t>Used pre-trained CNN to extract features automatically</a:t>
            </a:r>
          </a:p>
        </p:txBody>
      </p:sp>
    </p:spTree>
    <p:extLst>
      <p:ext uri="{BB962C8B-B14F-4D97-AF65-F5344CB8AC3E}">
        <p14:creationId xmlns:p14="http://schemas.microsoft.com/office/powerpoint/2010/main" val="111188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Machine Learning Approaches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7</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00100" y="1781754"/>
            <a:ext cx="9446764"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Implemented several (LDA, KNN, SVM, RFC)</a:t>
            </a:r>
          </a:p>
          <a:p>
            <a:pPr marL="342900" indent="-342900">
              <a:buFont typeface="Arial" panose="020B0604020202020204" pitchFamily="34" charset="0"/>
              <a:buChar char="•"/>
            </a:pPr>
            <a:r>
              <a:rPr lang="en-US" sz="2000" dirty="0"/>
              <a:t>20% percent of samples were set aside for testing the classifier, </a:t>
            </a:r>
          </a:p>
          <a:p>
            <a:pPr marL="342900" indent="-342900">
              <a:buFont typeface="Arial" panose="020B0604020202020204" pitchFamily="34" charset="0"/>
              <a:buChar char="•"/>
            </a:pPr>
            <a:r>
              <a:rPr lang="en-US" sz="2000" dirty="0"/>
              <a:t>The rest was divided into 10-fold cross-validation for evaluation and training.</a:t>
            </a:r>
          </a:p>
          <a:p>
            <a:pPr marL="342900" indent="-342900">
              <a:buFont typeface="Arial" panose="020B0604020202020204" pitchFamily="34" charset="0"/>
              <a:buChar char="•"/>
            </a:pPr>
            <a:r>
              <a:rPr lang="en-US" sz="2000" dirty="0"/>
              <a:t>The grid search were implemented to find the best hyper-parameters.</a:t>
            </a:r>
          </a:p>
          <a:p>
            <a:endParaRPr lang="en-US" sz="2000" dirty="0"/>
          </a:p>
          <a:p>
            <a:pPr marL="342900" indent="-34290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E6CC6AC-392D-D243-8F87-93B219BE83C3}"/>
              </a:ext>
            </a:extLst>
          </p:cNvPr>
          <p:cNvSpPr txBox="1"/>
          <p:nvPr/>
        </p:nvSpPr>
        <p:spPr>
          <a:xfrm>
            <a:off x="1666740" y="3753586"/>
            <a:ext cx="4788198" cy="1015663"/>
          </a:xfrm>
          <a:prstGeom prst="rect">
            <a:avLst/>
          </a:prstGeom>
          <a:noFill/>
        </p:spPr>
        <p:txBody>
          <a:bodyPr wrap="square" lIns="91440" tIns="45720" rIns="91440" bIns="45720" rtlCol="0" anchor="t">
            <a:spAutoFit/>
          </a:bodyPr>
          <a:lstStyle/>
          <a:p>
            <a:r>
              <a:rPr lang="en-CA" sz="1200" dirty="0" err="1"/>
              <a:t>knnspace</a:t>
            </a:r>
            <a:r>
              <a:rPr lang="en-CA" sz="1200" dirty="0"/>
              <a:t> = {</a:t>
            </a:r>
          </a:p>
          <a:p>
            <a:pPr lvl="1"/>
            <a:r>
              <a:rPr lang="en-CA" sz="1200" dirty="0"/>
              <a:t>"model__</a:t>
            </a:r>
            <a:r>
              <a:rPr lang="en-CA" sz="1200" dirty="0" err="1"/>
              <a:t>n_neighbors</a:t>
            </a:r>
            <a:r>
              <a:rPr lang="en-CA" sz="1200" dirty="0"/>
              <a:t>": </a:t>
            </a:r>
            <a:r>
              <a:rPr lang="en-CA" sz="1200" dirty="0" err="1"/>
              <a:t>np.arange</a:t>
            </a:r>
            <a:r>
              <a:rPr lang="en-CA" sz="1200" dirty="0"/>
              <a:t>(1, 22, 2),</a:t>
            </a:r>
          </a:p>
          <a:p>
            <a:pPr lvl="1"/>
            <a:r>
              <a:rPr lang="en-CA" sz="1200" dirty="0"/>
              <a:t>"</a:t>
            </a:r>
            <a:r>
              <a:rPr lang="en-CA" sz="1200" dirty="0" err="1"/>
              <a:t>model__metric</a:t>
            </a:r>
            <a:r>
              <a:rPr lang="en-CA" sz="1200" dirty="0"/>
              <a:t>": ["</a:t>
            </a:r>
            <a:r>
              <a:rPr lang="en-CA" sz="1200" dirty="0" err="1"/>
              <a:t>euclidean</a:t>
            </a:r>
            <a:r>
              <a:rPr lang="en-CA" sz="1200" dirty="0"/>
              <a:t>", "</a:t>
            </a:r>
            <a:r>
              <a:rPr lang="en-CA" sz="1200" dirty="0" err="1"/>
              <a:t>manhattan</a:t>
            </a:r>
            <a:r>
              <a:rPr lang="en-CA" sz="1200" dirty="0"/>
              <a:t>", "</a:t>
            </a:r>
            <a:r>
              <a:rPr lang="en-CA" sz="1200" dirty="0" err="1"/>
              <a:t>chebyshev</a:t>
            </a:r>
            <a:r>
              <a:rPr lang="en-CA" sz="1200" dirty="0"/>
              <a:t>"],</a:t>
            </a:r>
          </a:p>
          <a:p>
            <a:pPr lvl="1"/>
            <a:r>
              <a:rPr lang="en-CA" sz="1200" dirty="0"/>
              <a:t>"</a:t>
            </a:r>
            <a:r>
              <a:rPr lang="en-CA" sz="1200" dirty="0" err="1"/>
              <a:t>model__weights</a:t>
            </a:r>
            <a:r>
              <a:rPr lang="en-CA" sz="1200" dirty="0"/>
              <a:t>": ["distance", "uniform"],</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
        <p:nvSpPr>
          <p:cNvPr id="7" name="TextBox 6">
            <a:extLst>
              <a:ext uri="{FF2B5EF4-FFF2-40B4-BE49-F238E27FC236}">
                <a16:creationId xmlns:a16="http://schemas.microsoft.com/office/drawing/2014/main" id="{BCF7D993-E748-814A-8078-6D9D9CA72FCC}"/>
              </a:ext>
            </a:extLst>
          </p:cNvPr>
          <p:cNvSpPr txBox="1"/>
          <p:nvPr/>
        </p:nvSpPr>
        <p:spPr>
          <a:xfrm>
            <a:off x="6702820" y="4047726"/>
            <a:ext cx="3943708" cy="1846659"/>
          </a:xfrm>
          <a:prstGeom prst="rect">
            <a:avLst/>
          </a:prstGeom>
          <a:noFill/>
        </p:spPr>
        <p:txBody>
          <a:bodyPr wrap="none" rtlCol="0">
            <a:spAutoFit/>
          </a:bodyPr>
          <a:lstStyle/>
          <a:p>
            <a:r>
              <a:rPr lang="en-CA" sz="1200" dirty="0" err="1"/>
              <a:t>svmspace</a:t>
            </a:r>
            <a:r>
              <a:rPr lang="en-CA" sz="1200" dirty="0"/>
              <a:t> = {</a:t>
            </a:r>
          </a:p>
          <a:p>
            <a:pPr lvl="1"/>
            <a:r>
              <a:rPr lang="en-CA" sz="1200" dirty="0"/>
              <a:t>"</a:t>
            </a:r>
            <a:r>
              <a:rPr lang="en-CA" sz="1200" dirty="0" err="1"/>
              <a:t>model__probability</a:t>
            </a:r>
            <a:r>
              <a:rPr lang="en-CA" sz="1200" dirty="0"/>
              <a:t>": [True],</a:t>
            </a:r>
          </a:p>
          <a:p>
            <a:pPr lvl="1"/>
            <a:r>
              <a:rPr lang="en-CA" sz="1200" dirty="0"/>
              <a:t>"</a:t>
            </a:r>
            <a:r>
              <a:rPr lang="en-CA" sz="1200" dirty="0" err="1"/>
              <a:t>model__kernel</a:t>
            </a:r>
            <a:r>
              <a:rPr lang="en-CA" sz="1200" dirty="0"/>
              <a:t>": ["</a:t>
            </a:r>
            <a:r>
              <a:rPr lang="en-CA" sz="1200" dirty="0" err="1"/>
              <a:t>rbf</a:t>
            </a:r>
            <a:r>
              <a:rPr lang="en-CA" sz="1200" dirty="0"/>
              <a:t>", "linear"],</a:t>
            </a:r>
          </a:p>
          <a:p>
            <a:pPr lvl="1"/>
            <a:r>
              <a:rPr lang="en-CA" sz="1200" dirty="0"/>
              <a:t>"model__</a:t>
            </a:r>
            <a:r>
              <a:rPr lang="en-CA" sz="1200" dirty="0" err="1"/>
              <a:t>decision_function_shape</a:t>
            </a:r>
            <a:r>
              <a:rPr lang="en-CA" sz="1200" dirty="0"/>
              <a:t>": ["</a:t>
            </a:r>
            <a:r>
              <a:rPr lang="en-CA" sz="1200" dirty="0" err="1"/>
              <a:t>ovr</a:t>
            </a:r>
            <a:r>
              <a:rPr lang="en-CA" sz="1200" dirty="0"/>
              <a:t>", "</a:t>
            </a:r>
            <a:r>
              <a:rPr lang="en-CA" sz="1200" dirty="0" err="1"/>
              <a:t>ovo</a:t>
            </a:r>
            <a:r>
              <a:rPr lang="en-CA" sz="1200" dirty="0"/>
              <a:t>"],</a:t>
            </a:r>
          </a:p>
          <a:p>
            <a:pPr lvl="1"/>
            <a:r>
              <a:rPr lang="en-CA" sz="1200" dirty="0"/>
              <a:t>"</a:t>
            </a:r>
            <a:r>
              <a:rPr lang="en-CA" sz="1200" dirty="0" err="1"/>
              <a:t>model__C</a:t>
            </a:r>
            <a:r>
              <a:rPr lang="en-CA" sz="1200" dirty="0"/>
              <a:t>": [0.1, 10, 1000],</a:t>
            </a:r>
          </a:p>
          <a:p>
            <a:pPr lvl="1"/>
            <a:r>
              <a:rPr lang="en-CA" sz="1200" dirty="0"/>
              <a:t>"</a:t>
            </a:r>
            <a:r>
              <a:rPr lang="en-CA" sz="1200" dirty="0" err="1"/>
              <a:t>model__gamma</a:t>
            </a:r>
            <a:r>
              <a:rPr lang="en-CA" sz="1200" dirty="0"/>
              <a:t>": [1, 0.01, 0.0001],</a:t>
            </a:r>
          </a:p>
          <a:p>
            <a:pPr lvl="1"/>
            <a:r>
              <a:rPr lang="en-CA" sz="1200" dirty="0"/>
              <a:t>"model__</a:t>
            </a:r>
            <a:r>
              <a:rPr lang="en-CA" sz="1200" dirty="0" err="1"/>
              <a:t>random_state</a:t>
            </a:r>
            <a:r>
              <a:rPr lang="en-CA" sz="1200" dirty="0"/>
              <a:t>": [seed],</a:t>
            </a:r>
          </a:p>
          <a:p>
            <a:pPr lvl="1"/>
            <a:r>
              <a:rPr lang="en-CA" sz="1200" dirty="0"/>
              <a:t>"</a:t>
            </a:r>
            <a:r>
              <a:rPr lang="en-CA" sz="1200" dirty="0" err="1"/>
              <a:t>sfs</a:t>
            </a:r>
            <a:r>
              <a:rPr lang="en-CA" sz="1200" dirty="0"/>
              <a:t>__</a:t>
            </a:r>
            <a:r>
              <a:rPr lang="en-CA" sz="1200" dirty="0" err="1"/>
              <a:t>k_features</a:t>
            </a:r>
            <a:r>
              <a:rPr lang="en-CA" sz="1200" dirty="0"/>
              <a:t>": [100, 200, 300]}</a:t>
            </a:r>
          </a:p>
          <a:p>
            <a:endParaRPr lang="en-US" dirty="0"/>
          </a:p>
        </p:txBody>
      </p:sp>
      <p:sp>
        <p:nvSpPr>
          <p:cNvPr id="8" name="TextBox 7">
            <a:extLst>
              <a:ext uri="{FF2B5EF4-FFF2-40B4-BE49-F238E27FC236}">
                <a16:creationId xmlns:a16="http://schemas.microsoft.com/office/drawing/2014/main" id="{281DBDDE-3510-DA46-A074-4ED5DEB57F5E}"/>
              </a:ext>
            </a:extLst>
          </p:cNvPr>
          <p:cNvSpPr txBox="1"/>
          <p:nvPr/>
        </p:nvSpPr>
        <p:spPr>
          <a:xfrm>
            <a:off x="1708730" y="5056506"/>
            <a:ext cx="3404906" cy="830997"/>
          </a:xfrm>
          <a:prstGeom prst="rect">
            <a:avLst/>
          </a:prstGeom>
          <a:noFill/>
        </p:spPr>
        <p:txBody>
          <a:bodyPr wrap="none" rtlCol="0">
            <a:spAutoFit/>
          </a:bodyPr>
          <a:lstStyle/>
          <a:p>
            <a:r>
              <a:rPr lang="en-CA" sz="1200" dirty="0" err="1"/>
              <a:t>treespace</a:t>
            </a:r>
            <a:r>
              <a:rPr lang="en-CA" sz="1200" dirty="0"/>
              <a:t> = {</a:t>
            </a:r>
          </a:p>
          <a:p>
            <a:pPr lvl="1"/>
            <a:r>
              <a:rPr lang="en-CA" sz="1200" dirty="0"/>
              <a:t>"model__</a:t>
            </a:r>
            <a:r>
              <a:rPr lang="en-CA" sz="1200" dirty="0" err="1"/>
              <a:t>max_depth</a:t>
            </a:r>
            <a:r>
              <a:rPr lang="en-CA" sz="1200" dirty="0"/>
              <a:t>": </a:t>
            </a:r>
            <a:r>
              <a:rPr lang="en-CA" sz="1200" dirty="0" err="1"/>
              <a:t>np.arange</a:t>
            </a:r>
            <a:r>
              <a:rPr lang="en-CA" sz="1200" dirty="0"/>
              <a:t>(3, 33, 2),</a:t>
            </a:r>
          </a:p>
          <a:p>
            <a:pPr lvl="1"/>
            <a:r>
              <a:rPr lang="en-CA" sz="1200" dirty="0"/>
              <a:t>"</a:t>
            </a:r>
            <a:r>
              <a:rPr lang="en-CA" sz="1200" dirty="0" err="1"/>
              <a:t>model__criterion</a:t>
            </a:r>
            <a:r>
              <a:rPr lang="en-CA" sz="1200" dirty="0"/>
              <a:t>": ["</a:t>
            </a:r>
            <a:r>
              <a:rPr lang="en-CA" sz="1200" dirty="0" err="1"/>
              <a:t>gini</a:t>
            </a:r>
            <a:r>
              <a:rPr lang="en-CA" sz="1200" dirty="0"/>
              <a:t>", "entropy"],</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Tree>
    <p:extLst>
      <p:ext uri="{BB962C8B-B14F-4D97-AF65-F5344CB8AC3E}">
        <p14:creationId xmlns:p14="http://schemas.microsoft.com/office/powerpoint/2010/main" val="72502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8</a:t>
            </a:fld>
            <a:endParaRPr lang="en-US"/>
          </a:p>
        </p:txBody>
      </p:sp>
      <p:sp>
        <p:nvSpPr>
          <p:cNvPr id="4" name="TextBox 3">
            <a:extLst>
              <a:ext uri="{FF2B5EF4-FFF2-40B4-BE49-F238E27FC236}">
                <a16:creationId xmlns:a16="http://schemas.microsoft.com/office/drawing/2014/main" id="{3CBE885F-353D-5248-AF41-A8330032C42D}"/>
              </a:ext>
            </a:extLst>
          </p:cNvPr>
          <p:cNvSpPr txBox="1"/>
          <p:nvPr/>
        </p:nvSpPr>
        <p:spPr>
          <a:xfrm>
            <a:off x="867905" y="1688952"/>
            <a:ext cx="10522409" cy="4524315"/>
          </a:xfrm>
          <a:prstGeom prst="rect">
            <a:avLst/>
          </a:prstGeom>
          <a:noFill/>
        </p:spPr>
        <p:txBody>
          <a:bodyPr wrap="square" rtlCol="0">
            <a:spAutoFit/>
          </a:bodyPr>
          <a:lstStyle/>
          <a:p>
            <a:pPr marL="285750" indent="-285750">
              <a:buFont typeface="Arial" panose="020B0604020202020204" pitchFamily="34" charset="0"/>
              <a:buChar char="•"/>
            </a:pPr>
            <a:r>
              <a:rPr lang="en-CA" sz="1600" dirty="0"/>
              <a:t>Feature engineering requires domain knowledge</a:t>
            </a:r>
          </a:p>
          <a:p>
            <a:pPr marL="285750" indent="-285750">
              <a:buFont typeface="Arial" panose="020B0604020202020204" pitchFamily="34" charset="0"/>
              <a:buChar char="•"/>
            </a:pPr>
            <a:r>
              <a:rPr lang="en-CA" sz="1600" dirty="0"/>
              <a:t>Deep learning uses neural networks to automatically learn what attribute of the data are important</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many architectures for time series deep learning:</a:t>
            </a:r>
          </a:p>
          <a:p>
            <a:pPr marL="742950" lvl="1" indent="-285750">
              <a:buFont typeface="Arial" panose="020B0604020202020204" pitchFamily="34" charset="0"/>
              <a:buChar char="•"/>
            </a:pPr>
            <a:r>
              <a:rPr lang="en-US" sz="1600" dirty="0"/>
              <a:t>LSTM</a:t>
            </a:r>
          </a:p>
          <a:p>
            <a:pPr marL="742950" lvl="1" indent="-285750">
              <a:buFont typeface="Arial" panose="020B0604020202020204" pitchFamily="34" charset="0"/>
              <a:buChar char="•"/>
            </a:pPr>
            <a:r>
              <a:rPr lang="en-US" sz="1600" dirty="0"/>
              <a:t>CNN-LSTM</a:t>
            </a:r>
          </a:p>
          <a:p>
            <a:pPr marL="742950" lvl="1" indent="-285750">
              <a:buFont typeface="Arial" panose="020B0604020202020204" pitchFamily="34" charset="0"/>
              <a:buChar char="•"/>
            </a:pPr>
            <a:r>
              <a:rPr lang="en-US" sz="1600" dirty="0" err="1"/>
              <a:t>ConvLSTM</a:t>
            </a:r>
            <a:endParaRPr lang="en-US" sz="1600" dirty="0"/>
          </a:p>
          <a:p>
            <a:pPr marL="742950" lvl="1" indent="-285750">
              <a:buFont typeface="Arial" panose="020B0604020202020204" pitchFamily="34" charset="0"/>
              <a:buChar char="•"/>
            </a:pPr>
            <a:r>
              <a:rPr lang="en-US" sz="1600" b="1" dirty="0"/>
              <a:t>Fully Convolutional Networks (FCN)</a:t>
            </a:r>
          </a:p>
          <a:p>
            <a:pPr marL="742950" lvl="1" indent="-285750">
              <a:buFont typeface="Arial" panose="020B0604020202020204" pitchFamily="34" charset="0"/>
              <a:buChar char="•"/>
            </a:pPr>
            <a:r>
              <a:rPr lang="en-US" sz="1600" dirty="0"/>
              <a:t>Echo State Networks (ESN)</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architectures are used for time series data</a:t>
            </a:r>
          </a:p>
        </p:txBody>
      </p:sp>
      <p:graphicFrame>
        <p:nvGraphicFramePr>
          <p:cNvPr id="10" name="Table 9">
            <a:extLst>
              <a:ext uri="{FF2B5EF4-FFF2-40B4-BE49-F238E27FC236}">
                <a16:creationId xmlns:a16="http://schemas.microsoft.com/office/drawing/2014/main" id="{9530E6E2-C2DD-B440-BC5F-AFF51BB612FF}"/>
              </a:ext>
            </a:extLst>
          </p:cNvPr>
          <p:cNvGraphicFramePr>
            <a:graphicFrameLocks noGrp="1"/>
          </p:cNvGraphicFramePr>
          <p:nvPr>
            <p:extLst>
              <p:ext uri="{D42A27DB-BD31-4B8C-83A1-F6EECF244321}">
                <p14:modId xmlns:p14="http://schemas.microsoft.com/office/powerpoint/2010/main" val="2138936849"/>
              </p:ext>
            </p:extLst>
          </p:nvPr>
        </p:nvGraphicFramePr>
        <p:xfrm>
          <a:off x="3426417" y="2657334"/>
          <a:ext cx="5339165" cy="1295400"/>
        </p:xfrm>
        <a:graphic>
          <a:graphicData uri="http://schemas.openxmlformats.org/drawingml/2006/table">
            <a:tbl>
              <a:tblPr firstRow="1" bandRow="1">
                <a:tableStyleId>{5C22544A-7EE6-4342-B048-85BDC9FD1C3A}</a:tableStyleId>
              </a:tblPr>
              <a:tblGrid>
                <a:gridCol w="1952785">
                  <a:extLst>
                    <a:ext uri="{9D8B030D-6E8A-4147-A177-3AD203B41FA5}">
                      <a16:colId xmlns:a16="http://schemas.microsoft.com/office/drawing/2014/main" val="619703057"/>
                    </a:ext>
                  </a:extLst>
                </a:gridCol>
                <a:gridCol w="1604075">
                  <a:extLst>
                    <a:ext uri="{9D8B030D-6E8A-4147-A177-3AD203B41FA5}">
                      <a16:colId xmlns:a16="http://schemas.microsoft.com/office/drawing/2014/main" val="2519137972"/>
                    </a:ext>
                  </a:extLst>
                </a:gridCol>
                <a:gridCol w="1782305">
                  <a:extLst>
                    <a:ext uri="{9D8B030D-6E8A-4147-A177-3AD203B41FA5}">
                      <a16:colId xmlns:a16="http://schemas.microsoft.com/office/drawing/2014/main" val="2359559405"/>
                    </a:ext>
                  </a:extLst>
                </a:gridCol>
              </a:tblGrid>
              <a:tr h="195916">
                <a:tc>
                  <a:txBody>
                    <a:bodyPr/>
                    <a:lstStyle/>
                    <a:p>
                      <a:pPr algn="ctr"/>
                      <a:endParaRPr lang="en-US" sz="1100" dirty="0"/>
                    </a:p>
                  </a:txBody>
                  <a:tcPr anchor="ctr"/>
                </a:tc>
                <a:tc>
                  <a:txBody>
                    <a:bodyPr/>
                    <a:lstStyle/>
                    <a:p>
                      <a:pPr algn="ctr"/>
                      <a:r>
                        <a:rPr lang="en-US" sz="1100" dirty="0"/>
                        <a:t>Machine learning</a:t>
                      </a:r>
                    </a:p>
                  </a:txBody>
                  <a:tcPr anchor="ctr"/>
                </a:tc>
                <a:tc>
                  <a:txBody>
                    <a:bodyPr/>
                    <a:lstStyle/>
                    <a:p>
                      <a:pPr algn="ctr"/>
                      <a:r>
                        <a:rPr lang="en-US" sz="1100"/>
                        <a:t>Deep learning</a:t>
                      </a:r>
                    </a:p>
                  </a:txBody>
                  <a:tcPr anchor="ctr"/>
                </a:tc>
                <a:extLst>
                  <a:ext uri="{0D108BD9-81ED-4DB2-BD59-A6C34878D82A}">
                    <a16:rowId xmlns:a16="http://schemas.microsoft.com/office/drawing/2014/main" val="3143552090"/>
                  </a:ext>
                </a:extLst>
              </a:tr>
              <a:tr h="195916">
                <a:tc>
                  <a:txBody>
                    <a:bodyPr/>
                    <a:lstStyle/>
                    <a:p>
                      <a:pPr algn="ctr"/>
                      <a:r>
                        <a:rPr lang="en-US" sz="1100" dirty="0"/>
                        <a:t>Size of raining data set</a:t>
                      </a:r>
                    </a:p>
                  </a:txBody>
                  <a:tcPr anchor="ctr"/>
                </a:tc>
                <a:tc>
                  <a:txBody>
                    <a:bodyPr/>
                    <a:lstStyle/>
                    <a:p>
                      <a:pPr algn="ctr"/>
                      <a:r>
                        <a:rPr lang="en-US" sz="1100"/>
                        <a:t>Small</a:t>
                      </a:r>
                    </a:p>
                  </a:txBody>
                  <a:tcPr anchor="ctr"/>
                </a:tc>
                <a:tc>
                  <a:txBody>
                    <a:bodyPr/>
                    <a:lstStyle/>
                    <a:p>
                      <a:pPr algn="ctr"/>
                      <a:r>
                        <a:rPr lang="en-US" sz="1100" dirty="0"/>
                        <a:t>Large</a:t>
                      </a:r>
                    </a:p>
                  </a:txBody>
                  <a:tcPr anchor="ctr"/>
                </a:tc>
                <a:extLst>
                  <a:ext uri="{0D108BD9-81ED-4DB2-BD59-A6C34878D82A}">
                    <a16:rowId xmlns:a16="http://schemas.microsoft.com/office/drawing/2014/main" val="2273512779"/>
                  </a:ext>
                </a:extLst>
              </a:tr>
              <a:tr h="195916">
                <a:tc>
                  <a:txBody>
                    <a:bodyPr/>
                    <a:lstStyle/>
                    <a:p>
                      <a:pPr algn="ctr"/>
                      <a:r>
                        <a:rPr lang="en-US" sz="1100" dirty="0"/>
                        <a:t>Feature Extraction</a:t>
                      </a:r>
                    </a:p>
                  </a:txBody>
                  <a:tcPr anchor="ctr"/>
                </a:tc>
                <a:tc>
                  <a:txBody>
                    <a:bodyPr/>
                    <a:lstStyle/>
                    <a:p>
                      <a:pPr algn="ctr"/>
                      <a:r>
                        <a:rPr lang="en-US" sz="1100" dirty="0"/>
                        <a:t>Yes</a:t>
                      </a:r>
                    </a:p>
                  </a:txBody>
                  <a:tcPr anchor="ctr"/>
                </a:tc>
                <a:tc>
                  <a:txBody>
                    <a:bodyPr/>
                    <a:lstStyle/>
                    <a:p>
                      <a:pPr algn="ctr"/>
                      <a:r>
                        <a:rPr lang="en-US" sz="1100" dirty="0"/>
                        <a:t>No</a:t>
                      </a:r>
                    </a:p>
                  </a:txBody>
                  <a:tcPr anchor="ctr"/>
                </a:tc>
                <a:extLst>
                  <a:ext uri="{0D108BD9-81ED-4DB2-BD59-A6C34878D82A}">
                    <a16:rowId xmlns:a16="http://schemas.microsoft.com/office/drawing/2014/main" val="3600155034"/>
                  </a:ext>
                </a:extLst>
              </a:tr>
              <a:tr h="195916">
                <a:tc>
                  <a:txBody>
                    <a:bodyPr/>
                    <a:lstStyle/>
                    <a:p>
                      <a:pPr algn="ctr"/>
                      <a:r>
                        <a:rPr lang="en-US" sz="1100" dirty="0"/>
                        <a:t>Debugging</a:t>
                      </a:r>
                    </a:p>
                  </a:txBody>
                  <a:tcPr anchor="ctr"/>
                </a:tc>
                <a:tc>
                  <a:txBody>
                    <a:bodyPr/>
                    <a:lstStyle/>
                    <a:p>
                      <a:pPr algn="ctr"/>
                      <a:r>
                        <a:rPr lang="en-US" sz="1100" dirty="0"/>
                        <a:t>Easy</a:t>
                      </a:r>
                    </a:p>
                  </a:txBody>
                  <a:tcPr anchor="ctr"/>
                </a:tc>
                <a:tc>
                  <a:txBody>
                    <a:bodyPr/>
                    <a:lstStyle/>
                    <a:p>
                      <a:pPr algn="ctr"/>
                      <a:r>
                        <a:rPr lang="en-US" sz="1100" dirty="0"/>
                        <a:t>Hard</a:t>
                      </a:r>
                    </a:p>
                  </a:txBody>
                  <a:tcPr anchor="ctr"/>
                </a:tc>
                <a:extLst>
                  <a:ext uri="{0D108BD9-81ED-4DB2-BD59-A6C34878D82A}">
                    <a16:rowId xmlns:a16="http://schemas.microsoft.com/office/drawing/2014/main" val="4280848771"/>
                  </a:ext>
                </a:extLst>
              </a:tr>
              <a:tr h="195916">
                <a:tc>
                  <a:txBody>
                    <a:bodyPr/>
                    <a:lstStyle/>
                    <a:p>
                      <a:pPr algn="ctr"/>
                      <a:r>
                        <a:rPr lang="en-US" sz="1100"/>
                        <a:t>Training Time</a:t>
                      </a:r>
                    </a:p>
                  </a:txBody>
                  <a:tcPr anchor="ctr"/>
                </a:tc>
                <a:tc>
                  <a:txBody>
                    <a:bodyPr/>
                    <a:lstStyle/>
                    <a:p>
                      <a:pPr algn="ctr"/>
                      <a:r>
                        <a:rPr lang="en-US" sz="1100" dirty="0"/>
                        <a:t>Short</a:t>
                      </a:r>
                    </a:p>
                  </a:txBody>
                  <a:tcPr anchor="ctr"/>
                </a:tc>
                <a:tc>
                  <a:txBody>
                    <a:bodyPr/>
                    <a:lstStyle/>
                    <a:p>
                      <a:pPr algn="ctr"/>
                      <a:r>
                        <a:rPr lang="en-US" sz="1100" dirty="0"/>
                        <a:t>long</a:t>
                      </a:r>
                    </a:p>
                  </a:txBody>
                  <a:tcPr anchor="ctr"/>
                </a:tc>
                <a:extLst>
                  <a:ext uri="{0D108BD9-81ED-4DB2-BD59-A6C34878D82A}">
                    <a16:rowId xmlns:a16="http://schemas.microsoft.com/office/drawing/2014/main" val="4054000716"/>
                  </a:ext>
                </a:extLst>
              </a:tr>
            </a:tbl>
          </a:graphicData>
        </a:graphic>
      </p:graphicFrame>
    </p:spTree>
    <p:extLst>
      <p:ext uri="{BB962C8B-B14F-4D97-AF65-F5344CB8AC3E}">
        <p14:creationId xmlns:p14="http://schemas.microsoft.com/office/powerpoint/2010/main" val="407329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9</a:t>
            </a:fld>
            <a:endParaRPr lang="en-US"/>
          </a:p>
        </p:txBody>
      </p:sp>
      <p:pic>
        <p:nvPicPr>
          <p:cNvPr id="9" name="Picture 4" descr="Pin on Data Science">
            <a:extLst>
              <a:ext uri="{FF2B5EF4-FFF2-40B4-BE49-F238E27FC236}">
                <a16:creationId xmlns:a16="http://schemas.microsoft.com/office/drawing/2014/main" id="{E9A3EE15-B8D1-A346-A5EF-D80A24A5D6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26"/>
          <a:stretch/>
        </p:blipFill>
        <p:spPr bwMode="auto">
          <a:xfrm>
            <a:off x="936811" y="4258108"/>
            <a:ext cx="5035181" cy="1664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in on Data Science">
            <a:extLst>
              <a:ext uri="{FF2B5EF4-FFF2-40B4-BE49-F238E27FC236}">
                <a16:creationId xmlns:a16="http://schemas.microsoft.com/office/drawing/2014/main" id="{DD2BDC69-7006-F44C-8C16-F86C61107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97"/>
          <a:stretch/>
        </p:blipFill>
        <p:spPr bwMode="auto">
          <a:xfrm>
            <a:off x="3578409" y="2210625"/>
            <a:ext cx="5035181" cy="189277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5" descr="Diagram&#10;&#10;Description automatically generated">
            <a:extLst>
              <a:ext uri="{FF2B5EF4-FFF2-40B4-BE49-F238E27FC236}">
                <a16:creationId xmlns:a16="http://schemas.microsoft.com/office/drawing/2014/main" id="{52DFCD45-A739-A74F-A60B-8511AF1A1DB7}"/>
              </a:ext>
            </a:extLst>
          </p:cNvPr>
          <p:cNvPicPr>
            <a:picLocks noGrp="1" noChangeAspect="1"/>
          </p:cNvPicPr>
          <p:nvPr>
            <p:ph idx="1"/>
          </p:nvPr>
        </p:nvPicPr>
        <p:blipFill rotWithShape="1">
          <a:blip r:embed="rId4">
            <a:clrChange>
              <a:clrFrom>
                <a:srgbClr val="E6E6E6"/>
              </a:clrFrom>
              <a:clrTo>
                <a:srgbClr val="E6E6E6">
                  <a:alpha val="0"/>
                </a:srgbClr>
              </a:clrTo>
            </a:clrChange>
            <a:extLst>
              <a:ext uri="{BEBA8EAE-BF5A-486C-A8C5-ECC9F3942E4B}">
                <a14:imgProps xmlns:a14="http://schemas.microsoft.com/office/drawing/2010/main">
                  <a14:imgLayer r:embed="rId5">
                    <a14:imgEffect>
                      <a14:sharpenSoften amount="100000"/>
                    </a14:imgEffect>
                    <a14:imgEffect>
                      <a14:brightnessContrast bright="-1000" contrast="78000"/>
                    </a14:imgEffect>
                  </a14:imgLayer>
                </a14:imgProps>
              </a:ext>
            </a:extLst>
          </a:blip>
          <a:srcRect t="18652"/>
          <a:stretch/>
        </p:blipFill>
        <p:spPr>
          <a:xfrm>
            <a:off x="6528388" y="4162593"/>
            <a:ext cx="4726801" cy="1668926"/>
          </a:xfrm>
        </p:spPr>
      </p:pic>
      <p:sp>
        <p:nvSpPr>
          <p:cNvPr id="4" name="Heptagon 3">
            <a:extLst>
              <a:ext uri="{FF2B5EF4-FFF2-40B4-BE49-F238E27FC236}">
                <a16:creationId xmlns:a16="http://schemas.microsoft.com/office/drawing/2014/main" id="{A5AA7745-3E10-9741-BC76-193805A5D95A}"/>
              </a:ext>
            </a:extLst>
          </p:cNvPr>
          <p:cNvSpPr/>
          <p:nvPr/>
        </p:nvSpPr>
        <p:spPr>
          <a:xfrm>
            <a:off x="7683965" y="191844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3" name="Heptagon 12">
            <a:extLst>
              <a:ext uri="{FF2B5EF4-FFF2-40B4-BE49-F238E27FC236}">
                <a16:creationId xmlns:a16="http://schemas.microsoft.com/office/drawing/2014/main" id="{CF7D5CCC-65DF-894F-BA56-EC535D3ED995}"/>
              </a:ext>
            </a:extLst>
          </p:cNvPr>
          <p:cNvSpPr/>
          <p:nvPr/>
        </p:nvSpPr>
        <p:spPr>
          <a:xfrm>
            <a:off x="1853577" y="403820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Heptagon 13">
            <a:extLst>
              <a:ext uri="{FF2B5EF4-FFF2-40B4-BE49-F238E27FC236}">
                <a16:creationId xmlns:a16="http://schemas.microsoft.com/office/drawing/2014/main" id="{EDDA2FE1-1F22-B641-B8C5-FE50BC9F9587}"/>
              </a:ext>
            </a:extLst>
          </p:cNvPr>
          <p:cNvSpPr/>
          <p:nvPr/>
        </p:nvSpPr>
        <p:spPr>
          <a:xfrm>
            <a:off x="10185819" y="3967806"/>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Tree>
    <p:extLst>
      <p:ext uri="{BB962C8B-B14F-4D97-AF65-F5344CB8AC3E}">
        <p14:creationId xmlns:p14="http://schemas.microsoft.com/office/powerpoint/2010/main" val="3594998006"/>
      </p:ext>
    </p:extLst>
  </p:cSld>
  <p:clrMapOvr>
    <a:masterClrMapping/>
  </p:clrMapOvr>
</p:sld>
</file>

<file path=ppt/theme/theme1.xml><?xml version="1.0" encoding="utf-8"?>
<a:theme xmlns:a="http://schemas.openxmlformats.org/drawingml/2006/main" name="ChronicleVTI">
  <a:themeElements>
    <a:clrScheme name="Custom 1">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2436</Words>
  <Application>Microsoft Macintosh PowerPoint</Application>
  <PresentationFormat>Widescreen</PresentationFormat>
  <Paragraphs>512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Calisto MT</vt:lpstr>
      <vt:lpstr>Courier New</vt:lpstr>
      <vt:lpstr>Times</vt:lpstr>
      <vt:lpstr>Univers Condensed</vt:lpstr>
      <vt:lpstr>Wingdings</vt:lpstr>
      <vt:lpstr>ChronicleVTI</vt:lpstr>
      <vt:lpstr>Time series Classification</vt:lpstr>
      <vt:lpstr>Presentation Contents</vt:lpstr>
      <vt:lpstr>Describing the problem</vt:lpstr>
      <vt:lpstr>The Dataset</vt:lpstr>
      <vt:lpstr>PowerPoint Presentation</vt:lpstr>
      <vt:lpstr>Feature Extraction and Selection </vt:lpstr>
      <vt:lpstr>Machine Learning Approaches</vt:lpstr>
      <vt:lpstr>Deep learning algorithms</vt:lpstr>
      <vt:lpstr>Deep learning algorithms</vt:lpstr>
      <vt:lpstr>end-to-end method</vt:lpstr>
      <vt:lpstr>Transfer learning method </vt:lpstr>
      <vt:lpstr>The pipeline of implemented algorithms</vt:lpstr>
      <vt:lpstr>Test scenario</vt:lpstr>
      <vt:lpstr>Results and Discussion</vt:lpstr>
      <vt:lpstr>Results and Discussion</vt:lpstr>
      <vt:lpstr>Results and Discussion</vt:lpstr>
      <vt:lpstr>Results and Discussion-AUC</vt:lpstr>
      <vt:lpstr>Results and Discussion- EER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Footprint Image Recognition  </dc:title>
  <dc:creator>Saeed Kazemi</dc:creator>
  <cp:lastModifiedBy>Saeed Kazemi</cp:lastModifiedBy>
  <cp:revision>5</cp:revision>
  <dcterms:created xsi:type="dcterms:W3CDTF">2020-12-09T17:35:45Z</dcterms:created>
  <dcterms:modified xsi:type="dcterms:W3CDTF">2021-04-15T11:12:15Z</dcterms:modified>
</cp:coreProperties>
</file>