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403" r:id="rId5"/>
    <p:sldId id="450" r:id="rId6"/>
    <p:sldId id="418" r:id="rId7"/>
    <p:sldId id="419" r:id="rId8"/>
    <p:sldId id="451" r:id="rId9"/>
    <p:sldId id="34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5" autoAdjust="0"/>
    <p:restoredTop sz="74253" autoAdjust="0"/>
  </p:normalViewPr>
  <p:slideViewPr>
    <p:cSldViewPr snapToGrid="0">
      <p:cViewPr varScale="1">
        <p:scale>
          <a:sx n="67" d="100"/>
          <a:sy n="67" d="100"/>
        </p:scale>
        <p:origin x="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B5B40-909F-4AAE-8513-9BFEE397F8E3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48AF1-D332-4204-87C9-857C38382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8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slide 24</a:t>
            </a:r>
          </a:p>
          <a:p>
            <a:r>
              <a:rPr lang="en-US"/>
              <a:t>Here we can see the average of training and test samples for each test set. </a:t>
            </a:r>
          </a:p>
          <a:p>
            <a:r>
              <a:rPr lang="en-US"/>
              <a:t>The min and max number of samples are shown in parenthesis.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48AF1-D332-4204-87C9-857C383820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23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slide 24</a:t>
            </a:r>
          </a:p>
          <a:p>
            <a:r>
              <a:rPr lang="en-US"/>
              <a:t>Here we can see the average of training and test samples for each test set. </a:t>
            </a:r>
          </a:p>
          <a:p>
            <a:r>
              <a:rPr lang="en-US"/>
              <a:t>The min and max number of samples are shown in parenthesis.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48AF1-D332-4204-87C9-857C383820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14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</a:rPr>
              <a:t>In this worksheet, a template matching model for verification task was developed. </a:t>
            </a:r>
          </a:p>
          <a:p>
            <a:endParaRPr lang="en-US" sz="1200" dirty="0">
              <a:solidFill>
                <a:srgbClr val="000000"/>
              </a:solidFill>
            </a:endParaRPr>
          </a:p>
          <a:p>
            <a:r>
              <a:rPr lang="en-US" dirty="0"/>
              <a:t>The aim of this worksheet is to find the best model based on two different score matrixes. </a:t>
            </a:r>
          </a:p>
          <a:p>
            <a:r>
              <a:rPr lang="en-US" dirty="0"/>
              <a:t>In addition, we are going to compare COP and COA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48AF1-D332-4204-87C9-857C383820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2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DF8F-ECB1-4163-A945-B776F3ABB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83C57-2403-42D4-8C8E-7A4D6C2C3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EC279-843E-42E4-A66B-F17646153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187A-0930-4008-92CD-FC4D0CB4BDE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05891-455E-4622-8950-C9D98EA94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FA85F-C8CD-4770-9EA2-E188E5E8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F81F-8B31-404C-A962-EA0BE2AC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1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22F4-52DA-4AAA-A214-4F9D64180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16652-8A7C-4CA1-A0EC-D988933BD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320D1-554F-4F98-9A41-8929F2B9B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187A-0930-4008-92CD-FC4D0CB4BDE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71EE0-6CDA-4FFA-ACB9-E0001D55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7A5CC-659C-403A-9098-90154EE8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F81F-8B31-404C-A962-EA0BE2AC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4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0DD0D4-1A25-4923-B0BF-B16D3C753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BD025-FA0E-43F7-BCDF-99DF141A0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A0790-06AE-48DD-8EF1-95A3F2AE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187A-0930-4008-92CD-FC4D0CB4BDE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F8F7F-BA60-486D-9DFD-2BBA7B1E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6AD1B-4C01-4DAA-A74F-41A59FF3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F81F-8B31-404C-A962-EA0BE2AC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6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42567-E10C-4B6A-930D-9EB8FE97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F14F4-ABBF-4874-A588-ADF060F54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CF766-71D5-44FB-8BC8-EA725071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187A-0930-4008-92CD-FC4D0CB4BDE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53504-E594-442F-AE46-BFDDFAD5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10BF0-B508-4140-933B-C1968AA5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F81F-8B31-404C-A962-EA0BE2AC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7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F4EB3-8A2A-4D7F-B948-E9055626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D2B62-9465-4A7D-BD44-DA9776DA9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86745-4372-4F6D-9866-EB99BD575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187A-0930-4008-92CD-FC4D0CB4BDE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B8FD9-5FA9-45A7-BAC7-F1CD1F04B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7D37A-BE63-4152-9F23-F572ACE3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F81F-8B31-404C-A962-EA0BE2AC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9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C382-1D0E-4A3D-902E-7ABA388E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86943-596F-4AF9-9020-935C3E2AD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C226F-3260-4386-891E-9EBB60DB8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E05AE-4BC8-4EEF-894A-639936CD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187A-0930-4008-92CD-FC4D0CB4BDE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81A31-2C98-4F65-ADF9-5B8E84C9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FED0F-59ED-4C17-A1BB-8CF5CA10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F81F-8B31-404C-A962-EA0BE2AC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4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E4E3-9004-49B3-9894-518AC264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68AE3-058E-40FA-A310-287599A5A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0BD31-21C7-45F7-B027-E77944F0D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78C1DC-00E6-4848-B381-86A52C11C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7D2B3-C13A-4E07-8D87-7B8B2CB27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EDC12-EC8B-414C-B6FA-A2BFC8DBD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187A-0930-4008-92CD-FC4D0CB4BDE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965E25-B7A3-4CE2-8F1D-151A1ED7D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CAFBD4-6955-4E69-B89E-BF719382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F81F-8B31-404C-A962-EA0BE2AC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5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9ECF8-7B69-4CDA-8D55-C8410815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7F3667-E7AD-4D37-B085-DAA4615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187A-0930-4008-92CD-FC4D0CB4BDE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03259-D5E3-4AFB-B47C-80427916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C9AC0-A28D-4654-BA8E-758BC6AF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F81F-8B31-404C-A962-EA0BE2AC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0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C91730-946C-4101-8FEA-6D2A7FE8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187A-0930-4008-92CD-FC4D0CB4BDE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727F7F-F46D-453C-95AD-6CA718348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EEC3F-FEBF-4CE6-8DFB-98F74448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F81F-8B31-404C-A962-EA0BE2AC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1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A3C5E-1B99-4620-A3AA-A726E2E55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E9F49-88DE-487B-A5CB-6FEFF6F85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4FA20-0BC0-463A-8C3E-B80EE5D36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A233A-4B10-4D3E-BED6-0D5DE439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187A-0930-4008-92CD-FC4D0CB4BDE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2A695-7801-45EB-89F5-232C9A9EF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51F4F-238A-413E-8D3A-053D4A8B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F81F-8B31-404C-A962-EA0BE2AC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0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7DAEF-1C76-4ABD-8EAF-88A6D082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01A832-AB86-4265-AAA1-6429A6063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2A858-8C61-464F-B4D1-E228B7384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EE5C6-9207-4B75-9193-88F2B291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187A-0930-4008-92CD-FC4D0CB4BDE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6CB43-73A0-45C2-B7BC-8CA3780E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10A38-437F-4A0F-92FB-CDBB7B5F9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F81F-8B31-404C-A962-EA0BE2AC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2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709A0C-15AF-4802-9329-4B9AEC2CF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D9862-9C10-413B-B780-1FFCAD9ED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81D1A-64E5-4AE6-9F5C-FCC87A2124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0187A-0930-4008-92CD-FC4D0CB4BDE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001C3-2C6A-41C4-A8D3-632388A51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C6580-40DB-4AF9-BC7A-C6C3C90ED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BF81F-8B31-404C-A962-EA0BE2AC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1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F6261-007F-46F7-9820-A4D86DB651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TME6016 Project </a:t>
            </a:r>
            <a:br>
              <a:rPr lang="en-US" dirty="0"/>
            </a:br>
            <a:r>
              <a:rPr lang="en-US" dirty="0"/>
              <a:t>First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2D87-80D8-4B1B-83E0-EB72B68E29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</a:rPr>
              <a:t>31 Jan 2022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80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FA7D41DF-A750-48C5-A3EB-E6D220924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988" y="1375117"/>
            <a:ext cx="6096000" cy="457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FF6261-007F-46F7-9820-A4D86DB6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</a:rPr>
              <a:t>Pressure-based Gait Recognition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2D87-80D8-4B1B-83E0-EB72B68E2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124114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To develop a biometric authentication system Based on the deep learning networks</a:t>
            </a:r>
            <a:r>
              <a:rPr lang="en-US" b="0" i="0" dirty="0">
                <a:solidFill>
                  <a:srgbClr val="242424"/>
                </a:solidFill>
                <a:effectLst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242424"/>
              </a:solidFill>
            </a:endParaRPr>
          </a:p>
          <a:p>
            <a:r>
              <a:rPr lang="en-US" dirty="0">
                <a:solidFill>
                  <a:srgbClr val="242424"/>
                </a:solidFill>
              </a:rPr>
              <a:t>Two Datasets are available for this project, CASIA-D and Stepscan.</a:t>
            </a:r>
          </a:p>
          <a:p>
            <a:endParaRPr lang="en-US" dirty="0">
              <a:solidFill>
                <a:srgbClr val="242424"/>
              </a:solidFill>
            </a:endParaRPr>
          </a:p>
          <a:p>
            <a:r>
              <a:rPr lang="en-US" dirty="0">
                <a:solidFill>
                  <a:srgbClr val="242424"/>
                </a:solidFill>
              </a:rPr>
              <a:t>Both datasets are a video-based dataset and </a:t>
            </a:r>
            <a:r>
              <a:rPr lang="en-US" sz="2800" dirty="0"/>
              <a:t>have </a:t>
            </a:r>
            <a:r>
              <a:rPr lang="en-US" dirty="0"/>
              <a:t>ob</a:t>
            </a:r>
            <a:r>
              <a:rPr lang="en-US" sz="2800" dirty="0"/>
              <a:t>tained from high resolution floor tiles.</a:t>
            </a:r>
            <a:endParaRPr lang="en-US" b="0" i="0" dirty="0">
              <a:solidFill>
                <a:srgbClr val="242424"/>
              </a:solidFill>
              <a:effectLst/>
            </a:endParaRPr>
          </a:p>
          <a:p>
            <a:endParaRPr lang="en-US" dirty="0">
              <a:solidFill>
                <a:srgbClr val="242424"/>
              </a:solidFill>
              <a:latin typeface="Segoe UI" panose="020B0502040204020203" pitchFamily="34" charset="0"/>
            </a:endParaRPr>
          </a:p>
          <a:p>
            <a:endParaRPr lang="en-US" dirty="0">
              <a:solidFill>
                <a:srgbClr val="242424"/>
              </a:solidFill>
              <a:latin typeface="Segoe UI" panose="020B0502040204020203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40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AF4CC0-ECF4-4FE1-B5A7-4F54A87D6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"/>
              </a:rPr>
              <a:t>The CASIA-D Dataset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BEA578F0-AB22-497C-8AF1-5FDFAF847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38" y="1472103"/>
            <a:ext cx="9001204" cy="502077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38640E-C91D-48B1-ADF4-71087C691816}"/>
              </a:ext>
            </a:extLst>
          </p:cNvPr>
          <p:cNvCxnSpPr>
            <a:cxnSpLocks/>
          </p:cNvCxnSpPr>
          <p:nvPr/>
        </p:nvCxnSpPr>
        <p:spPr>
          <a:xfrm>
            <a:off x="1502229" y="3864427"/>
            <a:ext cx="93508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3ADE30-5E38-474F-A07B-213BADEA8D1B}"/>
              </a:ext>
            </a:extLst>
          </p:cNvPr>
          <p:cNvSpPr txBox="1"/>
          <p:nvPr/>
        </p:nvSpPr>
        <p:spPr>
          <a:xfrm>
            <a:off x="9919876" y="3495095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(29 samples)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7A81F-ACE4-40BD-B7D9-22CCCB9E4FEC}"/>
              </a:ext>
            </a:extLst>
          </p:cNvPr>
          <p:cNvSpPr txBox="1"/>
          <p:nvPr/>
        </p:nvSpPr>
        <p:spPr>
          <a:xfrm>
            <a:off x="10197823" y="4854236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 (6 samples)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740C9C-E90C-47E2-9AA8-B22BDF79E05F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207829" y="5038902"/>
            <a:ext cx="1989994" cy="51281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4869C4-45DF-4C67-86C2-6252D1957508}"/>
              </a:ext>
            </a:extLst>
          </p:cNvPr>
          <p:cNvCxnSpPr>
            <a:cxnSpLocks/>
          </p:cNvCxnSpPr>
          <p:nvPr/>
        </p:nvCxnSpPr>
        <p:spPr>
          <a:xfrm>
            <a:off x="2066372" y="2021061"/>
            <a:ext cx="1945013" cy="7564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7B4F0C0-2FC4-4FCE-A56D-FCD144C36BF9}"/>
              </a:ext>
            </a:extLst>
          </p:cNvPr>
          <p:cNvSpPr txBox="1"/>
          <p:nvPr/>
        </p:nvSpPr>
        <p:spPr>
          <a:xfrm>
            <a:off x="4027418" y="2592891"/>
            <a:ext cx="1822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(54 samples)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185FFE-B500-44D5-B1E9-AB60EB7BFAD9}"/>
              </a:ext>
            </a:extLst>
          </p:cNvPr>
          <p:cNvSpPr txBox="1"/>
          <p:nvPr/>
        </p:nvSpPr>
        <p:spPr>
          <a:xfrm rot="16200000">
            <a:off x="-208109" y="3601265"/>
            <a:ext cx="250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samples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6A6717-FCF8-4382-9045-AE75A2DBC9D5}"/>
              </a:ext>
            </a:extLst>
          </p:cNvPr>
          <p:cNvSpPr txBox="1"/>
          <p:nvPr/>
        </p:nvSpPr>
        <p:spPr>
          <a:xfrm>
            <a:off x="8560615" y="6400542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97 subjects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70D246-FFAC-4743-9A0B-687338264835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9180336" y="5736380"/>
            <a:ext cx="386060" cy="66416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38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AF4CC0-ECF4-4FE1-B5A7-4F54A87D6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"/>
              </a:rPr>
              <a:t>The Stepscan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A578F0-AB22-497C-8AF1-5FDFAF847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9331" y="1472103"/>
            <a:ext cx="8925817" cy="502077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38640E-C91D-48B1-ADF4-71087C691816}"/>
              </a:ext>
            </a:extLst>
          </p:cNvPr>
          <p:cNvCxnSpPr>
            <a:cxnSpLocks/>
          </p:cNvCxnSpPr>
          <p:nvPr/>
        </p:nvCxnSpPr>
        <p:spPr>
          <a:xfrm>
            <a:off x="1600200" y="2777557"/>
            <a:ext cx="93508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3ADE30-5E38-474F-A07B-213BADEA8D1B}"/>
              </a:ext>
            </a:extLst>
          </p:cNvPr>
          <p:cNvSpPr txBox="1"/>
          <p:nvPr/>
        </p:nvSpPr>
        <p:spPr>
          <a:xfrm>
            <a:off x="10052750" y="2399309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(21 samples)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7A81F-ACE4-40BD-B7D9-22CCCB9E4FEC}"/>
              </a:ext>
            </a:extLst>
          </p:cNvPr>
          <p:cNvSpPr txBox="1"/>
          <p:nvPr/>
        </p:nvSpPr>
        <p:spPr>
          <a:xfrm>
            <a:off x="5048880" y="4396250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 (15 samples)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740C9C-E90C-47E2-9AA8-B22BDF79E05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321629" y="3718719"/>
            <a:ext cx="727251" cy="8621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4869C4-45DF-4C67-86C2-6252D1957508}"/>
              </a:ext>
            </a:extLst>
          </p:cNvPr>
          <p:cNvCxnSpPr>
            <a:cxnSpLocks/>
          </p:cNvCxnSpPr>
          <p:nvPr/>
        </p:nvCxnSpPr>
        <p:spPr>
          <a:xfrm flipV="1">
            <a:off x="6640286" y="1419596"/>
            <a:ext cx="1337349" cy="56160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7B4F0C0-2FC4-4FCE-A56D-FCD144C36BF9}"/>
              </a:ext>
            </a:extLst>
          </p:cNvPr>
          <p:cNvSpPr txBox="1"/>
          <p:nvPr/>
        </p:nvSpPr>
        <p:spPr>
          <a:xfrm>
            <a:off x="7977635" y="1050264"/>
            <a:ext cx="1822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(26 samples)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185FFE-B500-44D5-B1E9-AB60EB7BFAD9}"/>
              </a:ext>
            </a:extLst>
          </p:cNvPr>
          <p:cNvSpPr txBox="1"/>
          <p:nvPr/>
        </p:nvSpPr>
        <p:spPr>
          <a:xfrm rot="16200000">
            <a:off x="-208109" y="3601265"/>
            <a:ext cx="250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samples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6A6717-FCF8-4382-9045-AE75A2DBC9D5}"/>
              </a:ext>
            </a:extLst>
          </p:cNvPr>
          <p:cNvSpPr txBox="1"/>
          <p:nvPr/>
        </p:nvSpPr>
        <p:spPr>
          <a:xfrm>
            <a:off x="8560615" y="6400542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 subjects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70D246-FFAC-4743-9A0B-687338264835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9180336" y="5889171"/>
            <a:ext cx="366437" cy="51137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0317AD-4F1E-4FF6-9F6E-95D0821C75FB}"/>
              </a:ext>
            </a:extLst>
          </p:cNvPr>
          <p:cNvCxnSpPr>
            <a:cxnSpLocks/>
          </p:cNvCxnSpPr>
          <p:nvPr/>
        </p:nvCxnSpPr>
        <p:spPr>
          <a:xfrm flipV="1">
            <a:off x="7097486" y="1428512"/>
            <a:ext cx="880149" cy="6051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FDEF36-CF19-44B9-9ECD-2AC0E2CB4976}"/>
              </a:ext>
            </a:extLst>
          </p:cNvPr>
          <p:cNvCxnSpPr>
            <a:cxnSpLocks/>
          </p:cNvCxnSpPr>
          <p:nvPr/>
        </p:nvCxnSpPr>
        <p:spPr>
          <a:xfrm flipV="1">
            <a:off x="7391400" y="1428512"/>
            <a:ext cx="586235" cy="59627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65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51045-7213-4DC9-B23E-A0DB1F71D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BB2AC-90E2-4098-98EA-92DA0ED77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Imbalanced dataset</a:t>
            </a:r>
          </a:p>
          <a:p>
            <a:r>
              <a:rPr lang="en-US" dirty="0"/>
              <a:t>The size of the training set</a:t>
            </a:r>
          </a:p>
        </p:txBody>
      </p:sp>
    </p:spTree>
    <p:extLst>
      <p:ext uri="{BB962C8B-B14F-4D97-AF65-F5344CB8AC3E}">
        <p14:creationId xmlns:p14="http://schemas.microsoft.com/office/powerpoint/2010/main" val="209927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289B-01CB-4766-BB9B-D47EB3F80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6746" y="258792"/>
            <a:ext cx="9144000" cy="1425811"/>
          </a:xfrm>
        </p:spPr>
        <p:txBody>
          <a:bodyPr/>
          <a:lstStyle/>
          <a:p>
            <a:r>
              <a:rPr lang="en-US" b="1" dirty="0">
                <a:latin typeface="Segoe "/>
              </a:rPr>
              <a:t>Frameworks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C920DB5-D95C-43EA-A1FD-81688A02F7A0}"/>
              </a:ext>
            </a:extLst>
          </p:cNvPr>
          <p:cNvGrpSpPr/>
          <p:nvPr/>
        </p:nvGrpSpPr>
        <p:grpSpPr>
          <a:xfrm>
            <a:off x="1431884" y="2128713"/>
            <a:ext cx="9328231" cy="4034873"/>
            <a:chOff x="1204749" y="1966788"/>
            <a:chExt cx="9328231" cy="403487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0B24614-FEFA-4AAF-85DF-BFDB92173DB1}"/>
                </a:ext>
              </a:extLst>
            </p:cNvPr>
            <p:cNvSpPr/>
            <p:nvPr/>
          </p:nvSpPr>
          <p:spPr>
            <a:xfrm rot="10800000" flipV="1">
              <a:off x="2767843" y="1974613"/>
              <a:ext cx="1866900" cy="56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COA and GFR features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F92DA0-E01E-4BE7-8A5C-6D4ACED93CC4}"/>
                </a:ext>
              </a:extLst>
            </p:cNvPr>
            <p:cNvSpPr/>
            <p:nvPr/>
          </p:nvSpPr>
          <p:spPr>
            <a:xfrm rot="5400000" flipV="1">
              <a:off x="-524495" y="3696032"/>
              <a:ext cx="4027050" cy="56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Footprint samples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CAA29E8-9D43-4989-95E3-DDA5582825EA}"/>
                </a:ext>
              </a:extLst>
            </p:cNvPr>
            <p:cNvSpPr/>
            <p:nvPr/>
          </p:nvSpPr>
          <p:spPr>
            <a:xfrm rot="10800000" flipV="1">
              <a:off x="2767843" y="2666310"/>
              <a:ext cx="1866900" cy="56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 features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FEEFEAD-0F6C-4FB5-AC91-2BBF030EA2FA}"/>
                </a:ext>
              </a:extLst>
            </p:cNvPr>
            <p:cNvSpPr/>
            <p:nvPr/>
          </p:nvSpPr>
          <p:spPr>
            <a:xfrm rot="10800000" flipV="1">
              <a:off x="4964258" y="3360663"/>
              <a:ext cx="1866900" cy="56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Pre-trained CNN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1E08973-FFA5-4882-A75B-60BDFEE5AE51}"/>
                </a:ext>
              </a:extLst>
            </p:cNvPr>
            <p:cNvSpPr/>
            <p:nvPr/>
          </p:nvSpPr>
          <p:spPr>
            <a:xfrm rot="10800000" flipV="1">
              <a:off x="4964258" y="4048682"/>
              <a:ext cx="1866900" cy="56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Trained light weight CNN</a:t>
              </a: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BE0085C8-B965-421E-B72B-5B98BADE60FA}"/>
                </a:ext>
              </a:extLst>
            </p:cNvPr>
            <p:cNvCxnSpPr>
              <a:cxnSpLocks/>
              <a:stCxn id="3" idx="1"/>
              <a:endCxn id="54" idx="3"/>
            </p:cNvCxnSpPr>
            <p:nvPr/>
          </p:nvCxnSpPr>
          <p:spPr>
            <a:xfrm flipV="1">
              <a:off x="4634743" y="2252713"/>
              <a:ext cx="4031336" cy="6181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6CF58127-1119-4A7E-A3E7-9502390A6FE0}"/>
                </a:ext>
              </a:extLst>
            </p:cNvPr>
            <p:cNvCxnSpPr>
              <a:cxnSpLocks/>
              <a:stCxn id="6" idx="1"/>
              <a:endCxn id="55" idx="3"/>
            </p:cNvCxnSpPr>
            <p:nvPr/>
          </p:nvCxnSpPr>
          <p:spPr>
            <a:xfrm flipV="1">
              <a:off x="4634743" y="2944410"/>
              <a:ext cx="4031336" cy="6181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C0D5FC5-21E9-4FB1-9D31-A49B03E0E5F0}"/>
                </a:ext>
              </a:extLst>
            </p:cNvPr>
            <p:cNvSpPr/>
            <p:nvPr/>
          </p:nvSpPr>
          <p:spPr>
            <a:xfrm rot="10800000" flipV="1">
              <a:off x="2767844" y="3358007"/>
              <a:ext cx="1866900" cy="56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 features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A65FC8E-D9B9-47E2-B3CB-0CD902BB77BB}"/>
                </a:ext>
              </a:extLst>
            </p:cNvPr>
            <p:cNvSpPr/>
            <p:nvPr/>
          </p:nvSpPr>
          <p:spPr>
            <a:xfrm rot="10800000" flipV="1">
              <a:off x="2767844" y="4049704"/>
              <a:ext cx="1866900" cy="56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 features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FA91B96-8EFB-439D-8977-8BE78CDB1E20}"/>
                </a:ext>
              </a:extLst>
            </p:cNvPr>
            <p:cNvSpPr/>
            <p:nvPr/>
          </p:nvSpPr>
          <p:spPr>
            <a:xfrm rot="10800000" flipV="1">
              <a:off x="2767843" y="5433100"/>
              <a:ext cx="1866900" cy="56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 features</a:t>
              </a:r>
            </a:p>
          </p:txBody>
        </p: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A5E0BA55-5C4A-4C5D-B86B-45E2B8E11DAE}"/>
                </a:ext>
              </a:extLst>
            </p:cNvPr>
            <p:cNvCxnSpPr>
              <a:cxnSpLocks/>
              <a:stCxn id="32" idx="1"/>
              <a:endCxn id="8" idx="3"/>
            </p:cNvCxnSpPr>
            <p:nvPr/>
          </p:nvCxnSpPr>
          <p:spPr>
            <a:xfrm>
              <a:off x="4634744" y="3642288"/>
              <a:ext cx="329514" cy="2656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793078E7-87C5-4C99-9352-213B588FA6A8}"/>
                </a:ext>
              </a:extLst>
            </p:cNvPr>
            <p:cNvCxnSpPr>
              <a:cxnSpLocks/>
              <a:stCxn id="33" idx="1"/>
              <a:endCxn id="9" idx="3"/>
            </p:cNvCxnSpPr>
            <p:nvPr/>
          </p:nvCxnSpPr>
          <p:spPr>
            <a:xfrm flipV="1">
              <a:off x="4634744" y="4332963"/>
              <a:ext cx="329514" cy="1022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84D971DD-7BEF-482B-9E06-C4BDA65B64E8}"/>
                </a:ext>
              </a:extLst>
            </p:cNvPr>
            <p:cNvCxnSpPr>
              <a:cxnSpLocks/>
              <a:stCxn id="34" idx="1"/>
              <a:endCxn id="58" idx="3"/>
            </p:cNvCxnSpPr>
            <p:nvPr/>
          </p:nvCxnSpPr>
          <p:spPr>
            <a:xfrm flipV="1">
              <a:off x="4634743" y="5711200"/>
              <a:ext cx="994527" cy="6181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04DA40A-B772-48BF-9113-92A51EF43F39}"/>
                </a:ext>
              </a:extLst>
            </p:cNvPr>
            <p:cNvSpPr/>
            <p:nvPr/>
          </p:nvSpPr>
          <p:spPr>
            <a:xfrm rot="10800000" flipV="1">
              <a:off x="4964258" y="4743096"/>
              <a:ext cx="1866900" cy="56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Tuning Pre-trained CNN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C1B3AF5-EA56-4AAB-B195-1C755B0F66EA}"/>
                </a:ext>
              </a:extLst>
            </p:cNvPr>
            <p:cNvSpPr/>
            <p:nvPr/>
          </p:nvSpPr>
          <p:spPr>
            <a:xfrm rot="10800000" flipV="1">
              <a:off x="2767844" y="4741401"/>
              <a:ext cx="1866900" cy="56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 features</a:t>
              </a:r>
            </a:p>
          </p:txBody>
        </p: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1ADC5CBE-C827-43F0-8779-42B99187739E}"/>
                </a:ext>
              </a:extLst>
            </p:cNvPr>
            <p:cNvCxnSpPr>
              <a:cxnSpLocks/>
              <a:stCxn id="49" idx="1"/>
              <a:endCxn id="47" idx="3"/>
            </p:cNvCxnSpPr>
            <p:nvPr/>
          </p:nvCxnSpPr>
          <p:spPr>
            <a:xfrm>
              <a:off x="4634744" y="5025682"/>
              <a:ext cx="329514" cy="1695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8F554CF-CA36-4273-9EAE-733912694B7E}"/>
                </a:ext>
              </a:extLst>
            </p:cNvPr>
            <p:cNvSpPr/>
            <p:nvPr/>
          </p:nvSpPr>
          <p:spPr>
            <a:xfrm rot="10800000" flipV="1">
              <a:off x="8666079" y="1968432"/>
              <a:ext cx="1866900" cy="56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ML classifier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8CDCC67-539E-4F4A-92E1-11D11F05286F}"/>
                </a:ext>
              </a:extLst>
            </p:cNvPr>
            <p:cNvSpPr/>
            <p:nvPr/>
          </p:nvSpPr>
          <p:spPr>
            <a:xfrm rot="10800000" flipV="1">
              <a:off x="8666079" y="2660129"/>
              <a:ext cx="1866900" cy="56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ML classifier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9673017-C38B-407F-B2AF-FD0D7D88D56C}"/>
                </a:ext>
              </a:extLst>
            </p:cNvPr>
            <p:cNvSpPr/>
            <p:nvPr/>
          </p:nvSpPr>
          <p:spPr>
            <a:xfrm rot="10800000" flipV="1">
              <a:off x="8666080" y="3351826"/>
              <a:ext cx="1866900" cy="56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ML classifier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EC34539-CD32-44C4-972B-84525A81C7E9}"/>
                </a:ext>
              </a:extLst>
            </p:cNvPr>
            <p:cNvSpPr/>
            <p:nvPr/>
          </p:nvSpPr>
          <p:spPr>
            <a:xfrm rot="10800000" flipV="1">
              <a:off x="8666080" y="4043523"/>
              <a:ext cx="1866900" cy="56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ML classifier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EE8BAF9-CC1D-42A4-BE51-BAFB184747FD}"/>
                </a:ext>
              </a:extLst>
            </p:cNvPr>
            <p:cNvSpPr/>
            <p:nvPr/>
          </p:nvSpPr>
          <p:spPr>
            <a:xfrm rot="10800000" flipV="1">
              <a:off x="5629270" y="5426919"/>
              <a:ext cx="4903709" cy="56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End To End Network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A1CEECC-945B-4712-A41A-8E58730A0735}"/>
                </a:ext>
              </a:extLst>
            </p:cNvPr>
            <p:cNvSpPr/>
            <p:nvPr/>
          </p:nvSpPr>
          <p:spPr>
            <a:xfrm rot="10800000" flipV="1">
              <a:off x="8666080" y="4735220"/>
              <a:ext cx="1866900" cy="56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ML classifier</a:t>
              </a:r>
            </a:p>
          </p:txBody>
        </p: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115B1E82-9F99-4E5B-BF48-E13D42A5F38A}"/>
                </a:ext>
              </a:extLst>
            </p:cNvPr>
            <p:cNvCxnSpPr>
              <a:cxnSpLocks/>
              <a:stCxn id="8" idx="1"/>
              <a:endCxn id="56" idx="3"/>
            </p:cNvCxnSpPr>
            <p:nvPr/>
          </p:nvCxnSpPr>
          <p:spPr>
            <a:xfrm flipV="1">
              <a:off x="6831158" y="3636107"/>
              <a:ext cx="1834922" cy="8837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0387EDE4-50BC-43B4-9976-865AB1E1C5D0}"/>
                </a:ext>
              </a:extLst>
            </p:cNvPr>
            <p:cNvCxnSpPr>
              <a:cxnSpLocks/>
              <a:stCxn id="9" idx="1"/>
              <a:endCxn id="57" idx="3"/>
            </p:cNvCxnSpPr>
            <p:nvPr/>
          </p:nvCxnSpPr>
          <p:spPr>
            <a:xfrm flipV="1">
              <a:off x="6831158" y="4327804"/>
              <a:ext cx="1834922" cy="5159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2F2B50E7-77FD-42C4-B868-BC499C302718}"/>
                </a:ext>
              </a:extLst>
            </p:cNvPr>
            <p:cNvCxnSpPr>
              <a:cxnSpLocks/>
              <a:stCxn id="47" idx="1"/>
              <a:endCxn id="59" idx="3"/>
            </p:cNvCxnSpPr>
            <p:nvPr/>
          </p:nvCxnSpPr>
          <p:spPr>
            <a:xfrm flipV="1">
              <a:off x="6831158" y="5019501"/>
              <a:ext cx="1834922" cy="7876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B15AE0CE-0B80-44AA-9AC4-803D40FDE1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3314" y="3619391"/>
              <a:ext cx="994529" cy="3738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E158F562-4320-4059-A605-076444934B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3314" y="4313804"/>
              <a:ext cx="994528" cy="1022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or: Elbow 75">
              <a:extLst>
                <a:ext uri="{FF2B5EF4-FFF2-40B4-BE49-F238E27FC236}">
                  <a16:creationId xmlns:a16="http://schemas.microsoft.com/office/drawing/2014/main" id="{A109BA60-B457-42B6-B16A-5BE440EFAF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3313" y="5692041"/>
              <a:ext cx="994527" cy="6181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55F5D9AE-6A9E-4AD9-8499-9855C846A06C}"/>
                </a:ext>
              </a:extLst>
            </p:cNvPr>
            <p:cNvCxnSpPr>
              <a:cxnSpLocks/>
            </p:cNvCxnSpPr>
            <p:nvPr/>
          </p:nvCxnSpPr>
          <p:spPr>
            <a:xfrm>
              <a:off x="1773314" y="5006523"/>
              <a:ext cx="994527" cy="1695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B15721E6-150D-42A9-B462-CD3C05D955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3311" y="2956770"/>
              <a:ext cx="994529" cy="3738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B8E20D57-CF7E-4717-9C03-914799BF79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3311" y="2296018"/>
              <a:ext cx="994529" cy="3738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1C28475A-6E1F-4BA6-AEA8-87F0A22A3E6E}"/>
              </a:ext>
            </a:extLst>
          </p:cNvPr>
          <p:cNvSpPr/>
          <p:nvPr/>
        </p:nvSpPr>
        <p:spPr>
          <a:xfrm rot="10800000" flipV="1">
            <a:off x="7387805" y="3526785"/>
            <a:ext cx="994532" cy="568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Deep features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A4F93B-CDFA-466F-A19E-3A58C9B09AD0}"/>
              </a:ext>
            </a:extLst>
          </p:cNvPr>
          <p:cNvSpPr/>
          <p:nvPr/>
        </p:nvSpPr>
        <p:spPr>
          <a:xfrm rot="10800000" flipV="1">
            <a:off x="7387805" y="4225334"/>
            <a:ext cx="994532" cy="568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Deep features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719E579-1AD7-469F-8D0C-705880A3334E}"/>
              </a:ext>
            </a:extLst>
          </p:cNvPr>
          <p:cNvSpPr/>
          <p:nvPr/>
        </p:nvSpPr>
        <p:spPr>
          <a:xfrm rot="10800000" flipV="1">
            <a:off x="7387806" y="4889271"/>
            <a:ext cx="994532" cy="568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Deep features </a:t>
            </a:r>
          </a:p>
        </p:txBody>
      </p:sp>
    </p:spTree>
    <p:extLst>
      <p:ext uri="{BB962C8B-B14F-4D97-AF65-F5344CB8AC3E}">
        <p14:creationId xmlns:p14="http://schemas.microsoft.com/office/powerpoint/2010/main" val="2536527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0EA875FAE51B4EA6E314B9F036AA17" ma:contentTypeVersion="14" ma:contentTypeDescription="Create a new document." ma:contentTypeScope="" ma:versionID="93d99fa35c67256c5e130d3d94a17e60">
  <xsd:schema xmlns:xsd="http://www.w3.org/2001/XMLSchema" xmlns:xs="http://www.w3.org/2001/XMLSchema" xmlns:p="http://schemas.microsoft.com/office/2006/metadata/properties" xmlns:ns3="f2f9bdb1-d529-492c-a5b5-012d92c11175" xmlns:ns4="89bf9f63-f70b-4e0c-b04b-4a4ce3345efc" targetNamespace="http://schemas.microsoft.com/office/2006/metadata/properties" ma:root="true" ma:fieldsID="36295f16b8ccce9a9c14a34078786075" ns3:_="" ns4:_="">
    <xsd:import namespace="f2f9bdb1-d529-492c-a5b5-012d92c11175"/>
    <xsd:import namespace="89bf9f63-f70b-4e0c-b04b-4a4ce3345e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f9bdb1-d529-492c-a5b5-012d92c111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bf9f63-f70b-4e0c-b04b-4a4ce3345efc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F8A4D5-F92A-4B8C-9F36-E1F57EFF29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5C393E-B7CA-4CC6-983D-83BA382B2841}">
  <ds:schemaRefs>
    <ds:schemaRef ds:uri="89bf9f63-f70b-4e0c-b04b-4a4ce3345efc"/>
    <ds:schemaRef ds:uri="f2f9bdb1-d529-492c-a5b5-012d92c1117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47E73BC-BB07-4564-A274-AC4195AB0934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f2f9bdb1-d529-492c-a5b5-012d92c11175"/>
    <ds:schemaRef ds:uri="http://www.w3.org/XML/1998/namespace"/>
    <ds:schemaRef ds:uri="http://schemas.microsoft.com/office/infopath/2007/PartnerControls"/>
    <ds:schemaRef ds:uri="89bf9f63-f70b-4e0c-b04b-4a4ce3345efc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41570</TotalTime>
  <Words>260</Words>
  <Application>Microsoft Office PowerPoint</Application>
  <PresentationFormat>Widescreen</PresentationFormat>
  <Paragraphs>57</Paragraphs>
  <Slides>6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</vt:lpstr>
      <vt:lpstr>Segoe UI</vt:lpstr>
      <vt:lpstr>Office Theme</vt:lpstr>
      <vt:lpstr>TME6016 Project  First Report</vt:lpstr>
      <vt:lpstr>Pressure-based Gait Recognition</vt:lpstr>
      <vt:lpstr>The CASIA-D Dataset</vt:lpstr>
      <vt:lpstr>The Stepscan Dataset</vt:lpstr>
      <vt:lpstr>Challenges </vt:lpstr>
      <vt:lpstr>Frameworks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sheet 1</dc:title>
  <dc:creator>Saeed kazemi</dc:creator>
  <cp:lastModifiedBy>Saeed kazemi</cp:lastModifiedBy>
  <cp:revision>63</cp:revision>
  <dcterms:created xsi:type="dcterms:W3CDTF">2021-10-23T14:37:24Z</dcterms:created>
  <dcterms:modified xsi:type="dcterms:W3CDTF">2022-02-08T16:13:16Z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0x010100D80EA875FAE51B4EA6E314B9F036AA17</vt:lpwstr>
  </property>
</Properties>
</file>