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70" r:id="rId6"/>
    <p:sldId id="285" r:id="rId7"/>
    <p:sldId id="336" r:id="rId8"/>
    <p:sldId id="309" r:id="rId9"/>
    <p:sldId id="330" r:id="rId10"/>
    <p:sldId id="277" r:id="rId11"/>
    <p:sldId id="278" r:id="rId12"/>
    <p:sldId id="279" r:id="rId13"/>
    <p:sldId id="280" r:id="rId14"/>
    <p:sldId id="3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38" autoAdjust="0"/>
    <p:restoredTop sz="74253" autoAdjust="0"/>
  </p:normalViewPr>
  <p:slideViewPr>
    <p:cSldViewPr snapToGrid="0">
      <p:cViewPr varScale="1">
        <p:scale>
          <a:sx n="88" d="100"/>
          <a:sy n="88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A0FF62-DB7B-41DE-9A04-9853F0280A0B}" type="doc">
      <dgm:prSet loTypeId="urn:microsoft.com/office/officeart/2005/8/layout/lProcess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A49922-46BB-460D-A888-D4FA6E2CA661}">
      <dgm:prSet phldrT="[Text]" custT="1"/>
      <dgm:spPr/>
      <dgm:t>
        <a:bodyPr/>
        <a:lstStyle/>
        <a:p>
          <a:r>
            <a:rPr lang="en-US" sz="1800" b="1" dirty="0">
              <a:latin typeface="Segoe "/>
            </a:rPr>
            <a:t>Classifier</a:t>
          </a:r>
        </a:p>
      </dgm:t>
    </dgm:pt>
    <dgm:pt modelId="{890049C5-3FDB-4313-ABA7-5CC9220667E3}" type="parTrans" cxnId="{D43B92EB-7843-4D6A-825D-98D98705FC9E}">
      <dgm:prSet/>
      <dgm:spPr/>
      <dgm:t>
        <a:bodyPr/>
        <a:lstStyle/>
        <a:p>
          <a:endParaRPr lang="en-US"/>
        </a:p>
      </dgm:t>
    </dgm:pt>
    <dgm:pt modelId="{82945845-CBAD-4031-8693-6C5279E8910A}" type="sibTrans" cxnId="{D43B92EB-7843-4D6A-825D-98D98705FC9E}">
      <dgm:prSet/>
      <dgm:spPr/>
      <dgm:t>
        <a:bodyPr/>
        <a:lstStyle/>
        <a:p>
          <a:endParaRPr lang="en-US"/>
        </a:p>
      </dgm:t>
    </dgm:pt>
    <dgm:pt modelId="{F4655935-7EB0-4317-862E-5458CB8B66C3}">
      <dgm:prSet phldrT="[Text]" custT="1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sz="1400" b="1" dirty="0">
              <a:latin typeface="Segoe "/>
              <a:ea typeface="+mn-ea"/>
              <a:cs typeface="+mn-cs"/>
            </a:rPr>
            <a:t>SVM</a:t>
          </a:r>
          <a:endParaRPr lang="en-US" sz="1400" dirty="0"/>
        </a:p>
      </dgm:t>
    </dgm:pt>
    <dgm:pt modelId="{5F84997C-08E2-4C6A-BF41-539519D23D20}" type="parTrans" cxnId="{D3C41D0F-1598-4760-96F2-26692ED12028}">
      <dgm:prSet/>
      <dgm:spPr/>
      <dgm:t>
        <a:bodyPr/>
        <a:lstStyle/>
        <a:p>
          <a:endParaRPr lang="en-US"/>
        </a:p>
      </dgm:t>
    </dgm:pt>
    <dgm:pt modelId="{E91FB476-F3F1-49CE-B310-95FC0D6BE09E}" type="sibTrans" cxnId="{D3C41D0F-1598-4760-96F2-26692ED12028}">
      <dgm:prSet/>
      <dgm:spPr/>
      <dgm:t>
        <a:bodyPr/>
        <a:lstStyle/>
        <a:p>
          <a:endParaRPr lang="en-US"/>
        </a:p>
      </dgm:t>
    </dgm:pt>
    <dgm:pt modelId="{5F7A2DA2-6457-41F8-976F-867BCA9EB67E}">
      <dgm:prSet phldrT="[Text]" custT="1"/>
      <dgm:spPr/>
      <dgm:t>
        <a:bodyPr/>
        <a:lstStyle/>
        <a:p>
          <a:r>
            <a:rPr lang="en-US" sz="1800" b="1" dirty="0">
              <a:latin typeface="Segoe "/>
              <a:ea typeface="+mn-ea"/>
              <a:cs typeface="+mn-cs"/>
            </a:rPr>
            <a:t>Deep features</a:t>
          </a:r>
          <a:endParaRPr lang="en-US" sz="1800" dirty="0"/>
        </a:p>
      </dgm:t>
    </dgm:pt>
    <dgm:pt modelId="{F9B83633-6385-4F12-AF29-9D1AC6945039}" type="parTrans" cxnId="{82D4C046-E2EA-4563-B691-002C79E55E30}">
      <dgm:prSet/>
      <dgm:spPr/>
      <dgm:t>
        <a:bodyPr/>
        <a:lstStyle/>
        <a:p>
          <a:endParaRPr lang="en-US"/>
        </a:p>
      </dgm:t>
    </dgm:pt>
    <dgm:pt modelId="{1F180147-ED41-413D-800B-FCFF98292DA1}" type="sibTrans" cxnId="{82D4C046-E2EA-4563-B691-002C79E55E30}">
      <dgm:prSet/>
      <dgm:spPr/>
      <dgm:t>
        <a:bodyPr/>
        <a:lstStyle/>
        <a:p>
          <a:endParaRPr lang="en-US"/>
        </a:p>
      </dgm:t>
    </dgm:pt>
    <dgm:pt modelId="{174548AA-D534-44C7-B1EF-6816570B3202}">
      <dgm:prSet phldrT="[Text]" custT="1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sz="1400" b="1" kern="1200" dirty="0">
              <a:solidFill>
                <a:prstClr val="white"/>
              </a:solidFill>
              <a:latin typeface="Segoe "/>
              <a:ea typeface="+mn-ea"/>
              <a:cs typeface="+mn-cs"/>
            </a:rPr>
            <a:t>vgg16</a:t>
          </a:r>
        </a:p>
      </dgm:t>
    </dgm:pt>
    <dgm:pt modelId="{2C36FE7D-35F9-481E-A032-4687DD2377B3}" type="parTrans" cxnId="{BBB1B8A6-CC88-4BCB-85F0-17D107966CFF}">
      <dgm:prSet/>
      <dgm:spPr/>
      <dgm:t>
        <a:bodyPr/>
        <a:lstStyle/>
        <a:p>
          <a:endParaRPr lang="en-US"/>
        </a:p>
      </dgm:t>
    </dgm:pt>
    <dgm:pt modelId="{6B178B52-B5BA-40D3-AB04-72E702B3A862}" type="sibTrans" cxnId="{BBB1B8A6-CC88-4BCB-85F0-17D107966CFF}">
      <dgm:prSet/>
      <dgm:spPr/>
      <dgm:t>
        <a:bodyPr/>
        <a:lstStyle/>
        <a:p>
          <a:endParaRPr lang="en-US"/>
        </a:p>
      </dgm:t>
    </dgm:pt>
    <dgm:pt modelId="{A786FCBF-EF7D-431E-B446-6286DC23E6A8}">
      <dgm:prSet phldrT="[Text]" custT="1"/>
      <dgm:spPr/>
      <dgm:t>
        <a:bodyPr/>
        <a:lstStyle/>
        <a:p>
          <a:r>
            <a:rPr lang="en-US" sz="1400" b="1" dirty="0">
              <a:latin typeface="Segoe "/>
            </a:rPr>
            <a:t>KNN</a:t>
          </a:r>
          <a:endParaRPr lang="en-US" sz="1400" dirty="0"/>
        </a:p>
      </dgm:t>
    </dgm:pt>
    <dgm:pt modelId="{4D8694B4-517A-4AFF-BE81-22FF1F13B677}" type="parTrans" cxnId="{AD877B95-7D1C-4CB2-B80D-5D2F685B83E9}">
      <dgm:prSet/>
      <dgm:spPr/>
      <dgm:t>
        <a:bodyPr/>
        <a:lstStyle/>
        <a:p>
          <a:endParaRPr lang="en-US"/>
        </a:p>
      </dgm:t>
    </dgm:pt>
    <dgm:pt modelId="{BC610CCD-0935-4CA1-B763-3131D98BCFBF}" type="sibTrans" cxnId="{AD877B95-7D1C-4CB2-B80D-5D2F685B83E9}">
      <dgm:prSet/>
      <dgm:spPr/>
      <dgm:t>
        <a:bodyPr/>
        <a:lstStyle/>
        <a:p>
          <a:endParaRPr lang="en-US"/>
        </a:p>
      </dgm:t>
    </dgm:pt>
    <dgm:pt modelId="{7D17DD25-6959-49F4-9A64-F052F350C9B2}">
      <dgm:prSet phldrT="[Text]" custT="1"/>
      <dgm:spPr/>
      <dgm:t>
        <a:bodyPr/>
        <a:lstStyle/>
        <a:p>
          <a:r>
            <a:rPr lang="en-US" sz="1400" b="1" dirty="0">
              <a:latin typeface="Segoe "/>
            </a:rPr>
            <a:t>Template Matching</a:t>
          </a:r>
          <a:endParaRPr lang="en-US" sz="1400" dirty="0"/>
        </a:p>
      </dgm:t>
    </dgm:pt>
    <dgm:pt modelId="{8CBB397D-CCD9-4BCD-9919-3AE75BCB34C1}" type="parTrans" cxnId="{CC526432-1697-4ACD-B22C-2B26C5F0D472}">
      <dgm:prSet/>
      <dgm:spPr/>
      <dgm:t>
        <a:bodyPr/>
        <a:lstStyle/>
        <a:p>
          <a:endParaRPr lang="en-US"/>
        </a:p>
      </dgm:t>
    </dgm:pt>
    <dgm:pt modelId="{490BF17C-4CD0-4C7D-9063-9E20EF8E7CCD}" type="sibTrans" cxnId="{CC526432-1697-4ACD-B22C-2B26C5F0D472}">
      <dgm:prSet/>
      <dgm:spPr/>
      <dgm:t>
        <a:bodyPr/>
        <a:lstStyle/>
        <a:p>
          <a:endParaRPr lang="en-US"/>
        </a:p>
      </dgm:t>
    </dgm:pt>
    <dgm:pt modelId="{248F8990-45EE-45A6-A89E-30CB0EFE4EE1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n-US" sz="1400" b="1" kern="1200" dirty="0">
              <a:solidFill>
                <a:prstClr val="white"/>
              </a:solidFill>
              <a:latin typeface="Segoe "/>
              <a:ea typeface="+mn-ea"/>
              <a:cs typeface="+mn-cs"/>
            </a:rPr>
            <a:t>inception</a:t>
          </a:r>
          <a:r>
            <a:rPr lang="en-US" sz="1400" kern="1200" dirty="0"/>
            <a:t>_</a:t>
          </a:r>
          <a:r>
            <a:rPr lang="en-US" sz="1400" b="1" kern="1200" dirty="0">
              <a:solidFill>
                <a:prstClr val="white"/>
              </a:solidFill>
              <a:latin typeface="Segoe "/>
              <a:ea typeface="+mn-ea"/>
              <a:cs typeface="+mn-cs"/>
            </a:rPr>
            <a:t>v3</a:t>
          </a:r>
        </a:p>
      </dgm:t>
    </dgm:pt>
    <dgm:pt modelId="{DD0C43C8-A5ED-46EC-8543-F460B98A1E30}" type="parTrans" cxnId="{33B5363A-7563-422D-ACAE-D98CBB7755A0}">
      <dgm:prSet/>
      <dgm:spPr/>
      <dgm:t>
        <a:bodyPr/>
        <a:lstStyle/>
        <a:p>
          <a:endParaRPr lang="en-US"/>
        </a:p>
      </dgm:t>
    </dgm:pt>
    <dgm:pt modelId="{15E35036-D7D6-469B-BD53-71BD98976606}" type="sibTrans" cxnId="{33B5363A-7563-422D-ACAE-D98CBB7755A0}">
      <dgm:prSet/>
      <dgm:spPr/>
      <dgm:t>
        <a:bodyPr/>
        <a:lstStyle/>
        <a:p>
          <a:endParaRPr lang="en-US"/>
        </a:p>
      </dgm:t>
    </dgm:pt>
    <dgm:pt modelId="{9274DCA7-C620-40CE-A3E7-6A73576DE79C}">
      <dgm:prSet phldrT="[Text]" custT="1"/>
      <dgm:spPr/>
      <dgm:t>
        <a:bodyPr/>
        <a:lstStyle/>
        <a:p>
          <a:r>
            <a:rPr lang="en-US" sz="1400" b="1" kern="1200" dirty="0" err="1">
              <a:solidFill>
                <a:prstClr val="white"/>
              </a:solidFill>
              <a:latin typeface="Segoe "/>
              <a:ea typeface="+mn-ea"/>
              <a:cs typeface="+mn-cs"/>
            </a:rPr>
            <a:t>efficientnet</a:t>
          </a:r>
          <a:endParaRPr lang="en-US" sz="1400" b="1" kern="1200" dirty="0">
            <a:solidFill>
              <a:prstClr val="white"/>
            </a:solidFill>
            <a:latin typeface="Segoe "/>
            <a:ea typeface="+mn-ea"/>
            <a:cs typeface="+mn-cs"/>
          </a:endParaRPr>
        </a:p>
      </dgm:t>
    </dgm:pt>
    <dgm:pt modelId="{B964051A-882E-42B2-9199-11B7BF7B4B69}" type="parTrans" cxnId="{7F73B97B-5B4E-46F8-8F68-EE020D4C68E9}">
      <dgm:prSet/>
      <dgm:spPr/>
      <dgm:t>
        <a:bodyPr/>
        <a:lstStyle/>
        <a:p>
          <a:endParaRPr lang="en-US"/>
        </a:p>
      </dgm:t>
    </dgm:pt>
    <dgm:pt modelId="{5945E388-AB24-475E-87A4-29EB3CAFD70F}" type="sibTrans" cxnId="{7F73B97B-5B4E-46F8-8F68-EE020D4C68E9}">
      <dgm:prSet/>
      <dgm:spPr/>
      <dgm:t>
        <a:bodyPr/>
        <a:lstStyle/>
        <a:p>
          <a:endParaRPr lang="en-US"/>
        </a:p>
      </dgm:t>
    </dgm:pt>
    <dgm:pt modelId="{B1A52D1C-BD3A-4A2B-B34C-AF064BEB00AF}" type="pres">
      <dgm:prSet presAssocID="{41A0FF62-DB7B-41DE-9A04-9853F0280A0B}" presName="theList" presStyleCnt="0">
        <dgm:presLayoutVars>
          <dgm:dir/>
          <dgm:animLvl val="lvl"/>
          <dgm:resizeHandles val="exact"/>
        </dgm:presLayoutVars>
      </dgm:prSet>
      <dgm:spPr/>
    </dgm:pt>
    <dgm:pt modelId="{2C40AA41-566C-4D06-864B-BA2813689ADA}" type="pres">
      <dgm:prSet presAssocID="{D9A49922-46BB-460D-A888-D4FA6E2CA661}" presName="compNode" presStyleCnt="0"/>
      <dgm:spPr/>
    </dgm:pt>
    <dgm:pt modelId="{189CED35-C5E3-49E7-95A7-4E78A243FAC8}" type="pres">
      <dgm:prSet presAssocID="{D9A49922-46BB-460D-A888-D4FA6E2CA661}" presName="aNode" presStyleLbl="bgShp" presStyleIdx="0" presStyleCnt="2" custLinFactNeighborX="-148"/>
      <dgm:spPr/>
    </dgm:pt>
    <dgm:pt modelId="{EC1C4B66-876F-48AD-80B7-4D7AD5CFA968}" type="pres">
      <dgm:prSet presAssocID="{D9A49922-46BB-460D-A888-D4FA6E2CA661}" presName="textNode" presStyleLbl="bgShp" presStyleIdx="0" presStyleCnt="2"/>
      <dgm:spPr/>
    </dgm:pt>
    <dgm:pt modelId="{B5343E7D-BD16-4D2C-856A-51A3A036EBC8}" type="pres">
      <dgm:prSet presAssocID="{D9A49922-46BB-460D-A888-D4FA6E2CA661}" presName="compChildNode" presStyleCnt="0"/>
      <dgm:spPr/>
    </dgm:pt>
    <dgm:pt modelId="{F24E8CFC-9D0A-43DC-A42F-5E3AD0E66CBE}" type="pres">
      <dgm:prSet presAssocID="{D9A49922-46BB-460D-A888-D4FA6E2CA661}" presName="theInnerList" presStyleCnt="0"/>
      <dgm:spPr/>
    </dgm:pt>
    <dgm:pt modelId="{5692E791-0210-4C81-AB1D-86EFC22488A2}" type="pres">
      <dgm:prSet presAssocID="{F4655935-7EB0-4317-862E-5458CB8B66C3}" presName="childNode" presStyleLbl="node1" presStyleIdx="0" presStyleCnt="6">
        <dgm:presLayoutVars>
          <dgm:bulletEnabled val="1"/>
        </dgm:presLayoutVars>
      </dgm:prSet>
      <dgm:spPr/>
    </dgm:pt>
    <dgm:pt modelId="{A7CB4496-EE53-4E67-9C15-7AC6A9C57D50}" type="pres">
      <dgm:prSet presAssocID="{F4655935-7EB0-4317-862E-5458CB8B66C3}" presName="aSpace2" presStyleCnt="0"/>
      <dgm:spPr/>
    </dgm:pt>
    <dgm:pt modelId="{8796BA31-2222-4BF1-B135-12B66CA7FB7B}" type="pres">
      <dgm:prSet presAssocID="{A786FCBF-EF7D-431E-B446-6286DC23E6A8}" presName="childNode" presStyleLbl="node1" presStyleIdx="1" presStyleCnt="6">
        <dgm:presLayoutVars>
          <dgm:bulletEnabled val="1"/>
        </dgm:presLayoutVars>
      </dgm:prSet>
      <dgm:spPr/>
    </dgm:pt>
    <dgm:pt modelId="{D8D42502-3791-4C98-8BC6-F2DD64C36DC1}" type="pres">
      <dgm:prSet presAssocID="{A786FCBF-EF7D-431E-B446-6286DC23E6A8}" presName="aSpace2" presStyleCnt="0"/>
      <dgm:spPr/>
    </dgm:pt>
    <dgm:pt modelId="{4E7C4206-324B-46CC-8370-5F47BA7E6345}" type="pres">
      <dgm:prSet presAssocID="{7D17DD25-6959-49F4-9A64-F052F350C9B2}" presName="childNode" presStyleLbl="node1" presStyleIdx="2" presStyleCnt="6" custLinFactNeighborX="0" custLinFactNeighborY="17595">
        <dgm:presLayoutVars>
          <dgm:bulletEnabled val="1"/>
        </dgm:presLayoutVars>
      </dgm:prSet>
      <dgm:spPr/>
    </dgm:pt>
    <dgm:pt modelId="{3C04B8F8-2D55-48B6-9037-BFF6F67BE76B}" type="pres">
      <dgm:prSet presAssocID="{D9A49922-46BB-460D-A888-D4FA6E2CA661}" presName="aSpace" presStyleCnt="0"/>
      <dgm:spPr/>
    </dgm:pt>
    <dgm:pt modelId="{40AF2A6E-F511-416F-89A8-427F2BB8A0B0}" type="pres">
      <dgm:prSet presAssocID="{5F7A2DA2-6457-41F8-976F-867BCA9EB67E}" presName="compNode" presStyleCnt="0"/>
      <dgm:spPr/>
    </dgm:pt>
    <dgm:pt modelId="{A24E8588-59EA-4053-A5A6-2ACB4157EC68}" type="pres">
      <dgm:prSet presAssocID="{5F7A2DA2-6457-41F8-976F-867BCA9EB67E}" presName="aNode" presStyleLbl="bgShp" presStyleIdx="1" presStyleCnt="2"/>
      <dgm:spPr/>
    </dgm:pt>
    <dgm:pt modelId="{F6C5029D-B7F2-499C-B3A8-14B0964F1315}" type="pres">
      <dgm:prSet presAssocID="{5F7A2DA2-6457-41F8-976F-867BCA9EB67E}" presName="textNode" presStyleLbl="bgShp" presStyleIdx="1" presStyleCnt="2"/>
      <dgm:spPr/>
    </dgm:pt>
    <dgm:pt modelId="{27DF61FA-9287-45D8-B251-D16CFAFA5DE9}" type="pres">
      <dgm:prSet presAssocID="{5F7A2DA2-6457-41F8-976F-867BCA9EB67E}" presName="compChildNode" presStyleCnt="0"/>
      <dgm:spPr/>
    </dgm:pt>
    <dgm:pt modelId="{EE673518-AB5E-4A1E-B3C6-069935C955F8}" type="pres">
      <dgm:prSet presAssocID="{5F7A2DA2-6457-41F8-976F-867BCA9EB67E}" presName="theInnerList" presStyleCnt="0"/>
      <dgm:spPr/>
    </dgm:pt>
    <dgm:pt modelId="{03EFAAA9-E28C-4B12-B7F0-50562CC0727E}" type="pres">
      <dgm:prSet presAssocID="{174548AA-D534-44C7-B1EF-6816570B3202}" presName="childNode" presStyleLbl="node1" presStyleIdx="3" presStyleCnt="6">
        <dgm:presLayoutVars>
          <dgm:bulletEnabled val="1"/>
        </dgm:presLayoutVars>
      </dgm:prSet>
      <dgm:spPr/>
    </dgm:pt>
    <dgm:pt modelId="{F76EFF30-9858-4716-8F69-80ED6ABE2C8E}" type="pres">
      <dgm:prSet presAssocID="{174548AA-D534-44C7-B1EF-6816570B3202}" presName="aSpace2" presStyleCnt="0"/>
      <dgm:spPr/>
    </dgm:pt>
    <dgm:pt modelId="{2AC16F3B-D212-4770-A00D-E136E6A831B5}" type="pres">
      <dgm:prSet presAssocID="{248F8990-45EE-45A6-A89E-30CB0EFE4EE1}" presName="childNode" presStyleLbl="node1" presStyleIdx="4" presStyleCnt="6">
        <dgm:presLayoutVars>
          <dgm:bulletEnabled val="1"/>
        </dgm:presLayoutVars>
      </dgm:prSet>
      <dgm:spPr/>
    </dgm:pt>
    <dgm:pt modelId="{DFC93A5E-8232-4637-A5F0-F612EDE49B6C}" type="pres">
      <dgm:prSet presAssocID="{248F8990-45EE-45A6-A89E-30CB0EFE4EE1}" presName="aSpace2" presStyleCnt="0"/>
      <dgm:spPr/>
    </dgm:pt>
    <dgm:pt modelId="{A8C3A952-FFF6-44C7-AC1F-195A7FA0E646}" type="pres">
      <dgm:prSet presAssocID="{9274DCA7-C620-40CE-A3E7-6A73576DE79C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3D08CD09-3D63-4F65-BD96-51A465D39FB7}" type="presOf" srcId="{9274DCA7-C620-40CE-A3E7-6A73576DE79C}" destId="{A8C3A952-FFF6-44C7-AC1F-195A7FA0E646}" srcOrd="0" destOrd="0" presId="urn:microsoft.com/office/officeart/2005/8/layout/lProcess2"/>
    <dgm:cxn modelId="{D3C41D0F-1598-4760-96F2-26692ED12028}" srcId="{D9A49922-46BB-460D-A888-D4FA6E2CA661}" destId="{F4655935-7EB0-4317-862E-5458CB8B66C3}" srcOrd="0" destOrd="0" parTransId="{5F84997C-08E2-4C6A-BF41-539519D23D20}" sibTransId="{E91FB476-F3F1-49CE-B310-95FC0D6BE09E}"/>
    <dgm:cxn modelId="{1704E90F-9FAD-414C-A9CF-641977C124C0}" type="presOf" srcId="{41A0FF62-DB7B-41DE-9A04-9853F0280A0B}" destId="{B1A52D1C-BD3A-4A2B-B34C-AF064BEB00AF}" srcOrd="0" destOrd="0" presId="urn:microsoft.com/office/officeart/2005/8/layout/lProcess2"/>
    <dgm:cxn modelId="{43F34B20-F4BC-4DA8-9378-156360E5B682}" type="presOf" srcId="{248F8990-45EE-45A6-A89E-30CB0EFE4EE1}" destId="{2AC16F3B-D212-4770-A00D-E136E6A831B5}" srcOrd="0" destOrd="0" presId="urn:microsoft.com/office/officeart/2005/8/layout/lProcess2"/>
    <dgm:cxn modelId="{55D6B827-2314-408C-AB68-47B7E8DB747C}" type="presOf" srcId="{7D17DD25-6959-49F4-9A64-F052F350C9B2}" destId="{4E7C4206-324B-46CC-8370-5F47BA7E6345}" srcOrd="0" destOrd="0" presId="urn:microsoft.com/office/officeart/2005/8/layout/lProcess2"/>
    <dgm:cxn modelId="{CC526432-1697-4ACD-B22C-2B26C5F0D472}" srcId="{D9A49922-46BB-460D-A888-D4FA6E2CA661}" destId="{7D17DD25-6959-49F4-9A64-F052F350C9B2}" srcOrd="2" destOrd="0" parTransId="{8CBB397D-CCD9-4BCD-9919-3AE75BCB34C1}" sibTransId="{490BF17C-4CD0-4C7D-9063-9E20EF8E7CCD}"/>
    <dgm:cxn modelId="{33B5363A-7563-422D-ACAE-D98CBB7755A0}" srcId="{5F7A2DA2-6457-41F8-976F-867BCA9EB67E}" destId="{248F8990-45EE-45A6-A89E-30CB0EFE4EE1}" srcOrd="1" destOrd="0" parTransId="{DD0C43C8-A5ED-46EC-8543-F460B98A1E30}" sibTransId="{15E35036-D7D6-469B-BD53-71BD98976606}"/>
    <dgm:cxn modelId="{82D4C046-E2EA-4563-B691-002C79E55E30}" srcId="{41A0FF62-DB7B-41DE-9A04-9853F0280A0B}" destId="{5F7A2DA2-6457-41F8-976F-867BCA9EB67E}" srcOrd="1" destOrd="0" parTransId="{F9B83633-6385-4F12-AF29-9D1AC6945039}" sibTransId="{1F180147-ED41-413D-800B-FCFF98292DA1}"/>
    <dgm:cxn modelId="{90F87D67-6D54-4A4C-9A77-E359A6B6BB67}" type="presOf" srcId="{5F7A2DA2-6457-41F8-976F-867BCA9EB67E}" destId="{F6C5029D-B7F2-499C-B3A8-14B0964F1315}" srcOrd="1" destOrd="0" presId="urn:microsoft.com/office/officeart/2005/8/layout/lProcess2"/>
    <dgm:cxn modelId="{16F1746C-FA15-49A4-93E9-35120BA9A7E5}" type="presOf" srcId="{A786FCBF-EF7D-431E-B446-6286DC23E6A8}" destId="{8796BA31-2222-4BF1-B135-12B66CA7FB7B}" srcOrd="0" destOrd="0" presId="urn:microsoft.com/office/officeart/2005/8/layout/lProcess2"/>
    <dgm:cxn modelId="{7F73B97B-5B4E-46F8-8F68-EE020D4C68E9}" srcId="{5F7A2DA2-6457-41F8-976F-867BCA9EB67E}" destId="{9274DCA7-C620-40CE-A3E7-6A73576DE79C}" srcOrd="2" destOrd="0" parTransId="{B964051A-882E-42B2-9199-11B7BF7B4B69}" sibTransId="{5945E388-AB24-475E-87A4-29EB3CAFD70F}"/>
    <dgm:cxn modelId="{2C458191-7F85-4C21-A67B-B8562133165A}" type="presOf" srcId="{5F7A2DA2-6457-41F8-976F-867BCA9EB67E}" destId="{A24E8588-59EA-4053-A5A6-2ACB4157EC68}" srcOrd="0" destOrd="0" presId="urn:microsoft.com/office/officeart/2005/8/layout/lProcess2"/>
    <dgm:cxn modelId="{AD877B95-7D1C-4CB2-B80D-5D2F685B83E9}" srcId="{D9A49922-46BB-460D-A888-D4FA6E2CA661}" destId="{A786FCBF-EF7D-431E-B446-6286DC23E6A8}" srcOrd="1" destOrd="0" parTransId="{4D8694B4-517A-4AFF-BE81-22FF1F13B677}" sibTransId="{BC610CCD-0935-4CA1-B763-3131D98BCFBF}"/>
    <dgm:cxn modelId="{647B279D-B552-4BFC-8FD2-ADA17D9BC62F}" type="presOf" srcId="{D9A49922-46BB-460D-A888-D4FA6E2CA661}" destId="{EC1C4B66-876F-48AD-80B7-4D7AD5CFA968}" srcOrd="1" destOrd="0" presId="urn:microsoft.com/office/officeart/2005/8/layout/lProcess2"/>
    <dgm:cxn modelId="{BBB1B8A6-CC88-4BCB-85F0-17D107966CFF}" srcId="{5F7A2DA2-6457-41F8-976F-867BCA9EB67E}" destId="{174548AA-D534-44C7-B1EF-6816570B3202}" srcOrd="0" destOrd="0" parTransId="{2C36FE7D-35F9-481E-A032-4687DD2377B3}" sibTransId="{6B178B52-B5BA-40D3-AB04-72E702B3A862}"/>
    <dgm:cxn modelId="{9537FDB3-E3A4-4BE6-AEEC-20BFC8A6FF7F}" type="presOf" srcId="{F4655935-7EB0-4317-862E-5458CB8B66C3}" destId="{5692E791-0210-4C81-AB1D-86EFC22488A2}" srcOrd="0" destOrd="0" presId="urn:microsoft.com/office/officeart/2005/8/layout/lProcess2"/>
    <dgm:cxn modelId="{7EDB35E9-FB31-417F-B7F0-7D70DDE3F8E4}" type="presOf" srcId="{174548AA-D534-44C7-B1EF-6816570B3202}" destId="{03EFAAA9-E28C-4B12-B7F0-50562CC0727E}" srcOrd="0" destOrd="0" presId="urn:microsoft.com/office/officeart/2005/8/layout/lProcess2"/>
    <dgm:cxn modelId="{D43B92EB-7843-4D6A-825D-98D98705FC9E}" srcId="{41A0FF62-DB7B-41DE-9A04-9853F0280A0B}" destId="{D9A49922-46BB-460D-A888-D4FA6E2CA661}" srcOrd="0" destOrd="0" parTransId="{890049C5-3FDB-4313-ABA7-5CC9220667E3}" sibTransId="{82945845-CBAD-4031-8693-6C5279E8910A}"/>
    <dgm:cxn modelId="{F10295FF-61D7-4DB9-9DE9-E6086855AF77}" type="presOf" srcId="{D9A49922-46BB-460D-A888-D4FA6E2CA661}" destId="{189CED35-C5E3-49E7-95A7-4E78A243FAC8}" srcOrd="0" destOrd="0" presId="urn:microsoft.com/office/officeart/2005/8/layout/lProcess2"/>
    <dgm:cxn modelId="{6338545B-B3FB-4138-A2C7-5412BE9C4D27}" type="presParOf" srcId="{B1A52D1C-BD3A-4A2B-B34C-AF064BEB00AF}" destId="{2C40AA41-566C-4D06-864B-BA2813689ADA}" srcOrd="0" destOrd="0" presId="urn:microsoft.com/office/officeart/2005/8/layout/lProcess2"/>
    <dgm:cxn modelId="{0B538A24-7DCE-4AAE-A931-0EF65A09DBAF}" type="presParOf" srcId="{2C40AA41-566C-4D06-864B-BA2813689ADA}" destId="{189CED35-C5E3-49E7-95A7-4E78A243FAC8}" srcOrd="0" destOrd="0" presId="urn:microsoft.com/office/officeart/2005/8/layout/lProcess2"/>
    <dgm:cxn modelId="{F4F2EBD2-415C-4CFB-B435-5DA1E273D2D2}" type="presParOf" srcId="{2C40AA41-566C-4D06-864B-BA2813689ADA}" destId="{EC1C4B66-876F-48AD-80B7-4D7AD5CFA968}" srcOrd="1" destOrd="0" presId="urn:microsoft.com/office/officeart/2005/8/layout/lProcess2"/>
    <dgm:cxn modelId="{FF957573-255F-4DF9-A35B-80CAA88F88E3}" type="presParOf" srcId="{2C40AA41-566C-4D06-864B-BA2813689ADA}" destId="{B5343E7D-BD16-4D2C-856A-51A3A036EBC8}" srcOrd="2" destOrd="0" presId="urn:microsoft.com/office/officeart/2005/8/layout/lProcess2"/>
    <dgm:cxn modelId="{B54CEBD6-9292-4C15-A0BA-D0A8B47E3DA1}" type="presParOf" srcId="{B5343E7D-BD16-4D2C-856A-51A3A036EBC8}" destId="{F24E8CFC-9D0A-43DC-A42F-5E3AD0E66CBE}" srcOrd="0" destOrd="0" presId="urn:microsoft.com/office/officeart/2005/8/layout/lProcess2"/>
    <dgm:cxn modelId="{04198BF0-5A06-4DA5-BFAF-0AB29D7F4770}" type="presParOf" srcId="{F24E8CFC-9D0A-43DC-A42F-5E3AD0E66CBE}" destId="{5692E791-0210-4C81-AB1D-86EFC22488A2}" srcOrd="0" destOrd="0" presId="urn:microsoft.com/office/officeart/2005/8/layout/lProcess2"/>
    <dgm:cxn modelId="{386FE429-ACC1-4563-ABFD-16E4AB9B296D}" type="presParOf" srcId="{F24E8CFC-9D0A-43DC-A42F-5E3AD0E66CBE}" destId="{A7CB4496-EE53-4E67-9C15-7AC6A9C57D50}" srcOrd="1" destOrd="0" presId="urn:microsoft.com/office/officeart/2005/8/layout/lProcess2"/>
    <dgm:cxn modelId="{BE3AE939-959B-4A40-97B8-D93164C788AF}" type="presParOf" srcId="{F24E8CFC-9D0A-43DC-A42F-5E3AD0E66CBE}" destId="{8796BA31-2222-4BF1-B135-12B66CA7FB7B}" srcOrd="2" destOrd="0" presId="urn:microsoft.com/office/officeart/2005/8/layout/lProcess2"/>
    <dgm:cxn modelId="{5A0940D4-7403-4DEC-B042-245573482474}" type="presParOf" srcId="{F24E8CFC-9D0A-43DC-A42F-5E3AD0E66CBE}" destId="{D8D42502-3791-4C98-8BC6-F2DD64C36DC1}" srcOrd="3" destOrd="0" presId="urn:microsoft.com/office/officeart/2005/8/layout/lProcess2"/>
    <dgm:cxn modelId="{4FEA1BC2-EDCC-44E6-9E7C-F890F4A774E5}" type="presParOf" srcId="{F24E8CFC-9D0A-43DC-A42F-5E3AD0E66CBE}" destId="{4E7C4206-324B-46CC-8370-5F47BA7E6345}" srcOrd="4" destOrd="0" presId="urn:microsoft.com/office/officeart/2005/8/layout/lProcess2"/>
    <dgm:cxn modelId="{61BADA64-640D-41E8-AB02-8C311EE8330B}" type="presParOf" srcId="{B1A52D1C-BD3A-4A2B-B34C-AF064BEB00AF}" destId="{3C04B8F8-2D55-48B6-9037-BFF6F67BE76B}" srcOrd="1" destOrd="0" presId="urn:microsoft.com/office/officeart/2005/8/layout/lProcess2"/>
    <dgm:cxn modelId="{CF9E4655-7096-48A1-8036-4487B85D8B96}" type="presParOf" srcId="{B1A52D1C-BD3A-4A2B-B34C-AF064BEB00AF}" destId="{40AF2A6E-F511-416F-89A8-427F2BB8A0B0}" srcOrd="2" destOrd="0" presId="urn:microsoft.com/office/officeart/2005/8/layout/lProcess2"/>
    <dgm:cxn modelId="{7084AAB5-F74E-49F2-875F-35FFBEF2D530}" type="presParOf" srcId="{40AF2A6E-F511-416F-89A8-427F2BB8A0B0}" destId="{A24E8588-59EA-4053-A5A6-2ACB4157EC68}" srcOrd="0" destOrd="0" presId="urn:microsoft.com/office/officeart/2005/8/layout/lProcess2"/>
    <dgm:cxn modelId="{34D2A64E-DABD-4CE8-86C4-1FEE8C16A561}" type="presParOf" srcId="{40AF2A6E-F511-416F-89A8-427F2BB8A0B0}" destId="{F6C5029D-B7F2-499C-B3A8-14B0964F1315}" srcOrd="1" destOrd="0" presId="urn:microsoft.com/office/officeart/2005/8/layout/lProcess2"/>
    <dgm:cxn modelId="{3652504F-3641-49C6-ABBC-DB8A488476A9}" type="presParOf" srcId="{40AF2A6E-F511-416F-89A8-427F2BB8A0B0}" destId="{27DF61FA-9287-45D8-B251-D16CFAFA5DE9}" srcOrd="2" destOrd="0" presId="urn:microsoft.com/office/officeart/2005/8/layout/lProcess2"/>
    <dgm:cxn modelId="{11B6A474-DFF6-473F-A3E2-87D60F4B87D8}" type="presParOf" srcId="{27DF61FA-9287-45D8-B251-D16CFAFA5DE9}" destId="{EE673518-AB5E-4A1E-B3C6-069935C955F8}" srcOrd="0" destOrd="0" presId="urn:microsoft.com/office/officeart/2005/8/layout/lProcess2"/>
    <dgm:cxn modelId="{57B1031E-CE54-45EE-8771-07EA093DBB03}" type="presParOf" srcId="{EE673518-AB5E-4A1E-B3C6-069935C955F8}" destId="{03EFAAA9-E28C-4B12-B7F0-50562CC0727E}" srcOrd="0" destOrd="0" presId="urn:microsoft.com/office/officeart/2005/8/layout/lProcess2"/>
    <dgm:cxn modelId="{76664BA7-150E-45CC-A364-36B26ED479B9}" type="presParOf" srcId="{EE673518-AB5E-4A1E-B3C6-069935C955F8}" destId="{F76EFF30-9858-4716-8F69-80ED6ABE2C8E}" srcOrd="1" destOrd="0" presId="urn:microsoft.com/office/officeart/2005/8/layout/lProcess2"/>
    <dgm:cxn modelId="{322B1A73-565A-433E-AEBA-CA3091405F33}" type="presParOf" srcId="{EE673518-AB5E-4A1E-B3C6-069935C955F8}" destId="{2AC16F3B-D212-4770-A00D-E136E6A831B5}" srcOrd="2" destOrd="0" presId="urn:microsoft.com/office/officeart/2005/8/layout/lProcess2"/>
    <dgm:cxn modelId="{2C309C0F-8CAA-41ED-B933-F32AD814007A}" type="presParOf" srcId="{EE673518-AB5E-4A1E-B3C6-069935C955F8}" destId="{DFC93A5E-8232-4637-A5F0-F612EDE49B6C}" srcOrd="3" destOrd="0" presId="urn:microsoft.com/office/officeart/2005/8/layout/lProcess2"/>
    <dgm:cxn modelId="{4DB1F35E-78DA-490A-939D-15BDE419CAEE}" type="presParOf" srcId="{EE673518-AB5E-4A1E-B3C6-069935C955F8}" destId="{A8C3A952-FFF6-44C7-AC1F-195A7FA0E646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CED35-C5E3-49E7-95A7-4E78A243FAC8}">
      <dsp:nvSpPr>
        <dsp:cNvPr id="0" name=""/>
        <dsp:cNvSpPr/>
      </dsp:nvSpPr>
      <dsp:spPr>
        <a:xfrm>
          <a:off x="0" y="0"/>
          <a:ext cx="3895257" cy="405775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Segoe "/>
            </a:rPr>
            <a:t>Classifier</a:t>
          </a:r>
        </a:p>
      </dsp:txBody>
      <dsp:txXfrm>
        <a:off x="0" y="0"/>
        <a:ext cx="3895257" cy="1217325"/>
      </dsp:txXfrm>
    </dsp:sp>
    <dsp:sp modelId="{5692E791-0210-4C81-AB1D-86EFC22488A2}">
      <dsp:nvSpPr>
        <dsp:cNvPr id="0" name=""/>
        <dsp:cNvSpPr/>
      </dsp:nvSpPr>
      <dsp:spPr>
        <a:xfrm>
          <a:off x="393575" y="1217671"/>
          <a:ext cx="3116205" cy="7971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400" b="1" kern="1200" dirty="0">
              <a:latin typeface="Segoe "/>
              <a:ea typeface="+mn-ea"/>
              <a:cs typeface="+mn-cs"/>
            </a:rPr>
            <a:t>SVM</a:t>
          </a:r>
          <a:endParaRPr lang="en-US" sz="1400" kern="1200" dirty="0"/>
        </a:p>
      </dsp:txBody>
      <dsp:txXfrm>
        <a:off x="416924" y="1241020"/>
        <a:ext cx="3069507" cy="750487"/>
      </dsp:txXfrm>
    </dsp:sp>
    <dsp:sp modelId="{8796BA31-2222-4BF1-B135-12B66CA7FB7B}">
      <dsp:nvSpPr>
        <dsp:cNvPr id="0" name=""/>
        <dsp:cNvSpPr/>
      </dsp:nvSpPr>
      <dsp:spPr>
        <a:xfrm>
          <a:off x="393575" y="2137501"/>
          <a:ext cx="3116205" cy="7971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egoe "/>
            </a:rPr>
            <a:t>KNN</a:t>
          </a:r>
          <a:endParaRPr lang="en-US" sz="1400" kern="1200" dirty="0"/>
        </a:p>
      </dsp:txBody>
      <dsp:txXfrm>
        <a:off x="416924" y="2160850"/>
        <a:ext cx="3069507" cy="750487"/>
      </dsp:txXfrm>
    </dsp:sp>
    <dsp:sp modelId="{4E7C4206-324B-46CC-8370-5F47BA7E6345}">
      <dsp:nvSpPr>
        <dsp:cNvPr id="0" name=""/>
        <dsp:cNvSpPr/>
      </dsp:nvSpPr>
      <dsp:spPr>
        <a:xfrm>
          <a:off x="393575" y="3078909"/>
          <a:ext cx="3116205" cy="7971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egoe "/>
            </a:rPr>
            <a:t>Template Matching</a:t>
          </a:r>
          <a:endParaRPr lang="en-US" sz="1400" kern="1200" dirty="0"/>
        </a:p>
      </dsp:txBody>
      <dsp:txXfrm>
        <a:off x="416924" y="3102258"/>
        <a:ext cx="3069507" cy="750487"/>
      </dsp:txXfrm>
    </dsp:sp>
    <dsp:sp modelId="{A24E8588-59EA-4053-A5A6-2ACB4157EC68}">
      <dsp:nvSpPr>
        <dsp:cNvPr id="0" name=""/>
        <dsp:cNvSpPr/>
      </dsp:nvSpPr>
      <dsp:spPr>
        <a:xfrm>
          <a:off x="4191450" y="0"/>
          <a:ext cx="3895257" cy="405775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Segoe "/>
              <a:ea typeface="+mn-ea"/>
              <a:cs typeface="+mn-cs"/>
            </a:rPr>
            <a:t>Deep features</a:t>
          </a:r>
          <a:endParaRPr lang="en-US" sz="1800" kern="1200" dirty="0"/>
        </a:p>
      </dsp:txBody>
      <dsp:txXfrm>
        <a:off x="4191450" y="0"/>
        <a:ext cx="3895257" cy="1217325"/>
      </dsp:txXfrm>
    </dsp:sp>
    <dsp:sp modelId="{03EFAAA9-E28C-4B12-B7F0-50562CC0727E}">
      <dsp:nvSpPr>
        <dsp:cNvPr id="0" name=""/>
        <dsp:cNvSpPr/>
      </dsp:nvSpPr>
      <dsp:spPr>
        <a:xfrm>
          <a:off x="4580976" y="1217671"/>
          <a:ext cx="3116205" cy="7971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400" b="1" kern="1200" dirty="0">
              <a:solidFill>
                <a:prstClr val="white"/>
              </a:solidFill>
              <a:latin typeface="Segoe "/>
              <a:ea typeface="+mn-ea"/>
              <a:cs typeface="+mn-cs"/>
            </a:rPr>
            <a:t>vgg16</a:t>
          </a:r>
        </a:p>
      </dsp:txBody>
      <dsp:txXfrm>
        <a:off x="4604325" y="1241020"/>
        <a:ext cx="3069507" cy="750487"/>
      </dsp:txXfrm>
    </dsp:sp>
    <dsp:sp modelId="{2AC16F3B-D212-4770-A00D-E136E6A831B5}">
      <dsp:nvSpPr>
        <dsp:cNvPr id="0" name=""/>
        <dsp:cNvSpPr/>
      </dsp:nvSpPr>
      <dsp:spPr>
        <a:xfrm>
          <a:off x="4580976" y="2137501"/>
          <a:ext cx="3116205" cy="7971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400" b="1" kern="1200" dirty="0">
              <a:solidFill>
                <a:prstClr val="white"/>
              </a:solidFill>
              <a:latin typeface="Segoe "/>
              <a:ea typeface="+mn-ea"/>
              <a:cs typeface="+mn-cs"/>
            </a:rPr>
            <a:t>inception</a:t>
          </a:r>
          <a:r>
            <a:rPr lang="en-US" sz="1400" kern="1200" dirty="0"/>
            <a:t>_</a:t>
          </a:r>
          <a:r>
            <a:rPr lang="en-US" sz="1400" b="1" kern="1200" dirty="0">
              <a:solidFill>
                <a:prstClr val="white"/>
              </a:solidFill>
              <a:latin typeface="Segoe "/>
              <a:ea typeface="+mn-ea"/>
              <a:cs typeface="+mn-cs"/>
            </a:rPr>
            <a:t>v3</a:t>
          </a:r>
        </a:p>
      </dsp:txBody>
      <dsp:txXfrm>
        <a:off x="4604325" y="2160850"/>
        <a:ext cx="3069507" cy="750487"/>
      </dsp:txXfrm>
    </dsp:sp>
    <dsp:sp modelId="{A8C3A952-FFF6-44C7-AC1F-195A7FA0E646}">
      <dsp:nvSpPr>
        <dsp:cNvPr id="0" name=""/>
        <dsp:cNvSpPr/>
      </dsp:nvSpPr>
      <dsp:spPr>
        <a:xfrm>
          <a:off x="4580976" y="3057330"/>
          <a:ext cx="3116205" cy="7971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solidFill>
                <a:prstClr val="white"/>
              </a:solidFill>
              <a:latin typeface="Segoe "/>
              <a:ea typeface="+mn-ea"/>
              <a:cs typeface="+mn-cs"/>
            </a:rPr>
            <a:t>efficientnet</a:t>
          </a:r>
          <a:endParaRPr lang="en-US" sz="1400" b="1" kern="1200" dirty="0">
            <a:solidFill>
              <a:prstClr val="white"/>
            </a:solidFill>
            <a:latin typeface="Segoe "/>
            <a:ea typeface="+mn-ea"/>
            <a:cs typeface="+mn-cs"/>
          </a:endParaRPr>
        </a:p>
      </dsp:txBody>
      <dsp:txXfrm>
        <a:off x="4604325" y="3080679"/>
        <a:ext cx="3069507" cy="750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B5B40-909F-4AAE-8513-9BFEE397F8E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48AF1-D332-4204-87C9-857C3838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8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In this worksheet, a template matching model for verification task was developed. 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dirty="0"/>
              <a:t>The aim of this worksheet is to find the best model based on two different score matrixes. </a:t>
            </a:r>
          </a:p>
          <a:p>
            <a:r>
              <a:rPr lang="en-US" dirty="0"/>
              <a:t>In addition, we are going to compare COP and COA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03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slide 33 </a:t>
            </a:r>
          </a:p>
          <a:p>
            <a:r>
              <a:rPr lang="en-US"/>
              <a:t>so based on the best condition, the COA time series has better results among other feature types.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11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0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start with the block diagram of the feature extraction. </a:t>
            </a:r>
          </a:p>
          <a:p>
            <a:r>
              <a:rPr lang="en-US" dirty="0"/>
              <a:t>As you can see, at first, I extracted the COP time series from each sample. </a:t>
            </a:r>
          </a:p>
          <a:p>
            <a:endParaRPr lang="en-US" dirty="0"/>
          </a:p>
          <a:p>
            <a:r>
              <a:rPr lang="en-US" dirty="0"/>
              <a:t>in the next couple of slides, we can see these signals.</a:t>
            </a:r>
          </a:p>
          <a:p>
            <a:endParaRPr lang="en-US" dirty="0"/>
          </a:p>
          <a:p>
            <a:r>
              <a:rPr lang="en-US" dirty="0"/>
              <a:t>Then these were passed through a low-pass filter. </a:t>
            </a:r>
          </a:p>
          <a:p>
            <a:r>
              <a:rPr lang="en-US" dirty="0"/>
              <a:t>with cut-off frequency of 5-Hz. </a:t>
            </a:r>
          </a:p>
          <a:p>
            <a:endParaRPr lang="en-US" dirty="0"/>
          </a:p>
          <a:p>
            <a:r>
              <a:rPr lang="en-US" dirty="0"/>
              <a:t>Finally, 26 handcraft features were extracted.</a:t>
            </a:r>
          </a:p>
          <a:p>
            <a:r>
              <a:rPr lang="en-US" dirty="0"/>
              <a:t>So each 3D sample translated to a 26-element vector.</a:t>
            </a:r>
          </a:p>
          <a:p>
            <a:endParaRPr lang="en-US" dirty="0"/>
          </a:p>
          <a:p>
            <a:r>
              <a:rPr lang="en-US" dirty="0"/>
              <a:t>+/-4.1 (18, 54)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4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extracting features, normalization and PCA  were applied to these feature types. </a:t>
            </a:r>
          </a:p>
          <a:p>
            <a:r>
              <a:rPr lang="en-US"/>
              <a:t>In the next slide, I’d like to talk more about this red box.</a:t>
            </a:r>
          </a:p>
          <a:p>
            <a:r>
              <a:rPr lang="en-US"/>
              <a:t>Also, for comparing models, the accuracy was calculated.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6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extracting features, normalization and PCA  were applied to these feature types. </a:t>
            </a:r>
          </a:p>
          <a:p>
            <a:r>
              <a:rPr lang="en-US"/>
              <a:t>In the next slide, I’d like to talk more about this red box.</a:t>
            </a:r>
          </a:p>
          <a:p>
            <a:r>
              <a:rPr lang="en-US"/>
              <a:t>Also, for comparing models, the accuracy was calculated.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74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the same method that I have used for the verification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95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I said before, our purpose is to compare several algorithms to find out which one has the best performance. </a:t>
            </a:r>
          </a:p>
          <a:p>
            <a:r>
              <a:rPr lang="en-US"/>
              <a:t>So, This table shows the search space for this worksheet.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13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28</a:t>
            </a:r>
          </a:p>
          <a:p>
            <a:r>
              <a:rPr lang="en-US"/>
              <a:t>about PCA, the performance of models decreased since we lost some variance. </a:t>
            </a:r>
          </a:p>
          <a:p>
            <a:r>
              <a:rPr lang="en-US"/>
              <a:t>But I think keeping 95 percent could be a good choice </a:t>
            </a:r>
          </a:p>
          <a:p>
            <a:r>
              <a:rPr lang="en-US"/>
              <a:t>because it reduces feature space by about one-fourth with the same accuracy as without PCA.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38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29 &amp; 30 </a:t>
            </a:r>
          </a:p>
          <a:p>
            <a:r>
              <a:rPr lang="en-US"/>
              <a:t>here is a boxplot of accuracy and ROC curve.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02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31</a:t>
            </a:r>
          </a:p>
          <a:p>
            <a:r>
              <a:rPr lang="en-US"/>
              <a:t>about template matching, minimum distance has better accuracy and lower EER than median and average.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1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DF8F-ECB1-4163-A945-B776F3ABB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83C57-2403-42D4-8C8E-7A4D6C2C3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EC279-843E-42E4-A66B-F1764615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05891-455E-4622-8950-C9D98EA9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FA85F-C8CD-4770-9EA2-E188E5E8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1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22F4-52DA-4AAA-A214-4F9D6418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16652-8A7C-4CA1-A0EC-D988933BD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20D1-554F-4F98-9A41-8929F2B9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71EE0-6CDA-4FFA-ACB9-E0001D55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7A5CC-659C-403A-9098-90154EE8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4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DD0D4-1A25-4923-B0BF-B16D3C753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BD025-FA0E-43F7-BCDF-99DF141A0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A0790-06AE-48DD-8EF1-95A3F2AE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F8F7F-BA60-486D-9DFD-2BBA7B1E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AD1B-4C01-4DAA-A74F-41A59FF3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6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2567-E10C-4B6A-930D-9EB8FE97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F14F4-ABBF-4874-A588-ADF060F5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F766-71D5-44FB-8BC8-EA725071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53504-E594-442F-AE46-BFDDFAD5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0BF0-B508-4140-933B-C1968AA5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7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4EB3-8A2A-4D7F-B948-E9055626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D2B62-9465-4A7D-BD44-DA9776DA9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86745-4372-4F6D-9866-EB99BD57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B8FD9-5FA9-45A7-BAC7-F1CD1F04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7D37A-BE63-4152-9F23-F572ACE3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9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C382-1D0E-4A3D-902E-7ABA388E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6943-596F-4AF9-9020-935C3E2AD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C226F-3260-4386-891E-9EBB60DB8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E05AE-4BC8-4EEF-894A-639936CD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81A31-2C98-4F65-ADF9-5B8E84C9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FED0F-59ED-4C17-A1BB-8CF5CA10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E4E3-9004-49B3-9894-518AC264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68AE3-058E-40FA-A310-287599A5A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0BD31-21C7-45F7-B027-E77944F0D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8C1DC-00E6-4848-B381-86A52C11C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7D2B3-C13A-4E07-8D87-7B8B2CB27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EDC12-EC8B-414C-B6FA-A2BFC8DB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65E25-B7A3-4CE2-8F1D-151A1ED7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AFBD4-6955-4E69-B89E-BF719382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5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ECF8-7B69-4CDA-8D55-C8410815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F3667-E7AD-4D37-B085-DAA4615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03259-D5E3-4AFB-B47C-80427916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C9AC0-A28D-4654-BA8E-758BC6AF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0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91730-946C-4101-8FEA-6D2A7FE8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27F7F-F46D-453C-95AD-6CA71834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EEC3F-FEBF-4CE6-8DFB-98F74448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3C5E-1B99-4620-A3AA-A726E2E5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9F49-88DE-487B-A5CB-6FEFF6F85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4FA20-0BC0-463A-8C3E-B80EE5D36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A233A-4B10-4D3E-BED6-0D5DE439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2A695-7801-45EB-89F5-232C9A9E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51F4F-238A-413E-8D3A-053D4A8B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0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DAEF-1C76-4ABD-8EAF-88A6D082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1A832-AB86-4265-AAA1-6429A6063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2A858-8C61-464F-B4D1-E228B7384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EE5C6-9207-4B75-9193-88F2B291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6CB43-73A0-45C2-B7BC-8CA3780E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10A38-437F-4A0F-92FB-CDBB7B5F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2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09A0C-15AF-4802-9329-4B9AEC2C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D9862-9C10-413B-B780-1FFCAD9ED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81D1A-64E5-4AE6-9F5C-FCC87A212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0187A-0930-4008-92CD-FC4D0CB4BDE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001C3-2C6A-41C4-A8D3-632388A51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C6580-40DB-4AF9-BC7A-C6C3C90ED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1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289B-01CB-4766-BB9B-D47EB3F80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746" y="258792"/>
            <a:ext cx="9144000" cy="1425811"/>
          </a:xfrm>
        </p:spPr>
        <p:txBody>
          <a:bodyPr/>
          <a:lstStyle/>
          <a:p>
            <a:r>
              <a:rPr lang="en-US" b="1" dirty="0">
                <a:latin typeface="Segoe "/>
              </a:rPr>
              <a:t>Deep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B29C3-4299-4CEB-A716-CEC60B2D699C}"/>
              </a:ext>
            </a:extLst>
          </p:cNvPr>
          <p:cNvSpPr txBox="1"/>
          <p:nvPr/>
        </p:nvSpPr>
        <p:spPr>
          <a:xfrm>
            <a:off x="1143800" y="3836953"/>
            <a:ext cx="102344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400" b="1" i="0" u="none" strike="noStrike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Aim 1</a:t>
            </a:r>
            <a:r>
              <a:rPr lang="en-US" sz="2400" i="0" u="none" strike="noStrike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To c</a:t>
            </a:r>
            <a:r>
              <a:rPr lang="en-US" sz="2400">
                <a:solidFill>
                  <a:srgbClr val="000000"/>
                </a:solidFill>
                <a:latin typeface="Segoe UI" panose="020B0502040204020203" pitchFamily="34" charset="0"/>
              </a:rPr>
              <a:t>ompare two different methods used to compute similarity scores for a template matching method</a:t>
            </a:r>
          </a:p>
          <a:p>
            <a:pPr algn="l" rtl="0" fontAlgn="base"/>
            <a:r>
              <a:rPr lang="en-US" sz="2400" b="1" i="0" u="none" strike="noStrike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   Euclidean distance vs. Correlation coefficient </a:t>
            </a:r>
            <a:r>
              <a:rPr lang="en-US" sz="24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​</a:t>
            </a:r>
          </a:p>
          <a:p>
            <a:pPr algn="l" rtl="0" fontAlgn="base"/>
            <a:r>
              <a:rPr lang="en-US" sz="2400" b="1">
                <a:solidFill>
                  <a:srgbClr val="000000"/>
                </a:solidFill>
                <a:latin typeface="Segoe UI" panose="020B0502040204020203" pitchFamily="34" charset="0"/>
              </a:rPr>
              <a:t>Aim 2: </a:t>
            </a:r>
            <a:r>
              <a:rPr lang="en-US" sz="2400">
                <a:solidFill>
                  <a:srgbClr val="000000"/>
                </a:solidFill>
                <a:latin typeface="Segoe UI" panose="020B0502040204020203" pitchFamily="34" charset="0"/>
              </a:rPr>
              <a:t>To compare two different feature types: </a:t>
            </a:r>
          </a:p>
          <a:p>
            <a:pPr algn="l" rtl="0" fontAlgn="base"/>
            <a:r>
              <a:rPr lang="en-US" sz="2400" b="1">
                <a:solidFill>
                  <a:srgbClr val="000000"/>
                </a:solidFill>
                <a:latin typeface="Segoe UI" panose="020B0502040204020203" pitchFamily="34" charset="0"/>
              </a:rPr>
              <a:t>            Center-of-pressure (COP) vs. Center-of-area (COA)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FD654-A29D-4DA9-BD12-2476A52FD010}"/>
              </a:ext>
            </a:extLst>
          </p:cNvPr>
          <p:cNvSpPr txBox="1"/>
          <p:nvPr/>
        </p:nvSpPr>
        <p:spPr>
          <a:xfrm>
            <a:off x="1164052" y="2283724"/>
            <a:ext cx="9566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In this worksheet, a several classifications were developed for person verification using CASIA-D Dataset.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711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F4CC0-ECF4-4FE1-B5A7-4F54A87D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>
                <a:effectLst/>
                <a:latin typeface="Segoe "/>
              </a:rPr>
              <a:t>Template Matching Criterion​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FDFA9-914A-4815-8B07-257369AC3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6847" y="1347537"/>
            <a:ext cx="8498303" cy="4856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10FC95-60E9-42BC-927E-57FCDE7E1D0C}"/>
              </a:ext>
            </a:extLst>
          </p:cNvPr>
          <p:cNvSpPr txBox="1"/>
          <p:nvPr/>
        </p:nvSpPr>
        <p:spPr>
          <a:xfrm>
            <a:off x="-1425" y="6396335"/>
            <a:ext cx="6097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E101A"/>
                </a:solidFill>
                <a:effectLst/>
              </a:rPr>
              <a:t>For each subject, two models were developed, left and right. As a result, we have 2*96 models, and these two plots are obtained from the average of FAR and FRR in these models.</a:t>
            </a:r>
          </a:p>
        </p:txBody>
      </p:sp>
    </p:spTree>
    <p:extLst>
      <p:ext uri="{BB962C8B-B14F-4D97-AF65-F5344CB8AC3E}">
        <p14:creationId xmlns:p14="http://schemas.microsoft.com/office/powerpoint/2010/main" val="334775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27A2-56EC-418E-9A34-8D6C9AC4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Conclusions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7EC3-C3D4-48DF-94F3-FF2338CC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en-US" b="1">
                <a:latin typeface="Segoe "/>
              </a:rPr>
              <a:t>Minimum distance </a:t>
            </a:r>
            <a:r>
              <a:rPr lang="en-US">
                <a:latin typeface="Segoe "/>
              </a:rPr>
              <a:t>has a better result than median and average.</a:t>
            </a:r>
          </a:p>
          <a:p>
            <a:r>
              <a:rPr lang="en-US">
                <a:latin typeface="Segoe "/>
              </a:rPr>
              <a:t>Although applying PCA has reduced the accuracy, It was selected since it reduced the feature space.</a:t>
            </a:r>
          </a:p>
          <a:p>
            <a:r>
              <a:rPr lang="en-US">
                <a:latin typeface="Segoe "/>
              </a:rPr>
              <a:t>In time-series, the number of features with keeping 95% variance decreased from 300 to about 16.</a:t>
            </a:r>
          </a:p>
          <a:p>
            <a:r>
              <a:rPr lang="en-US">
                <a:latin typeface="Segoe "/>
              </a:rPr>
              <a:t>In handcraft features, the number of features with keeping 95% variance decreased from 26 to about 6.</a:t>
            </a:r>
          </a:p>
          <a:p>
            <a:r>
              <a:rPr lang="en-US" b="1">
                <a:latin typeface="Segoe "/>
              </a:rPr>
              <a:t>Z-score</a:t>
            </a:r>
            <a:r>
              <a:rPr lang="en-US">
                <a:latin typeface="Segoe "/>
              </a:rPr>
              <a:t> has a better result in comparison with Min-Max.</a:t>
            </a:r>
          </a:p>
          <a:p>
            <a:r>
              <a:rPr lang="en-US" b="1">
                <a:latin typeface="Segoe "/>
              </a:rPr>
              <a:t>30% test size</a:t>
            </a:r>
            <a:r>
              <a:rPr lang="en-US">
                <a:latin typeface="Segoe "/>
              </a:rPr>
              <a:t> provided a good trade-off between test samples and accuracy.</a:t>
            </a:r>
          </a:p>
          <a:p>
            <a:r>
              <a:rPr lang="en-US" b="1">
                <a:latin typeface="Segoe "/>
              </a:rPr>
              <a:t>COA Time-Series </a:t>
            </a:r>
            <a:r>
              <a:rPr lang="en-US">
                <a:latin typeface="Segoe "/>
              </a:rPr>
              <a:t>has better results in comparison with other types of features.</a:t>
            </a:r>
          </a:p>
        </p:txBody>
      </p:sp>
    </p:spTree>
    <p:extLst>
      <p:ext uri="{BB962C8B-B14F-4D97-AF65-F5344CB8AC3E}">
        <p14:creationId xmlns:p14="http://schemas.microsoft.com/office/powerpoint/2010/main" val="281269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E41CF2-26A0-44ED-A044-A864876E1391}"/>
              </a:ext>
            </a:extLst>
          </p:cNvPr>
          <p:cNvSpPr/>
          <p:nvPr/>
        </p:nvSpPr>
        <p:spPr>
          <a:xfrm>
            <a:off x="6004171" y="2760394"/>
            <a:ext cx="1617045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Concatenating Image features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BD0C25-784D-4C6D-B99B-7287ADAD5CF5}"/>
              </a:ext>
            </a:extLst>
          </p:cNvPr>
          <p:cNvSpPr/>
          <p:nvPr/>
        </p:nvSpPr>
        <p:spPr>
          <a:xfrm>
            <a:off x="3748977" y="2762634"/>
            <a:ext cx="1437387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Extracting 10 pre-features for each sample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B44C47C-8B92-4CDE-80EE-519EECB7C1A3}"/>
              </a:ext>
            </a:extLst>
          </p:cNvPr>
          <p:cNvSpPr/>
          <p:nvPr/>
        </p:nvSpPr>
        <p:spPr>
          <a:xfrm>
            <a:off x="1389335" y="2779731"/>
            <a:ext cx="1401511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"/>
              </a:rPr>
              <a:t>3D         </a:t>
            </a:r>
            <a:r>
              <a:rPr lang="en-US" sz="800" b="1">
                <a:latin typeface="Segoe "/>
              </a:rPr>
              <a:t>.</a:t>
            </a:r>
            <a:r>
              <a:rPr lang="en-US" sz="1200" b="1">
                <a:latin typeface="Segoe "/>
              </a:rPr>
              <a:t> </a:t>
            </a:r>
          </a:p>
          <a:p>
            <a:pPr algn="ctr"/>
            <a:r>
              <a:rPr lang="en-US" sz="1200" b="1">
                <a:latin typeface="Segoe "/>
              </a:rPr>
              <a:t>footprint</a:t>
            </a:r>
            <a:r>
              <a:rPr lang="en-US" sz="1200" i="1">
                <a:solidFill>
                  <a:srgbClr val="FF0000"/>
                </a:solidFill>
              </a:rPr>
              <a:t>*         .</a:t>
            </a:r>
            <a:endParaRPr lang="en-US" sz="1200" b="1">
              <a:latin typeface="Segoe "/>
            </a:endParaRPr>
          </a:p>
        </p:txBody>
      </p:sp>
      <p:pic>
        <p:nvPicPr>
          <p:cNvPr id="8" name="Graphic 7" descr="Footprints outline">
            <a:extLst>
              <a:ext uri="{FF2B5EF4-FFF2-40B4-BE49-F238E27FC236}">
                <a16:creationId xmlns:a16="http://schemas.microsoft.com/office/drawing/2014/main" id="{B0365BA6-F4E0-4F0B-B0A7-811B487C5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2280" y="2827325"/>
            <a:ext cx="557946" cy="628188"/>
          </a:xfrm>
          <a:prstGeom prst="rect">
            <a:avLst/>
          </a:prstGeo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DE7F89C-3FB4-4E3D-A81D-950E9EDBDAF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820226" y="3139480"/>
            <a:ext cx="928751" cy="193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F0A38F8-061A-4F3F-B7E0-A1133433D2B2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5186364" y="3137240"/>
            <a:ext cx="817807" cy="2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69CA9F75-4BBF-46FF-9B41-F47621CA5180}"/>
              </a:ext>
            </a:extLst>
          </p:cNvPr>
          <p:cNvCxnSpPr>
            <a:cxnSpLocks/>
            <a:stCxn id="12" idx="3"/>
            <a:endCxn id="48" idx="1"/>
          </p:cNvCxnSpPr>
          <p:nvPr/>
        </p:nvCxnSpPr>
        <p:spPr>
          <a:xfrm>
            <a:off x="7621216" y="3137240"/>
            <a:ext cx="1215035" cy="12700"/>
          </a:xfrm>
          <a:prstGeom prst="bentConnector3">
            <a:avLst>
              <a:gd name="adj1" fmla="val -2256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7DC25FB-479A-49B1-B35F-F88FFA4FE5C6}"/>
              </a:ext>
            </a:extLst>
          </p:cNvPr>
          <p:cNvSpPr txBox="1"/>
          <p:nvPr/>
        </p:nvSpPr>
        <p:spPr>
          <a:xfrm>
            <a:off x="2785563" y="2856012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"/>
              </a:rPr>
              <a:t>(60,40,100)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13EB8-F0B3-4247-9F1D-B773FB03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365125"/>
            <a:ext cx="11428762" cy="1325563"/>
          </a:xfrm>
        </p:spPr>
        <p:txBody>
          <a:bodyPr>
            <a:normAutofit/>
          </a:bodyPr>
          <a:lstStyle/>
          <a:p>
            <a:r>
              <a:rPr lang="en-US" sz="4000" b="1" i="0" u="none" strike="noStrike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Processing Pipeline 1: Pre-Feature Extraction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​</a:t>
            </a:r>
            <a:endParaRPr lang="en-US" sz="4000" b="1" dirty="0">
              <a:latin typeface="Segoe 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251C2-7C17-4E34-A3CD-3633BC885A47}"/>
              </a:ext>
            </a:extLst>
          </p:cNvPr>
          <p:cNvSpPr txBox="1"/>
          <p:nvPr/>
        </p:nvSpPr>
        <p:spPr>
          <a:xfrm>
            <a:off x="153824" y="5817091"/>
            <a:ext cx="11050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* </a:t>
            </a:r>
            <a:r>
              <a:rPr lang="en-US" sz="2000" i="1" dirty="0">
                <a:solidFill>
                  <a:srgbClr val="000000"/>
                </a:solidFill>
                <a:latin typeface="Segoe "/>
              </a:rPr>
              <a:t>CASIA-D Dataset: 97 subjects, 2851 samples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902737-A515-47DB-9456-C0446F76F836}"/>
              </a:ext>
            </a:extLst>
          </p:cNvPr>
          <p:cNvSpPr txBox="1"/>
          <p:nvPr/>
        </p:nvSpPr>
        <p:spPr>
          <a:xfrm>
            <a:off x="5149450" y="2848374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"/>
              </a:rPr>
              <a:t>(60,40,10)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B9E687-8140-47C0-8A44-0FD38AED5D56}"/>
              </a:ext>
            </a:extLst>
          </p:cNvPr>
          <p:cNvSpPr txBox="1"/>
          <p:nvPr/>
        </p:nvSpPr>
        <p:spPr>
          <a:xfrm>
            <a:off x="7584272" y="2856928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"/>
              </a:rPr>
              <a:t>(120,200,1)</a:t>
            </a:r>
          </a:p>
        </p:txBody>
      </p:sp>
      <p:pic>
        <p:nvPicPr>
          <p:cNvPr id="25" name="Picture 24" descr="A picture containing chart&#10;&#10;Description automatically generated">
            <a:extLst>
              <a:ext uri="{FF2B5EF4-FFF2-40B4-BE49-F238E27FC236}">
                <a16:creationId xmlns:a16="http://schemas.microsoft.com/office/drawing/2014/main" id="{D9B8D8CE-75E7-4091-8565-CEC190031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66" y="3634827"/>
            <a:ext cx="3471365" cy="218226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7B81BE0-B452-48FB-9624-5422BC68B60A}"/>
              </a:ext>
            </a:extLst>
          </p:cNvPr>
          <p:cNvSpPr txBox="1"/>
          <p:nvPr/>
        </p:nvSpPr>
        <p:spPr>
          <a:xfrm>
            <a:off x="137032" y="6217201"/>
            <a:ext cx="96447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* </a:t>
            </a:r>
            <a:r>
              <a:rPr lang="en-US" sz="2000" i="1" dirty="0">
                <a:solidFill>
                  <a:srgbClr val="000000"/>
                </a:solidFill>
                <a:latin typeface="Segoe "/>
              </a:rPr>
              <a:t>CD, PTI, </a:t>
            </a:r>
            <a:r>
              <a:rPr lang="en-US" sz="2000" i="1" dirty="0" err="1">
                <a:solidFill>
                  <a:srgbClr val="000000"/>
                </a:solidFill>
                <a:latin typeface="Segoe "/>
              </a:rPr>
              <a:t>Tmax</a:t>
            </a:r>
            <a:r>
              <a:rPr lang="en-US" sz="2000" i="1" dirty="0">
                <a:solidFill>
                  <a:srgbClr val="000000"/>
                </a:solidFill>
                <a:latin typeface="Segoe "/>
              </a:rPr>
              <a:t>, </a:t>
            </a:r>
            <a:r>
              <a:rPr lang="en-US" sz="2000" i="1" dirty="0" err="1">
                <a:solidFill>
                  <a:srgbClr val="000000"/>
                </a:solidFill>
                <a:latin typeface="Segoe "/>
              </a:rPr>
              <a:t>Tmin</a:t>
            </a:r>
            <a:r>
              <a:rPr lang="en-US" sz="2000" i="1" dirty="0">
                <a:solidFill>
                  <a:srgbClr val="000000"/>
                </a:solidFill>
                <a:latin typeface="Segoe "/>
              </a:rPr>
              <a:t>, P50, P60, P70, P80, P90, P100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2CB6338-A84C-409E-8B36-6A8E081035C6}"/>
              </a:ext>
            </a:extLst>
          </p:cNvPr>
          <p:cNvSpPr/>
          <p:nvPr/>
        </p:nvSpPr>
        <p:spPr>
          <a:xfrm>
            <a:off x="8836251" y="2760394"/>
            <a:ext cx="1264597" cy="7536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Image features</a:t>
            </a:r>
          </a:p>
        </p:txBody>
      </p:sp>
    </p:spTree>
    <p:extLst>
      <p:ext uri="{BB962C8B-B14F-4D97-AF65-F5344CB8AC3E}">
        <p14:creationId xmlns:p14="http://schemas.microsoft.com/office/powerpoint/2010/main" val="151030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023AA1-9D74-4227-8B0A-EE512FC1B1DA}"/>
              </a:ext>
            </a:extLst>
          </p:cNvPr>
          <p:cNvSpPr/>
          <p:nvPr/>
        </p:nvSpPr>
        <p:spPr>
          <a:xfrm>
            <a:off x="2489319" y="2022166"/>
            <a:ext cx="1264597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Casting to tf.float32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03216C0-30BF-4643-9F23-C727048C102A}"/>
              </a:ext>
            </a:extLst>
          </p:cNvPr>
          <p:cNvSpPr/>
          <p:nvPr/>
        </p:nvSpPr>
        <p:spPr>
          <a:xfrm>
            <a:off x="477253" y="2022166"/>
            <a:ext cx="1264597" cy="7536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Image features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07F52A1-763F-4D53-8E29-B42D38A8D14D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741850" y="2399010"/>
            <a:ext cx="74746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E75746A-E906-4E6B-A86C-A53E0B1FD272}"/>
              </a:ext>
            </a:extLst>
          </p:cNvPr>
          <p:cNvCxnSpPr>
            <a:cxnSpLocks/>
            <a:stCxn id="17" idx="3"/>
            <a:endCxn id="111" idx="1"/>
          </p:cNvCxnSpPr>
          <p:nvPr/>
        </p:nvCxnSpPr>
        <p:spPr>
          <a:xfrm flipV="1">
            <a:off x="3753916" y="2399010"/>
            <a:ext cx="894305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38DE3D8-48D0-493D-AF31-6A70D1E23600}"/>
              </a:ext>
            </a:extLst>
          </p:cNvPr>
          <p:cNvSpPr/>
          <p:nvPr/>
        </p:nvSpPr>
        <p:spPr>
          <a:xfrm>
            <a:off x="4648221" y="2022164"/>
            <a:ext cx="1481680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Reshape to (120,200,3)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D40550-152D-4C03-BAB5-2E3F451356EB}"/>
              </a:ext>
            </a:extLst>
          </p:cNvPr>
          <p:cNvSpPr/>
          <p:nvPr/>
        </p:nvSpPr>
        <p:spPr>
          <a:xfrm>
            <a:off x="2128526" y="1851130"/>
            <a:ext cx="6521069" cy="1095757"/>
          </a:xfrm>
          <a:custGeom>
            <a:avLst/>
            <a:gdLst>
              <a:gd name="connsiteX0" fmla="*/ 0 w 6521069"/>
              <a:gd name="connsiteY0" fmla="*/ 53330 h 1095757"/>
              <a:gd name="connsiteX1" fmla="*/ 53330 w 6521069"/>
              <a:gd name="connsiteY1" fmla="*/ 0 h 1095757"/>
              <a:gd name="connsiteX2" fmla="*/ 700602 w 6521069"/>
              <a:gd name="connsiteY2" fmla="*/ 0 h 1095757"/>
              <a:gd name="connsiteX3" fmla="*/ 1347874 w 6521069"/>
              <a:gd name="connsiteY3" fmla="*/ 0 h 1095757"/>
              <a:gd name="connsiteX4" fmla="*/ 1802714 w 6521069"/>
              <a:gd name="connsiteY4" fmla="*/ 0 h 1095757"/>
              <a:gd name="connsiteX5" fmla="*/ 2514131 w 6521069"/>
              <a:gd name="connsiteY5" fmla="*/ 0 h 1095757"/>
              <a:gd name="connsiteX6" fmla="*/ 2904826 w 6521069"/>
              <a:gd name="connsiteY6" fmla="*/ 0 h 1095757"/>
              <a:gd name="connsiteX7" fmla="*/ 3295522 w 6521069"/>
              <a:gd name="connsiteY7" fmla="*/ 0 h 1095757"/>
              <a:gd name="connsiteX8" fmla="*/ 3750362 w 6521069"/>
              <a:gd name="connsiteY8" fmla="*/ 0 h 1095757"/>
              <a:gd name="connsiteX9" fmla="*/ 4205202 w 6521069"/>
              <a:gd name="connsiteY9" fmla="*/ 0 h 1095757"/>
              <a:gd name="connsiteX10" fmla="*/ 4916618 w 6521069"/>
              <a:gd name="connsiteY10" fmla="*/ 0 h 1095757"/>
              <a:gd name="connsiteX11" fmla="*/ 5628035 w 6521069"/>
              <a:gd name="connsiteY11" fmla="*/ 0 h 1095757"/>
              <a:gd name="connsiteX12" fmla="*/ 6467739 w 6521069"/>
              <a:gd name="connsiteY12" fmla="*/ 0 h 1095757"/>
              <a:gd name="connsiteX13" fmla="*/ 6521069 w 6521069"/>
              <a:gd name="connsiteY13" fmla="*/ 53330 h 1095757"/>
              <a:gd name="connsiteX14" fmla="*/ 6521069 w 6521069"/>
              <a:gd name="connsiteY14" fmla="*/ 557769 h 1095757"/>
              <a:gd name="connsiteX15" fmla="*/ 6521069 w 6521069"/>
              <a:gd name="connsiteY15" fmla="*/ 1042427 h 1095757"/>
              <a:gd name="connsiteX16" fmla="*/ 6467739 w 6521069"/>
              <a:gd name="connsiteY16" fmla="*/ 1095757 h 1095757"/>
              <a:gd name="connsiteX17" fmla="*/ 5948755 w 6521069"/>
              <a:gd name="connsiteY17" fmla="*/ 1095757 h 1095757"/>
              <a:gd name="connsiteX18" fmla="*/ 5493915 w 6521069"/>
              <a:gd name="connsiteY18" fmla="*/ 1095757 h 1095757"/>
              <a:gd name="connsiteX19" fmla="*/ 5103219 w 6521069"/>
              <a:gd name="connsiteY19" fmla="*/ 1095757 h 1095757"/>
              <a:gd name="connsiteX20" fmla="*/ 4455947 w 6521069"/>
              <a:gd name="connsiteY20" fmla="*/ 1095757 h 1095757"/>
              <a:gd name="connsiteX21" fmla="*/ 3808675 w 6521069"/>
              <a:gd name="connsiteY21" fmla="*/ 1095757 h 1095757"/>
              <a:gd name="connsiteX22" fmla="*/ 3353835 w 6521069"/>
              <a:gd name="connsiteY22" fmla="*/ 1095757 h 1095757"/>
              <a:gd name="connsiteX23" fmla="*/ 2642419 w 6521069"/>
              <a:gd name="connsiteY23" fmla="*/ 1095757 h 1095757"/>
              <a:gd name="connsiteX24" fmla="*/ 2059291 w 6521069"/>
              <a:gd name="connsiteY24" fmla="*/ 1095757 h 1095757"/>
              <a:gd name="connsiteX25" fmla="*/ 1476163 w 6521069"/>
              <a:gd name="connsiteY25" fmla="*/ 1095757 h 1095757"/>
              <a:gd name="connsiteX26" fmla="*/ 1021323 w 6521069"/>
              <a:gd name="connsiteY26" fmla="*/ 1095757 h 1095757"/>
              <a:gd name="connsiteX27" fmla="*/ 53330 w 6521069"/>
              <a:gd name="connsiteY27" fmla="*/ 1095757 h 1095757"/>
              <a:gd name="connsiteX28" fmla="*/ 0 w 6521069"/>
              <a:gd name="connsiteY28" fmla="*/ 1042427 h 1095757"/>
              <a:gd name="connsiteX29" fmla="*/ 0 w 6521069"/>
              <a:gd name="connsiteY29" fmla="*/ 577551 h 1095757"/>
              <a:gd name="connsiteX30" fmla="*/ 0 w 6521069"/>
              <a:gd name="connsiteY30" fmla="*/ 53330 h 109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21069" h="1095757" extrusionOk="0">
                <a:moveTo>
                  <a:pt x="0" y="53330"/>
                </a:moveTo>
                <a:cubicBezTo>
                  <a:pt x="-1762" y="21031"/>
                  <a:pt x="21136" y="1834"/>
                  <a:pt x="53330" y="0"/>
                </a:cubicBezTo>
                <a:cubicBezTo>
                  <a:pt x="192887" y="-48857"/>
                  <a:pt x="551350" y="67948"/>
                  <a:pt x="700602" y="0"/>
                </a:cubicBezTo>
                <a:cubicBezTo>
                  <a:pt x="849854" y="-67948"/>
                  <a:pt x="1183291" y="40193"/>
                  <a:pt x="1347874" y="0"/>
                </a:cubicBezTo>
                <a:cubicBezTo>
                  <a:pt x="1512457" y="-40193"/>
                  <a:pt x="1694006" y="16158"/>
                  <a:pt x="1802714" y="0"/>
                </a:cubicBezTo>
                <a:cubicBezTo>
                  <a:pt x="1911422" y="-16158"/>
                  <a:pt x="2317424" y="16147"/>
                  <a:pt x="2514131" y="0"/>
                </a:cubicBezTo>
                <a:cubicBezTo>
                  <a:pt x="2710838" y="-16147"/>
                  <a:pt x="2803054" y="26684"/>
                  <a:pt x="2904826" y="0"/>
                </a:cubicBezTo>
                <a:cubicBezTo>
                  <a:pt x="3006598" y="-26684"/>
                  <a:pt x="3179098" y="7898"/>
                  <a:pt x="3295522" y="0"/>
                </a:cubicBezTo>
                <a:cubicBezTo>
                  <a:pt x="3411946" y="-7898"/>
                  <a:pt x="3555765" y="45160"/>
                  <a:pt x="3750362" y="0"/>
                </a:cubicBezTo>
                <a:cubicBezTo>
                  <a:pt x="3944959" y="-45160"/>
                  <a:pt x="4000073" y="47845"/>
                  <a:pt x="4205202" y="0"/>
                </a:cubicBezTo>
                <a:cubicBezTo>
                  <a:pt x="4410331" y="-47845"/>
                  <a:pt x="4584018" y="78695"/>
                  <a:pt x="4916618" y="0"/>
                </a:cubicBezTo>
                <a:cubicBezTo>
                  <a:pt x="5249218" y="-78695"/>
                  <a:pt x="5323849" y="21270"/>
                  <a:pt x="5628035" y="0"/>
                </a:cubicBezTo>
                <a:cubicBezTo>
                  <a:pt x="5932221" y="-21270"/>
                  <a:pt x="6076426" y="87631"/>
                  <a:pt x="6467739" y="0"/>
                </a:cubicBezTo>
                <a:cubicBezTo>
                  <a:pt x="6493666" y="-3822"/>
                  <a:pt x="6523921" y="20377"/>
                  <a:pt x="6521069" y="53330"/>
                </a:cubicBezTo>
                <a:cubicBezTo>
                  <a:pt x="6525936" y="195361"/>
                  <a:pt x="6469505" y="440011"/>
                  <a:pt x="6521069" y="557769"/>
                </a:cubicBezTo>
                <a:cubicBezTo>
                  <a:pt x="6572633" y="675527"/>
                  <a:pt x="6510574" y="912568"/>
                  <a:pt x="6521069" y="1042427"/>
                </a:cubicBezTo>
                <a:cubicBezTo>
                  <a:pt x="6519151" y="1071373"/>
                  <a:pt x="6500559" y="1091631"/>
                  <a:pt x="6467739" y="1095757"/>
                </a:cubicBezTo>
                <a:cubicBezTo>
                  <a:pt x="6353385" y="1110741"/>
                  <a:pt x="6171094" y="1039869"/>
                  <a:pt x="5948755" y="1095757"/>
                </a:cubicBezTo>
                <a:cubicBezTo>
                  <a:pt x="5726416" y="1151645"/>
                  <a:pt x="5599275" y="1082700"/>
                  <a:pt x="5493915" y="1095757"/>
                </a:cubicBezTo>
                <a:cubicBezTo>
                  <a:pt x="5388555" y="1108814"/>
                  <a:pt x="5214411" y="1052553"/>
                  <a:pt x="5103219" y="1095757"/>
                </a:cubicBezTo>
                <a:cubicBezTo>
                  <a:pt x="4992027" y="1138961"/>
                  <a:pt x="4698899" y="1090938"/>
                  <a:pt x="4455947" y="1095757"/>
                </a:cubicBezTo>
                <a:cubicBezTo>
                  <a:pt x="4212995" y="1100576"/>
                  <a:pt x="4035503" y="1018331"/>
                  <a:pt x="3808675" y="1095757"/>
                </a:cubicBezTo>
                <a:cubicBezTo>
                  <a:pt x="3581847" y="1173183"/>
                  <a:pt x="3486758" y="1053053"/>
                  <a:pt x="3353835" y="1095757"/>
                </a:cubicBezTo>
                <a:cubicBezTo>
                  <a:pt x="3220912" y="1138461"/>
                  <a:pt x="2922144" y="1073590"/>
                  <a:pt x="2642419" y="1095757"/>
                </a:cubicBezTo>
                <a:cubicBezTo>
                  <a:pt x="2362694" y="1117924"/>
                  <a:pt x="2217740" y="1070321"/>
                  <a:pt x="2059291" y="1095757"/>
                </a:cubicBezTo>
                <a:cubicBezTo>
                  <a:pt x="1900842" y="1121193"/>
                  <a:pt x="1625102" y="1094332"/>
                  <a:pt x="1476163" y="1095757"/>
                </a:cubicBezTo>
                <a:cubicBezTo>
                  <a:pt x="1327224" y="1097182"/>
                  <a:pt x="1156779" y="1080326"/>
                  <a:pt x="1021323" y="1095757"/>
                </a:cubicBezTo>
                <a:cubicBezTo>
                  <a:pt x="885867" y="1111188"/>
                  <a:pt x="332003" y="1058893"/>
                  <a:pt x="53330" y="1095757"/>
                </a:cubicBezTo>
                <a:cubicBezTo>
                  <a:pt x="23922" y="1088341"/>
                  <a:pt x="-481" y="1064819"/>
                  <a:pt x="0" y="1042427"/>
                </a:cubicBezTo>
                <a:cubicBezTo>
                  <a:pt x="-53904" y="946852"/>
                  <a:pt x="16923" y="778912"/>
                  <a:pt x="0" y="577551"/>
                </a:cubicBezTo>
                <a:cubicBezTo>
                  <a:pt x="-16923" y="376190"/>
                  <a:pt x="44014" y="186754"/>
                  <a:pt x="0" y="5333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839284007">
                  <a:prstGeom prst="roundRect">
                    <a:avLst>
                      <a:gd name="adj" fmla="val 486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egoe 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4329FB-343E-4461-B550-9E7E5C43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109056"/>
            <a:ext cx="11421098" cy="1325563"/>
          </a:xfrm>
        </p:spPr>
        <p:txBody>
          <a:bodyPr>
            <a:normAutofit/>
          </a:bodyPr>
          <a:lstStyle/>
          <a:p>
            <a:r>
              <a:rPr lang="en-US" sz="4000" b="1" i="0" u="none" strike="noStrike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Processing Pipeline 1: </a:t>
            </a:r>
            <a:r>
              <a:rPr lang="en-US" sz="4000" b="1" dirty="0">
                <a:solidFill>
                  <a:srgbClr val="242424"/>
                </a:solidFill>
                <a:latin typeface="Segoe UI" panose="020B0502040204020203" pitchFamily="34" charset="0"/>
              </a:rPr>
              <a:t>Deep </a:t>
            </a:r>
            <a:r>
              <a:rPr lang="en-US" sz="4000" b="1" i="0" u="none" strike="noStrike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Feature Extraction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​</a:t>
            </a:r>
            <a:endParaRPr lang="en-US" sz="40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D3A266A-0A88-45CC-97CA-50B1FD49A077}"/>
              </a:ext>
            </a:extLst>
          </p:cNvPr>
          <p:cNvSpPr/>
          <p:nvPr/>
        </p:nvSpPr>
        <p:spPr>
          <a:xfrm>
            <a:off x="7024206" y="2022164"/>
            <a:ext cx="1481680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Segoe "/>
              </a:rPr>
              <a:t>preprocess_input</a:t>
            </a:r>
            <a:endParaRPr lang="en-US" sz="1200" b="1" dirty="0">
              <a:latin typeface="Segoe 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A321BBA-CA4C-4B27-BA38-BAC74512625A}"/>
              </a:ext>
            </a:extLst>
          </p:cNvPr>
          <p:cNvCxnSpPr>
            <a:cxnSpLocks/>
            <a:stCxn id="111" idx="3"/>
            <a:endCxn id="46" idx="1"/>
          </p:cNvCxnSpPr>
          <p:nvPr/>
        </p:nvCxnSpPr>
        <p:spPr>
          <a:xfrm>
            <a:off x="6129901" y="2399010"/>
            <a:ext cx="894305" cy="12700"/>
          </a:xfrm>
          <a:prstGeom prst="bentConnector3">
            <a:avLst>
              <a:gd name="adj1" fmla="val -84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0E2541B-9567-4C84-9290-333ED6EC5ABD}"/>
              </a:ext>
            </a:extLst>
          </p:cNvPr>
          <p:cNvCxnSpPr>
            <a:cxnSpLocks/>
            <a:stCxn id="46" idx="3"/>
            <a:endCxn id="60" idx="1"/>
          </p:cNvCxnSpPr>
          <p:nvPr/>
        </p:nvCxnSpPr>
        <p:spPr>
          <a:xfrm flipH="1">
            <a:off x="2489319" y="2399010"/>
            <a:ext cx="6016567" cy="1983756"/>
          </a:xfrm>
          <a:prstGeom prst="bentConnector5">
            <a:avLst>
              <a:gd name="adj1" fmla="val -8504"/>
              <a:gd name="adj2" fmla="val 50000"/>
              <a:gd name="adj3" fmla="val 1117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02667F1-B57F-43ED-9064-45E7CA1E417A}"/>
              </a:ext>
            </a:extLst>
          </p:cNvPr>
          <p:cNvSpPr/>
          <p:nvPr/>
        </p:nvSpPr>
        <p:spPr>
          <a:xfrm>
            <a:off x="2128526" y="3834885"/>
            <a:ext cx="6521069" cy="1095757"/>
          </a:xfrm>
          <a:custGeom>
            <a:avLst/>
            <a:gdLst>
              <a:gd name="connsiteX0" fmla="*/ 0 w 6521069"/>
              <a:gd name="connsiteY0" fmla="*/ 53330 h 1095757"/>
              <a:gd name="connsiteX1" fmla="*/ 53330 w 6521069"/>
              <a:gd name="connsiteY1" fmla="*/ 0 h 1095757"/>
              <a:gd name="connsiteX2" fmla="*/ 700602 w 6521069"/>
              <a:gd name="connsiteY2" fmla="*/ 0 h 1095757"/>
              <a:gd name="connsiteX3" fmla="*/ 1347874 w 6521069"/>
              <a:gd name="connsiteY3" fmla="*/ 0 h 1095757"/>
              <a:gd name="connsiteX4" fmla="*/ 1802714 w 6521069"/>
              <a:gd name="connsiteY4" fmla="*/ 0 h 1095757"/>
              <a:gd name="connsiteX5" fmla="*/ 2514131 w 6521069"/>
              <a:gd name="connsiteY5" fmla="*/ 0 h 1095757"/>
              <a:gd name="connsiteX6" fmla="*/ 2904826 w 6521069"/>
              <a:gd name="connsiteY6" fmla="*/ 0 h 1095757"/>
              <a:gd name="connsiteX7" fmla="*/ 3295522 w 6521069"/>
              <a:gd name="connsiteY7" fmla="*/ 0 h 1095757"/>
              <a:gd name="connsiteX8" fmla="*/ 3750362 w 6521069"/>
              <a:gd name="connsiteY8" fmla="*/ 0 h 1095757"/>
              <a:gd name="connsiteX9" fmla="*/ 4205202 w 6521069"/>
              <a:gd name="connsiteY9" fmla="*/ 0 h 1095757"/>
              <a:gd name="connsiteX10" fmla="*/ 4916618 w 6521069"/>
              <a:gd name="connsiteY10" fmla="*/ 0 h 1095757"/>
              <a:gd name="connsiteX11" fmla="*/ 5628035 w 6521069"/>
              <a:gd name="connsiteY11" fmla="*/ 0 h 1095757"/>
              <a:gd name="connsiteX12" fmla="*/ 6467739 w 6521069"/>
              <a:gd name="connsiteY12" fmla="*/ 0 h 1095757"/>
              <a:gd name="connsiteX13" fmla="*/ 6521069 w 6521069"/>
              <a:gd name="connsiteY13" fmla="*/ 53330 h 1095757"/>
              <a:gd name="connsiteX14" fmla="*/ 6521069 w 6521069"/>
              <a:gd name="connsiteY14" fmla="*/ 557769 h 1095757"/>
              <a:gd name="connsiteX15" fmla="*/ 6521069 w 6521069"/>
              <a:gd name="connsiteY15" fmla="*/ 1042427 h 1095757"/>
              <a:gd name="connsiteX16" fmla="*/ 6467739 w 6521069"/>
              <a:gd name="connsiteY16" fmla="*/ 1095757 h 1095757"/>
              <a:gd name="connsiteX17" fmla="*/ 5948755 w 6521069"/>
              <a:gd name="connsiteY17" fmla="*/ 1095757 h 1095757"/>
              <a:gd name="connsiteX18" fmla="*/ 5493915 w 6521069"/>
              <a:gd name="connsiteY18" fmla="*/ 1095757 h 1095757"/>
              <a:gd name="connsiteX19" fmla="*/ 5103219 w 6521069"/>
              <a:gd name="connsiteY19" fmla="*/ 1095757 h 1095757"/>
              <a:gd name="connsiteX20" fmla="*/ 4455947 w 6521069"/>
              <a:gd name="connsiteY20" fmla="*/ 1095757 h 1095757"/>
              <a:gd name="connsiteX21" fmla="*/ 3808675 w 6521069"/>
              <a:gd name="connsiteY21" fmla="*/ 1095757 h 1095757"/>
              <a:gd name="connsiteX22" fmla="*/ 3353835 w 6521069"/>
              <a:gd name="connsiteY22" fmla="*/ 1095757 h 1095757"/>
              <a:gd name="connsiteX23" fmla="*/ 2642419 w 6521069"/>
              <a:gd name="connsiteY23" fmla="*/ 1095757 h 1095757"/>
              <a:gd name="connsiteX24" fmla="*/ 2059291 w 6521069"/>
              <a:gd name="connsiteY24" fmla="*/ 1095757 h 1095757"/>
              <a:gd name="connsiteX25" fmla="*/ 1476163 w 6521069"/>
              <a:gd name="connsiteY25" fmla="*/ 1095757 h 1095757"/>
              <a:gd name="connsiteX26" fmla="*/ 1021323 w 6521069"/>
              <a:gd name="connsiteY26" fmla="*/ 1095757 h 1095757"/>
              <a:gd name="connsiteX27" fmla="*/ 53330 w 6521069"/>
              <a:gd name="connsiteY27" fmla="*/ 1095757 h 1095757"/>
              <a:gd name="connsiteX28" fmla="*/ 0 w 6521069"/>
              <a:gd name="connsiteY28" fmla="*/ 1042427 h 1095757"/>
              <a:gd name="connsiteX29" fmla="*/ 0 w 6521069"/>
              <a:gd name="connsiteY29" fmla="*/ 577551 h 1095757"/>
              <a:gd name="connsiteX30" fmla="*/ 0 w 6521069"/>
              <a:gd name="connsiteY30" fmla="*/ 53330 h 109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21069" h="1095757" extrusionOk="0">
                <a:moveTo>
                  <a:pt x="0" y="53330"/>
                </a:moveTo>
                <a:cubicBezTo>
                  <a:pt x="-1762" y="21031"/>
                  <a:pt x="21136" y="1834"/>
                  <a:pt x="53330" y="0"/>
                </a:cubicBezTo>
                <a:cubicBezTo>
                  <a:pt x="192887" y="-48857"/>
                  <a:pt x="551350" y="67948"/>
                  <a:pt x="700602" y="0"/>
                </a:cubicBezTo>
                <a:cubicBezTo>
                  <a:pt x="849854" y="-67948"/>
                  <a:pt x="1183291" y="40193"/>
                  <a:pt x="1347874" y="0"/>
                </a:cubicBezTo>
                <a:cubicBezTo>
                  <a:pt x="1512457" y="-40193"/>
                  <a:pt x="1694006" y="16158"/>
                  <a:pt x="1802714" y="0"/>
                </a:cubicBezTo>
                <a:cubicBezTo>
                  <a:pt x="1911422" y="-16158"/>
                  <a:pt x="2317424" y="16147"/>
                  <a:pt x="2514131" y="0"/>
                </a:cubicBezTo>
                <a:cubicBezTo>
                  <a:pt x="2710838" y="-16147"/>
                  <a:pt x="2803054" y="26684"/>
                  <a:pt x="2904826" y="0"/>
                </a:cubicBezTo>
                <a:cubicBezTo>
                  <a:pt x="3006598" y="-26684"/>
                  <a:pt x="3179098" y="7898"/>
                  <a:pt x="3295522" y="0"/>
                </a:cubicBezTo>
                <a:cubicBezTo>
                  <a:pt x="3411946" y="-7898"/>
                  <a:pt x="3555765" y="45160"/>
                  <a:pt x="3750362" y="0"/>
                </a:cubicBezTo>
                <a:cubicBezTo>
                  <a:pt x="3944959" y="-45160"/>
                  <a:pt x="4000073" y="47845"/>
                  <a:pt x="4205202" y="0"/>
                </a:cubicBezTo>
                <a:cubicBezTo>
                  <a:pt x="4410331" y="-47845"/>
                  <a:pt x="4584018" y="78695"/>
                  <a:pt x="4916618" y="0"/>
                </a:cubicBezTo>
                <a:cubicBezTo>
                  <a:pt x="5249218" y="-78695"/>
                  <a:pt x="5323849" y="21270"/>
                  <a:pt x="5628035" y="0"/>
                </a:cubicBezTo>
                <a:cubicBezTo>
                  <a:pt x="5932221" y="-21270"/>
                  <a:pt x="6076426" y="87631"/>
                  <a:pt x="6467739" y="0"/>
                </a:cubicBezTo>
                <a:cubicBezTo>
                  <a:pt x="6493666" y="-3822"/>
                  <a:pt x="6523921" y="20377"/>
                  <a:pt x="6521069" y="53330"/>
                </a:cubicBezTo>
                <a:cubicBezTo>
                  <a:pt x="6525936" y="195361"/>
                  <a:pt x="6469505" y="440011"/>
                  <a:pt x="6521069" y="557769"/>
                </a:cubicBezTo>
                <a:cubicBezTo>
                  <a:pt x="6572633" y="675527"/>
                  <a:pt x="6510574" y="912568"/>
                  <a:pt x="6521069" y="1042427"/>
                </a:cubicBezTo>
                <a:cubicBezTo>
                  <a:pt x="6519151" y="1071373"/>
                  <a:pt x="6500559" y="1091631"/>
                  <a:pt x="6467739" y="1095757"/>
                </a:cubicBezTo>
                <a:cubicBezTo>
                  <a:pt x="6353385" y="1110741"/>
                  <a:pt x="6171094" y="1039869"/>
                  <a:pt x="5948755" y="1095757"/>
                </a:cubicBezTo>
                <a:cubicBezTo>
                  <a:pt x="5726416" y="1151645"/>
                  <a:pt x="5599275" y="1082700"/>
                  <a:pt x="5493915" y="1095757"/>
                </a:cubicBezTo>
                <a:cubicBezTo>
                  <a:pt x="5388555" y="1108814"/>
                  <a:pt x="5214411" y="1052553"/>
                  <a:pt x="5103219" y="1095757"/>
                </a:cubicBezTo>
                <a:cubicBezTo>
                  <a:pt x="4992027" y="1138961"/>
                  <a:pt x="4698899" y="1090938"/>
                  <a:pt x="4455947" y="1095757"/>
                </a:cubicBezTo>
                <a:cubicBezTo>
                  <a:pt x="4212995" y="1100576"/>
                  <a:pt x="4035503" y="1018331"/>
                  <a:pt x="3808675" y="1095757"/>
                </a:cubicBezTo>
                <a:cubicBezTo>
                  <a:pt x="3581847" y="1173183"/>
                  <a:pt x="3486758" y="1053053"/>
                  <a:pt x="3353835" y="1095757"/>
                </a:cubicBezTo>
                <a:cubicBezTo>
                  <a:pt x="3220912" y="1138461"/>
                  <a:pt x="2922144" y="1073590"/>
                  <a:pt x="2642419" y="1095757"/>
                </a:cubicBezTo>
                <a:cubicBezTo>
                  <a:pt x="2362694" y="1117924"/>
                  <a:pt x="2217740" y="1070321"/>
                  <a:pt x="2059291" y="1095757"/>
                </a:cubicBezTo>
                <a:cubicBezTo>
                  <a:pt x="1900842" y="1121193"/>
                  <a:pt x="1625102" y="1094332"/>
                  <a:pt x="1476163" y="1095757"/>
                </a:cubicBezTo>
                <a:cubicBezTo>
                  <a:pt x="1327224" y="1097182"/>
                  <a:pt x="1156779" y="1080326"/>
                  <a:pt x="1021323" y="1095757"/>
                </a:cubicBezTo>
                <a:cubicBezTo>
                  <a:pt x="885867" y="1111188"/>
                  <a:pt x="332003" y="1058893"/>
                  <a:pt x="53330" y="1095757"/>
                </a:cubicBezTo>
                <a:cubicBezTo>
                  <a:pt x="23922" y="1088341"/>
                  <a:pt x="-481" y="1064819"/>
                  <a:pt x="0" y="1042427"/>
                </a:cubicBezTo>
                <a:cubicBezTo>
                  <a:pt x="-53904" y="946852"/>
                  <a:pt x="16923" y="778912"/>
                  <a:pt x="0" y="577551"/>
                </a:cubicBezTo>
                <a:cubicBezTo>
                  <a:pt x="-16923" y="376190"/>
                  <a:pt x="44014" y="186754"/>
                  <a:pt x="0" y="5333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839284007">
                  <a:prstGeom prst="roundRect">
                    <a:avLst>
                      <a:gd name="adj" fmla="val 486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egoe 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959BB7C-D042-4F36-8E2D-DD05FA51E33F}"/>
              </a:ext>
            </a:extLst>
          </p:cNvPr>
          <p:cNvSpPr/>
          <p:nvPr/>
        </p:nvSpPr>
        <p:spPr>
          <a:xfrm>
            <a:off x="2489319" y="4005920"/>
            <a:ext cx="2158902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Based CNN Model </a:t>
            </a:r>
            <a:r>
              <a:rPr lang="en-US" sz="1200" b="1" dirty="0">
                <a:solidFill>
                  <a:srgbClr val="FF0000"/>
                </a:solidFill>
                <a:latin typeface="Segoe "/>
              </a:rPr>
              <a:t>*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16F2AA7-8BD5-41C5-B339-1FFA77386FEE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4648221" y="4382763"/>
            <a:ext cx="1712325" cy="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B0EFB4A-B2D3-44D4-8BC2-D794221DC00D}"/>
              </a:ext>
            </a:extLst>
          </p:cNvPr>
          <p:cNvSpPr/>
          <p:nvPr/>
        </p:nvSpPr>
        <p:spPr>
          <a:xfrm>
            <a:off x="6360546" y="4005917"/>
            <a:ext cx="1992065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GlobalMaxPooling2D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97CD2AA-3701-406E-AE58-84BFE00DBD04}"/>
              </a:ext>
            </a:extLst>
          </p:cNvPr>
          <p:cNvSpPr/>
          <p:nvPr/>
        </p:nvSpPr>
        <p:spPr>
          <a:xfrm>
            <a:off x="9200539" y="4005916"/>
            <a:ext cx="1264597" cy="7536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Deep features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06CCA66-0A74-46A1-8183-27FD3E594B69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 flipV="1">
            <a:off x="8352611" y="4382762"/>
            <a:ext cx="84792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DD32F07-5A05-4F97-B952-0D72A4CA5F04}"/>
              </a:ext>
            </a:extLst>
          </p:cNvPr>
          <p:cNvSpPr txBox="1"/>
          <p:nvPr/>
        </p:nvSpPr>
        <p:spPr>
          <a:xfrm>
            <a:off x="176141" y="6179021"/>
            <a:ext cx="1111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*</a:t>
            </a:r>
            <a:r>
              <a:rPr lang="en-US" sz="1800" dirty="0"/>
              <a:t> Based CNN Model</a:t>
            </a:r>
            <a:r>
              <a:rPr lang="en-US" dirty="0">
                <a:effectLst/>
              </a:rPr>
              <a:t>: "efficientnet.EfficientNetB0", vgg16.VGG16, resnet50.ResNet50,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1FFD85-9442-47C2-B8CE-D9DE728BE0EE}"/>
              </a:ext>
            </a:extLst>
          </p:cNvPr>
          <p:cNvSpPr txBox="1"/>
          <p:nvPr/>
        </p:nvSpPr>
        <p:spPr>
          <a:xfrm>
            <a:off x="2013857" y="1495433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C768EF9-652D-4F1E-8A8B-A529D7343220}"/>
              </a:ext>
            </a:extLst>
          </p:cNvPr>
          <p:cNvSpPr txBox="1"/>
          <p:nvPr/>
        </p:nvSpPr>
        <p:spPr>
          <a:xfrm>
            <a:off x="2029002" y="345804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D181E5-BA54-4001-948F-EC977D69DF7B}"/>
              </a:ext>
            </a:extLst>
          </p:cNvPr>
          <p:cNvSpPr txBox="1"/>
          <p:nvPr/>
        </p:nvSpPr>
        <p:spPr>
          <a:xfrm>
            <a:off x="3732830" y="2139487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"/>
              </a:rPr>
              <a:t>(120,200,1)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D62BCD4-0F1B-42FC-8B59-40176E2E0087}"/>
              </a:ext>
            </a:extLst>
          </p:cNvPr>
          <p:cNvSpPr txBox="1"/>
          <p:nvPr/>
        </p:nvSpPr>
        <p:spPr>
          <a:xfrm>
            <a:off x="6087731" y="2139487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"/>
              </a:rPr>
              <a:t>(120,200,3)</a:t>
            </a:r>
          </a:p>
        </p:txBody>
      </p:sp>
    </p:spTree>
    <p:extLst>
      <p:ext uri="{BB962C8B-B14F-4D97-AF65-F5344CB8AC3E}">
        <p14:creationId xmlns:p14="http://schemas.microsoft.com/office/powerpoint/2010/main" val="376831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C1A00CFB-BD5F-46F5-B809-AA667C3EF7E9}"/>
              </a:ext>
            </a:extLst>
          </p:cNvPr>
          <p:cNvSpPr/>
          <p:nvPr/>
        </p:nvSpPr>
        <p:spPr>
          <a:xfrm>
            <a:off x="6467788" y="3759071"/>
            <a:ext cx="3535194" cy="12290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>
              <a:latin typeface="Segoe 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023AA1-9D74-4227-8B0A-EE512FC1B1DA}"/>
              </a:ext>
            </a:extLst>
          </p:cNvPr>
          <p:cNvSpPr/>
          <p:nvPr/>
        </p:nvSpPr>
        <p:spPr>
          <a:xfrm>
            <a:off x="2697882" y="2388816"/>
            <a:ext cx="1264597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"/>
              </a:rPr>
              <a:t>Splitting test and training  set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03216C0-30BF-4643-9F23-C727048C102A}"/>
              </a:ext>
            </a:extLst>
          </p:cNvPr>
          <p:cNvSpPr/>
          <p:nvPr/>
        </p:nvSpPr>
        <p:spPr>
          <a:xfrm>
            <a:off x="672404" y="2388814"/>
            <a:ext cx="1264597" cy="7536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Deep features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CD4B0F1-7240-4C03-80DF-64FB85A53737}"/>
              </a:ext>
            </a:extLst>
          </p:cNvPr>
          <p:cNvSpPr/>
          <p:nvPr/>
        </p:nvSpPr>
        <p:spPr>
          <a:xfrm>
            <a:off x="4738256" y="2388818"/>
            <a:ext cx="1558272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"/>
              </a:rPr>
              <a:t>Normalization  &amp; PCA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B4F6D99-A042-464D-89B2-8291EE591ECA}"/>
              </a:ext>
            </a:extLst>
          </p:cNvPr>
          <p:cNvSpPr/>
          <p:nvPr/>
        </p:nvSpPr>
        <p:spPr>
          <a:xfrm>
            <a:off x="6467788" y="2026061"/>
            <a:ext cx="3535194" cy="12290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>
              <a:latin typeface="Segoe "/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07F52A1-763F-4D53-8E29-B42D38A8D14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1937001" y="2765660"/>
            <a:ext cx="760881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6B11F15-9B14-4AE6-9B96-485DD98897A5}"/>
              </a:ext>
            </a:extLst>
          </p:cNvPr>
          <p:cNvCxnSpPr>
            <a:cxnSpLocks/>
            <a:stCxn id="17" idx="3"/>
            <a:endCxn id="32" idx="1"/>
          </p:cNvCxnSpPr>
          <p:nvPr/>
        </p:nvCxnSpPr>
        <p:spPr>
          <a:xfrm>
            <a:off x="3962479" y="2765662"/>
            <a:ext cx="775777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3AE638E-BFF6-4BE4-883C-A80CE880F462}"/>
              </a:ext>
            </a:extLst>
          </p:cNvPr>
          <p:cNvSpPr/>
          <p:nvPr/>
        </p:nvSpPr>
        <p:spPr>
          <a:xfrm>
            <a:off x="6632837" y="2388816"/>
            <a:ext cx="3054460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Train SVM, KNN or Template Matching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D89602B-39C3-4768-98EC-563C4651446B}"/>
              </a:ext>
            </a:extLst>
          </p:cNvPr>
          <p:cNvCxnSpPr>
            <a:cxnSpLocks/>
            <a:stCxn id="32" idx="3"/>
            <a:endCxn id="68" idx="1"/>
          </p:cNvCxnSpPr>
          <p:nvPr/>
        </p:nvCxnSpPr>
        <p:spPr>
          <a:xfrm flipV="1">
            <a:off x="6296528" y="2765662"/>
            <a:ext cx="33630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0C8BE61-EF4A-4096-8878-2DA6DA17D09E}"/>
              </a:ext>
            </a:extLst>
          </p:cNvPr>
          <p:cNvSpPr txBox="1"/>
          <p:nvPr/>
        </p:nvSpPr>
        <p:spPr>
          <a:xfrm>
            <a:off x="6527145" y="1975101"/>
            <a:ext cx="225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Segoe "/>
              </a:rPr>
              <a:t>Enrollment Process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E75746A-E906-4E6B-A86C-A53E0B1FD272}"/>
              </a:ext>
            </a:extLst>
          </p:cNvPr>
          <p:cNvCxnSpPr>
            <a:cxnSpLocks/>
            <a:stCxn id="103" idx="3"/>
          </p:cNvCxnSpPr>
          <p:nvPr/>
        </p:nvCxnSpPr>
        <p:spPr>
          <a:xfrm flipV="1">
            <a:off x="6283839" y="4498672"/>
            <a:ext cx="348998" cy="5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B69F8FB7-E4B8-4B0C-AA03-03393A86719E}"/>
              </a:ext>
            </a:extLst>
          </p:cNvPr>
          <p:cNvSpPr/>
          <p:nvPr/>
        </p:nvSpPr>
        <p:spPr>
          <a:xfrm>
            <a:off x="6632837" y="4121825"/>
            <a:ext cx="3054460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  <a:latin typeface="Segoe "/>
              </a:rPr>
              <a:t>Calculating Accuracy, F1-score, FRR and FAR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2386AD-64F2-4F35-8657-C904D7962B1F}"/>
              </a:ext>
            </a:extLst>
          </p:cNvPr>
          <p:cNvSpPr txBox="1"/>
          <p:nvPr/>
        </p:nvSpPr>
        <p:spPr>
          <a:xfrm>
            <a:off x="6527145" y="3708111"/>
            <a:ext cx="230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Segoe "/>
              </a:rPr>
              <a:t>Verification </a:t>
            </a:r>
            <a:r>
              <a:rPr lang="en-US" b="1">
                <a:latin typeface="Segoe "/>
              </a:rPr>
              <a:t>P</a:t>
            </a:r>
            <a:r>
              <a:rPr lang="en-US" sz="1800" b="1">
                <a:latin typeface="Segoe "/>
              </a:rPr>
              <a:t>rocess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5BA9588-DF79-4DDE-BBD0-1FEE1F2FF8BC}"/>
              </a:ext>
            </a:extLst>
          </p:cNvPr>
          <p:cNvSpPr/>
          <p:nvPr/>
        </p:nvSpPr>
        <p:spPr>
          <a:xfrm>
            <a:off x="4725567" y="4122389"/>
            <a:ext cx="1558272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"/>
              </a:rPr>
              <a:t>Normalization  &amp; PCA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41C074A-3415-48BD-9776-A70EDDA6D161}"/>
              </a:ext>
            </a:extLst>
          </p:cNvPr>
          <p:cNvCxnSpPr>
            <a:cxnSpLocks/>
            <a:stCxn id="17" idx="2"/>
            <a:endCxn id="103" idx="1"/>
          </p:cNvCxnSpPr>
          <p:nvPr/>
        </p:nvCxnSpPr>
        <p:spPr>
          <a:xfrm rot="16200000" flipH="1">
            <a:off x="3349510" y="3123178"/>
            <a:ext cx="1356728" cy="13953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B57755-8A18-466A-8D6B-147AF85A3A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05186" y="3632165"/>
            <a:ext cx="979321" cy="3"/>
          </a:xfrm>
          <a:prstGeom prst="bent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D40550-152D-4C03-BAB5-2E3F451356EB}"/>
              </a:ext>
            </a:extLst>
          </p:cNvPr>
          <p:cNvSpPr/>
          <p:nvPr/>
        </p:nvSpPr>
        <p:spPr>
          <a:xfrm>
            <a:off x="2481417" y="1180307"/>
            <a:ext cx="3874568" cy="3807833"/>
          </a:xfrm>
          <a:custGeom>
            <a:avLst/>
            <a:gdLst>
              <a:gd name="connsiteX0" fmla="*/ 0 w 3874568"/>
              <a:gd name="connsiteY0" fmla="*/ 185327 h 3807833"/>
              <a:gd name="connsiteX1" fmla="*/ 185327 w 3874568"/>
              <a:gd name="connsiteY1" fmla="*/ 0 h 3807833"/>
              <a:gd name="connsiteX2" fmla="*/ 804352 w 3874568"/>
              <a:gd name="connsiteY2" fmla="*/ 0 h 3807833"/>
              <a:gd name="connsiteX3" fmla="*/ 1423377 w 3874568"/>
              <a:gd name="connsiteY3" fmla="*/ 0 h 3807833"/>
              <a:gd name="connsiteX4" fmla="*/ 1937284 w 3874568"/>
              <a:gd name="connsiteY4" fmla="*/ 0 h 3807833"/>
              <a:gd name="connsiteX5" fmla="*/ 2591348 w 3874568"/>
              <a:gd name="connsiteY5" fmla="*/ 0 h 3807833"/>
              <a:gd name="connsiteX6" fmla="*/ 3070216 w 3874568"/>
              <a:gd name="connsiteY6" fmla="*/ 0 h 3807833"/>
              <a:gd name="connsiteX7" fmla="*/ 3689241 w 3874568"/>
              <a:gd name="connsiteY7" fmla="*/ 0 h 3807833"/>
              <a:gd name="connsiteX8" fmla="*/ 3874568 w 3874568"/>
              <a:gd name="connsiteY8" fmla="*/ 185327 h 3807833"/>
              <a:gd name="connsiteX9" fmla="*/ 3874568 w 3874568"/>
              <a:gd name="connsiteY9" fmla="*/ 655075 h 3807833"/>
              <a:gd name="connsiteX10" fmla="*/ 3874568 w 3874568"/>
              <a:gd name="connsiteY10" fmla="*/ 1296682 h 3807833"/>
              <a:gd name="connsiteX11" fmla="*/ 3874568 w 3874568"/>
              <a:gd name="connsiteY11" fmla="*/ 1869545 h 3807833"/>
              <a:gd name="connsiteX12" fmla="*/ 3874568 w 3874568"/>
              <a:gd name="connsiteY12" fmla="*/ 2339293 h 3807833"/>
              <a:gd name="connsiteX13" fmla="*/ 3874568 w 3874568"/>
              <a:gd name="connsiteY13" fmla="*/ 2980899 h 3807833"/>
              <a:gd name="connsiteX14" fmla="*/ 3874568 w 3874568"/>
              <a:gd name="connsiteY14" fmla="*/ 3622506 h 3807833"/>
              <a:gd name="connsiteX15" fmla="*/ 3689241 w 3874568"/>
              <a:gd name="connsiteY15" fmla="*/ 3807833 h 3807833"/>
              <a:gd name="connsiteX16" fmla="*/ 3140294 w 3874568"/>
              <a:gd name="connsiteY16" fmla="*/ 3807833 h 3807833"/>
              <a:gd name="connsiteX17" fmla="*/ 2556309 w 3874568"/>
              <a:gd name="connsiteY17" fmla="*/ 3807833 h 3807833"/>
              <a:gd name="connsiteX18" fmla="*/ 2042401 w 3874568"/>
              <a:gd name="connsiteY18" fmla="*/ 3807833 h 3807833"/>
              <a:gd name="connsiteX19" fmla="*/ 1563533 w 3874568"/>
              <a:gd name="connsiteY19" fmla="*/ 3807833 h 3807833"/>
              <a:gd name="connsiteX20" fmla="*/ 944508 w 3874568"/>
              <a:gd name="connsiteY20" fmla="*/ 3807833 h 3807833"/>
              <a:gd name="connsiteX21" fmla="*/ 185327 w 3874568"/>
              <a:gd name="connsiteY21" fmla="*/ 3807833 h 3807833"/>
              <a:gd name="connsiteX22" fmla="*/ 0 w 3874568"/>
              <a:gd name="connsiteY22" fmla="*/ 3622506 h 3807833"/>
              <a:gd name="connsiteX23" fmla="*/ 0 w 3874568"/>
              <a:gd name="connsiteY23" fmla="*/ 3015271 h 3807833"/>
              <a:gd name="connsiteX24" fmla="*/ 0 w 3874568"/>
              <a:gd name="connsiteY24" fmla="*/ 2442408 h 3807833"/>
              <a:gd name="connsiteX25" fmla="*/ 0 w 3874568"/>
              <a:gd name="connsiteY25" fmla="*/ 1938288 h 3807833"/>
              <a:gd name="connsiteX26" fmla="*/ 0 w 3874568"/>
              <a:gd name="connsiteY26" fmla="*/ 1399797 h 3807833"/>
              <a:gd name="connsiteX27" fmla="*/ 0 w 3874568"/>
              <a:gd name="connsiteY27" fmla="*/ 930049 h 3807833"/>
              <a:gd name="connsiteX28" fmla="*/ 0 w 3874568"/>
              <a:gd name="connsiteY28" fmla="*/ 185327 h 380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74568" h="3807833" extrusionOk="0">
                <a:moveTo>
                  <a:pt x="0" y="185327"/>
                </a:moveTo>
                <a:cubicBezTo>
                  <a:pt x="-13053" y="61891"/>
                  <a:pt x="73410" y="6401"/>
                  <a:pt x="185327" y="0"/>
                </a:cubicBezTo>
                <a:cubicBezTo>
                  <a:pt x="384237" y="-914"/>
                  <a:pt x="668623" y="41032"/>
                  <a:pt x="804352" y="0"/>
                </a:cubicBezTo>
                <a:cubicBezTo>
                  <a:pt x="940082" y="-41032"/>
                  <a:pt x="1130301" y="45567"/>
                  <a:pt x="1423377" y="0"/>
                </a:cubicBezTo>
                <a:cubicBezTo>
                  <a:pt x="1716453" y="-45567"/>
                  <a:pt x="1710141" y="8854"/>
                  <a:pt x="1937284" y="0"/>
                </a:cubicBezTo>
                <a:cubicBezTo>
                  <a:pt x="2164427" y="-8854"/>
                  <a:pt x="2338447" y="4325"/>
                  <a:pt x="2591348" y="0"/>
                </a:cubicBezTo>
                <a:cubicBezTo>
                  <a:pt x="2844249" y="-4325"/>
                  <a:pt x="2868618" y="35887"/>
                  <a:pt x="3070216" y="0"/>
                </a:cubicBezTo>
                <a:cubicBezTo>
                  <a:pt x="3271814" y="-35887"/>
                  <a:pt x="3485418" y="13412"/>
                  <a:pt x="3689241" y="0"/>
                </a:cubicBezTo>
                <a:cubicBezTo>
                  <a:pt x="3790779" y="-6454"/>
                  <a:pt x="3891915" y="73483"/>
                  <a:pt x="3874568" y="185327"/>
                </a:cubicBezTo>
                <a:cubicBezTo>
                  <a:pt x="3902055" y="341739"/>
                  <a:pt x="3825570" y="536133"/>
                  <a:pt x="3874568" y="655075"/>
                </a:cubicBezTo>
                <a:cubicBezTo>
                  <a:pt x="3923566" y="774017"/>
                  <a:pt x="3816550" y="1132924"/>
                  <a:pt x="3874568" y="1296682"/>
                </a:cubicBezTo>
                <a:cubicBezTo>
                  <a:pt x="3932586" y="1460440"/>
                  <a:pt x="3848526" y="1695864"/>
                  <a:pt x="3874568" y="1869545"/>
                </a:cubicBezTo>
                <a:cubicBezTo>
                  <a:pt x="3900610" y="2043226"/>
                  <a:pt x="3851151" y="2212208"/>
                  <a:pt x="3874568" y="2339293"/>
                </a:cubicBezTo>
                <a:cubicBezTo>
                  <a:pt x="3897985" y="2466378"/>
                  <a:pt x="3842817" y="2670311"/>
                  <a:pt x="3874568" y="2980899"/>
                </a:cubicBezTo>
                <a:cubicBezTo>
                  <a:pt x="3906319" y="3291487"/>
                  <a:pt x="3809366" y="3327184"/>
                  <a:pt x="3874568" y="3622506"/>
                </a:cubicBezTo>
                <a:cubicBezTo>
                  <a:pt x="3871032" y="3715417"/>
                  <a:pt x="3783470" y="3798490"/>
                  <a:pt x="3689241" y="3807833"/>
                </a:cubicBezTo>
                <a:cubicBezTo>
                  <a:pt x="3548269" y="3842961"/>
                  <a:pt x="3276053" y="3780429"/>
                  <a:pt x="3140294" y="3807833"/>
                </a:cubicBezTo>
                <a:cubicBezTo>
                  <a:pt x="3004535" y="3835237"/>
                  <a:pt x="2722360" y="3770609"/>
                  <a:pt x="2556309" y="3807833"/>
                </a:cubicBezTo>
                <a:cubicBezTo>
                  <a:pt x="2390258" y="3845057"/>
                  <a:pt x="2194301" y="3772849"/>
                  <a:pt x="2042401" y="3807833"/>
                </a:cubicBezTo>
                <a:cubicBezTo>
                  <a:pt x="1890501" y="3842817"/>
                  <a:pt x="1766475" y="3759580"/>
                  <a:pt x="1563533" y="3807833"/>
                </a:cubicBezTo>
                <a:cubicBezTo>
                  <a:pt x="1360591" y="3856086"/>
                  <a:pt x="1201968" y="3746471"/>
                  <a:pt x="944508" y="3807833"/>
                </a:cubicBezTo>
                <a:cubicBezTo>
                  <a:pt x="687048" y="3869195"/>
                  <a:pt x="376344" y="3771839"/>
                  <a:pt x="185327" y="3807833"/>
                </a:cubicBezTo>
                <a:cubicBezTo>
                  <a:pt x="82202" y="3810917"/>
                  <a:pt x="25816" y="3727390"/>
                  <a:pt x="0" y="3622506"/>
                </a:cubicBezTo>
                <a:cubicBezTo>
                  <a:pt x="-41996" y="3478045"/>
                  <a:pt x="67797" y="3172858"/>
                  <a:pt x="0" y="3015271"/>
                </a:cubicBezTo>
                <a:cubicBezTo>
                  <a:pt x="-67797" y="2857684"/>
                  <a:pt x="3300" y="2648301"/>
                  <a:pt x="0" y="2442408"/>
                </a:cubicBezTo>
                <a:cubicBezTo>
                  <a:pt x="-3300" y="2236515"/>
                  <a:pt x="23212" y="2154947"/>
                  <a:pt x="0" y="1938288"/>
                </a:cubicBezTo>
                <a:cubicBezTo>
                  <a:pt x="-23212" y="1721629"/>
                  <a:pt x="57750" y="1668919"/>
                  <a:pt x="0" y="1399797"/>
                </a:cubicBezTo>
                <a:cubicBezTo>
                  <a:pt x="-57750" y="1130675"/>
                  <a:pt x="6546" y="1141518"/>
                  <a:pt x="0" y="930049"/>
                </a:cubicBezTo>
                <a:cubicBezTo>
                  <a:pt x="-6546" y="718580"/>
                  <a:pt x="25606" y="542392"/>
                  <a:pt x="0" y="185327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839284007">
                  <a:prstGeom prst="roundRect">
                    <a:avLst>
                      <a:gd name="adj" fmla="val 486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egoe 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4329FB-343E-4461-B550-9E7E5C43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109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0" u="none" strike="noStrike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Processing Pipeline 2: Feature Evaluation</a:t>
            </a:r>
            <a:r>
              <a:rPr lang="en-US" sz="40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​</a:t>
            </a:r>
            <a:endParaRPr lang="en-US" sz="400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64B1CCE-CF3A-4FAA-B5BF-CB0E58334937}"/>
              </a:ext>
            </a:extLst>
          </p:cNvPr>
          <p:cNvCxnSpPr>
            <a:cxnSpLocks/>
            <a:stCxn id="68" idx="3"/>
            <a:endCxn id="98" idx="3"/>
          </p:cNvCxnSpPr>
          <p:nvPr/>
        </p:nvCxnSpPr>
        <p:spPr>
          <a:xfrm>
            <a:off x="9687297" y="2765662"/>
            <a:ext cx="12700" cy="1733009"/>
          </a:xfrm>
          <a:prstGeom prst="bentConnector3">
            <a:avLst>
              <a:gd name="adj1" fmla="val 469756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2BD6520-B0BA-4DEF-9400-25A2219AACAF}"/>
              </a:ext>
            </a:extLst>
          </p:cNvPr>
          <p:cNvSpPr txBox="1"/>
          <p:nvPr/>
        </p:nvSpPr>
        <p:spPr>
          <a:xfrm>
            <a:off x="3283587" y="4213758"/>
            <a:ext cx="88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271627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023AA1-9D74-4227-8B0A-EE512FC1B1DA}"/>
              </a:ext>
            </a:extLst>
          </p:cNvPr>
          <p:cNvSpPr/>
          <p:nvPr/>
        </p:nvSpPr>
        <p:spPr>
          <a:xfrm>
            <a:off x="533976" y="1817511"/>
            <a:ext cx="992066" cy="4412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"/>
              </a:rPr>
              <a:t>Training se</a:t>
            </a:r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3302C048-A18B-4334-AB27-584E7B24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Processing Pipeline 4</a:t>
            </a:r>
            <a:r>
              <a:rPr lang="en-US" sz="4000" b="1">
                <a:solidFill>
                  <a:srgbClr val="242424"/>
                </a:solidFill>
                <a:latin typeface="Segoe UI" panose="020B0502040204020203" pitchFamily="34" charset="0"/>
              </a:rPr>
              <a:t>: Verification Process</a:t>
            </a:r>
            <a:r>
              <a:rPr lang="en-US" sz="40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​</a:t>
            </a:r>
            <a:endParaRPr lang="en-US" sz="400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5B991E0-5A48-41C6-A1F4-D890B0EF412C}"/>
              </a:ext>
            </a:extLst>
          </p:cNvPr>
          <p:cNvSpPr/>
          <p:nvPr/>
        </p:nvSpPr>
        <p:spPr>
          <a:xfrm>
            <a:off x="677608" y="1981200"/>
            <a:ext cx="677092" cy="11800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>
                <a:latin typeface="Segoe "/>
              </a:rPr>
              <a:t>Client  samples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A4E9F91-A390-4A5A-8382-6682227E5F28}"/>
              </a:ext>
            </a:extLst>
          </p:cNvPr>
          <p:cNvSpPr/>
          <p:nvPr/>
        </p:nvSpPr>
        <p:spPr>
          <a:xfrm>
            <a:off x="677608" y="3230014"/>
            <a:ext cx="677092" cy="283142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>
                <a:latin typeface="Segoe "/>
              </a:rPr>
              <a:t>Imposter samples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401A2-4D8F-46AE-9D19-98E1363FC33E}"/>
              </a:ext>
            </a:extLst>
          </p:cNvPr>
          <p:cNvSpPr txBox="1"/>
          <p:nvPr/>
        </p:nvSpPr>
        <p:spPr>
          <a:xfrm>
            <a:off x="585752" y="1485045"/>
            <a:ext cx="102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Segoe "/>
              </a:rPr>
              <a:t>Test Set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4B39081-A269-49B9-89A5-05AF87B59488}"/>
              </a:ext>
            </a:extLst>
          </p:cNvPr>
          <p:cNvSpPr/>
          <p:nvPr/>
        </p:nvSpPr>
        <p:spPr>
          <a:xfrm>
            <a:off x="2758636" y="2539098"/>
            <a:ext cx="992066" cy="2763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Segoe 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0CDD50B-BD31-41D6-AAA4-902F097B1471}"/>
              </a:ext>
            </a:extLst>
          </p:cNvPr>
          <p:cNvSpPr/>
          <p:nvPr/>
        </p:nvSpPr>
        <p:spPr>
          <a:xfrm>
            <a:off x="2915426" y="2702786"/>
            <a:ext cx="677092" cy="11800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>
                <a:latin typeface="Segoe "/>
              </a:rPr>
              <a:t>Client  samples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EF20641-B1AB-488E-8FBF-C50F4420E7F7}"/>
              </a:ext>
            </a:extLst>
          </p:cNvPr>
          <p:cNvSpPr/>
          <p:nvPr/>
        </p:nvSpPr>
        <p:spPr>
          <a:xfrm>
            <a:off x="2915426" y="3951601"/>
            <a:ext cx="677092" cy="118007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>
                <a:latin typeface="Segoe "/>
              </a:rPr>
              <a:t>Imposter samples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5A98A8-C4F4-47B6-8DBC-347ED06518FD}"/>
              </a:ext>
            </a:extLst>
          </p:cNvPr>
          <p:cNvSpPr txBox="1"/>
          <p:nvPr/>
        </p:nvSpPr>
        <p:spPr>
          <a:xfrm>
            <a:off x="2715522" y="2206632"/>
            <a:ext cx="102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Segoe "/>
              </a:rPr>
              <a:t>Test Set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D0E4070-0DEA-42A6-A309-172C7AC2E298}"/>
              </a:ext>
            </a:extLst>
          </p:cNvPr>
          <p:cNvSpPr/>
          <p:nvPr/>
        </p:nvSpPr>
        <p:spPr>
          <a:xfrm>
            <a:off x="5071818" y="2650736"/>
            <a:ext cx="1896719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SVM, KNN or Template Matching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A4C027DD-DEBE-4F13-82CF-ED5C0FD705FC}"/>
              </a:ext>
            </a:extLst>
          </p:cNvPr>
          <p:cNvCxnSpPr>
            <a:cxnSpLocks/>
            <a:stCxn id="111" idx="3"/>
            <a:endCxn id="28" idx="1"/>
          </p:cNvCxnSpPr>
          <p:nvPr/>
        </p:nvCxnSpPr>
        <p:spPr>
          <a:xfrm>
            <a:off x="6968537" y="3027582"/>
            <a:ext cx="411318" cy="23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0A063A7-DFD1-4C2F-8C40-A9419B1AAC09}"/>
              </a:ext>
            </a:extLst>
          </p:cNvPr>
          <p:cNvSpPr txBox="1"/>
          <p:nvPr/>
        </p:nvSpPr>
        <p:spPr>
          <a:xfrm>
            <a:off x="4971197" y="2217180"/>
            <a:ext cx="230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Segoe "/>
              </a:rPr>
              <a:t>Verification Process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48BAB57-B569-41BF-8C69-D08616928D2E}"/>
              </a:ext>
            </a:extLst>
          </p:cNvPr>
          <p:cNvSpPr/>
          <p:nvPr/>
        </p:nvSpPr>
        <p:spPr>
          <a:xfrm>
            <a:off x="4014453" y="2781286"/>
            <a:ext cx="863247" cy="471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egoe 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A02B0BA-15FB-4BAC-A6D7-701267304A2D}"/>
              </a:ext>
            </a:extLst>
          </p:cNvPr>
          <p:cNvSpPr/>
          <p:nvPr/>
        </p:nvSpPr>
        <p:spPr>
          <a:xfrm>
            <a:off x="1796092" y="3957383"/>
            <a:ext cx="804360" cy="21101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egoe "/>
            </a:endParaRPr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F456764E-BF49-4A26-A6D5-0A4C008A7F96}"/>
              </a:ext>
            </a:extLst>
          </p:cNvPr>
          <p:cNvSpPr/>
          <p:nvPr/>
        </p:nvSpPr>
        <p:spPr>
          <a:xfrm>
            <a:off x="1796092" y="2686127"/>
            <a:ext cx="804360" cy="21101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egoe 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99EF6-921D-4363-A39D-0EC3FD466F81}"/>
              </a:ext>
            </a:extLst>
          </p:cNvPr>
          <p:cNvSpPr txBox="1"/>
          <p:nvPr/>
        </p:nvSpPr>
        <p:spPr>
          <a:xfrm>
            <a:off x="1668453" y="3719878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Segoe "/>
              </a:rPr>
              <a:t>Randomly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13E983-A802-49AA-92AC-68CC166C8E4E}"/>
              </a:ext>
            </a:extLst>
          </p:cNvPr>
          <p:cNvSpPr/>
          <p:nvPr/>
        </p:nvSpPr>
        <p:spPr>
          <a:xfrm>
            <a:off x="1668453" y="2217181"/>
            <a:ext cx="7808025" cy="3661386"/>
          </a:xfrm>
          <a:custGeom>
            <a:avLst/>
            <a:gdLst>
              <a:gd name="connsiteX0" fmla="*/ 0 w 7808025"/>
              <a:gd name="connsiteY0" fmla="*/ 610243 h 3661386"/>
              <a:gd name="connsiteX1" fmla="*/ 610243 w 7808025"/>
              <a:gd name="connsiteY1" fmla="*/ 0 h 3661386"/>
              <a:gd name="connsiteX2" fmla="*/ 1011484 w 7808025"/>
              <a:gd name="connsiteY2" fmla="*/ 0 h 3661386"/>
              <a:gd name="connsiteX3" fmla="*/ 1610351 w 7808025"/>
              <a:gd name="connsiteY3" fmla="*/ 0 h 3661386"/>
              <a:gd name="connsiteX4" fmla="*/ 2011592 w 7808025"/>
              <a:gd name="connsiteY4" fmla="*/ 0 h 3661386"/>
              <a:gd name="connsiteX5" fmla="*/ 2412833 w 7808025"/>
              <a:gd name="connsiteY5" fmla="*/ 0 h 3661386"/>
              <a:gd name="connsiteX6" fmla="*/ 2814074 w 7808025"/>
              <a:gd name="connsiteY6" fmla="*/ 0 h 3661386"/>
              <a:gd name="connsiteX7" fmla="*/ 3478817 w 7808025"/>
              <a:gd name="connsiteY7" fmla="*/ 0 h 3661386"/>
              <a:gd name="connsiteX8" fmla="*/ 3880058 w 7808025"/>
              <a:gd name="connsiteY8" fmla="*/ 0 h 3661386"/>
              <a:gd name="connsiteX9" fmla="*/ 4347174 w 7808025"/>
              <a:gd name="connsiteY9" fmla="*/ 0 h 3661386"/>
              <a:gd name="connsiteX10" fmla="*/ 4814291 w 7808025"/>
              <a:gd name="connsiteY10" fmla="*/ 0 h 3661386"/>
              <a:gd name="connsiteX11" fmla="*/ 5544909 w 7808025"/>
              <a:gd name="connsiteY11" fmla="*/ 0 h 3661386"/>
              <a:gd name="connsiteX12" fmla="*/ 6209651 w 7808025"/>
              <a:gd name="connsiteY12" fmla="*/ 0 h 3661386"/>
              <a:gd name="connsiteX13" fmla="*/ 7197782 w 7808025"/>
              <a:gd name="connsiteY13" fmla="*/ 0 h 3661386"/>
              <a:gd name="connsiteX14" fmla="*/ 7808025 w 7808025"/>
              <a:gd name="connsiteY14" fmla="*/ 610243 h 3661386"/>
              <a:gd name="connsiteX15" fmla="*/ 7808025 w 7808025"/>
              <a:gd name="connsiteY15" fmla="*/ 1122832 h 3661386"/>
              <a:gd name="connsiteX16" fmla="*/ 7808025 w 7808025"/>
              <a:gd name="connsiteY16" fmla="*/ 1611012 h 3661386"/>
              <a:gd name="connsiteX17" fmla="*/ 7808025 w 7808025"/>
              <a:gd name="connsiteY17" fmla="*/ 2123601 h 3661386"/>
              <a:gd name="connsiteX18" fmla="*/ 7808025 w 7808025"/>
              <a:gd name="connsiteY18" fmla="*/ 2538554 h 3661386"/>
              <a:gd name="connsiteX19" fmla="*/ 7808025 w 7808025"/>
              <a:gd name="connsiteY19" fmla="*/ 3051143 h 3661386"/>
              <a:gd name="connsiteX20" fmla="*/ 7197782 w 7808025"/>
              <a:gd name="connsiteY20" fmla="*/ 3661386 h 3661386"/>
              <a:gd name="connsiteX21" fmla="*/ 6664790 w 7808025"/>
              <a:gd name="connsiteY21" fmla="*/ 3661386 h 3661386"/>
              <a:gd name="connsiteX22" fmla="*/ 6000048 w 7808025"/>
              <a:gd name="connsiteY22" fmla="*/ 3661386 h 3661386"/>
              <a:gd name="connsiteX23" fmla="*/ 5598807 w 7808025"/>
              <a:gd name="connsiteY23" fmla="*/ 3661386 h 3661386"/>
              <a:gd name="connsiteX24" fmla="*/ 5065815 w 7808025"/>
              <a:gd name="connsiteY24" fmla="*/ 3661386 h 3661386"/>
              <a:gd name="connsiteX25" fmla="*/ 4664574 w 7808025"/>
              <a:gd name="connsiteY25" fmla="*/ 3661386 h 3661386"/>
              <a:gd name="connsiteX26" fmla="*/ 4131582 w 7808025"/>
              <a:gd name="connsiteY26" fmla="*/ 3661386 h 3661386"/>
              <a:gd name="connsiteX27" fmla="*/ 3466839 w 7808025"/>
              <a:gd name="connsiteY27" fmla="*/ 3661386 h 3661386"/>
              <a:gd name="connsiteX28" fmla="*/ 2999723 w 7808025"/>
              <a:gd name="connsiteY28" fmla="*/ 3661386 h 3661386"/>
              <a:gd name="connsiteX29" fmla="*/ 2532607 w 7808025"/>
              <a:gd name="connsiteY29" fmla="*/ 3661386 h 3661386"/>
              <a:gd name="connsiteX30" fmla="*/ 1801989 w 7808025"/>
              <a:gd name="connsiteY30" fmla="*/ 3661386 h 3661386"/>
              <a:gd name="connsiteX31" fmla="*/ 1268997 w 7808025"/>
              <a:gd name="connsiteY31" fmla="*/ 3661386 h 3661386"/>
              <a:gd name="connsiteX32" fmla="*/ 610243 w 7808025"/>
              <a:gd name="connsiteY32" fmla="*/ 3661386 h 3661386"/>
              <a:gd name="connsiteX33" fmla="*/ 0 w 7808025"/>
              <a:gd name="connsiteY33" fmla="*/ 3051143 h 3661386"/>
              <a:gd name="connsiteX34" fmla="*/ 0 w 7808025"/>
              <a:gd name="connsiteY34" fmla="*/ 2587372 h 3661386"/>
              <a:gd name="connsiteX35" fmla="*/ 0 w 7808025"/>
              <a:gd name="connsiteY35" fmla="*/ 2074783 h 3661386"/>
              <a:gd name="connsiteX36" fmla="*/ 0 w 7808025"/>
              <a:gd name="connsiteY36" fmla="*/ 1537785 h 3661386"/>
              <a:gd name="connsiteX37" fmla="*/ 0 w 7808025"/>
              <a:gd name="connsiteY37" fmla="*/ 1074014 h 3661386"/>
              <a:gd name="connsiteX38" fmla="*/ 0 w 7808025"/>
              <a:gd name="connsiteY38" fmla="*/ 610243 h 366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08025" h="3661386" extrusionOk="0">
                <a:moveTo>
                  <a:pt x="0" y="610243"/>
                </a:moveTo>
                <a:cubicBezTo>
                  <a:pt x="-31779" y="259106"/>
                  <a:pt x="285664" y="7739"/>
                  <a:pt x="610243" y="0"/>
                </a:cubicBezTo>
                <a:cubicBezTo>
                  <a:pt x="747960" y="-31259"/>
                  <a:pt x="870609" y="36933"/>
                  <a:pt x="1011484" y="0"/>
                </a:cubicBezTo>
                <a:cubicBezTo>
                  <a:pt x="1152359" y="-36933"/>
                  <a:pt x="1318211" y="55740"/>
                  <a:pt x="1610351" y="0"/>
                </a:cubicBezTo>
                <a:cubicBezTo>
                  <a:pt x="1902491" y="-55740"/>
                  <a:pt x="1929685" y="13009"/>
                  <a:pt x="2011592" y="0"/>
                </a:cubicBezTo>
                <a:cubicBezTo>
                  <a:pt x="2093499" y="-13009"/>
                  <a:pt x="2236191" y="5513"/>
                  <a:pt x="2412833" y="0"/>
                </a:cubicBezTo>
                <a:cubicBezTo>
                  <a:pt x="2589475" y="-5513"/>
                  <a:pt x="2655741" y="14330"/>
                  <a:pt x="2814074" y="0"/>
                </a:cubicBezTo>
                <a:cubicBezTo>
                  <a:pt x="2972407" y="-14330"/>
                  <a:pt x="3199881" y="46236"/>
                  <a:pt x="3478817" y="0"/>
                </a:cubicBezTo>
                <a:cubicBezTo>
                  <a:pt x="3757753" y="-46236"/>
                  <a:pt x="3692905" y="5795"/>
                  <a:pt x="3880058" y="0"/>
                </a:cubicBezTo>
                <a:cubicBezTo>
                  <a:pt x="4067211" y="-5795"/>
                  <a:pt x="4147776" y="16438"/>
                  <a:pt x="4347174" y="0"/>
                </a:cubicBezTo>
                <a:cubicBezTo>
                  <a:pt x="4546572" y="-16438"/>
                  <a:pt x="4581254" y="28990"/>
                  <a:pt x="4814291" y="0"/>
                </a:cubicBezTo>
                <a:cubicBezTo>
                  <a:pt x="5047328" y="-28990"/>
                  <a:pt x="5282564" y="83139"/>
                  <a:pt x="5544909" y="0"/>
                </a:cubicBezTo>
                <a:cubicBezTo>
                  <a:pt x="5807254" y="-83139"/>
                  <a:pt x="6009029" y="52597"/>
                  <a:pt x="6209651" y="0"/>
                </a:cubicBezTo>
                <a:cubicBezTo>
                  <a:pt x="6410273" y="-52597"/>
                  <a:pt x="6845237" y="98884"/>
                  <a:pt x="7197782" y="0"/>
                </a:cubicBezTo>
                <a:cubicBezTo>
                  <a:pt x="7541231" y="-3512"/>
                  <a:pt x="7784300" y="186946"/>
                  <a:pt x="7808025" y="610243"/>
                </a:cubicBezTo>
                <a:cubicBezTo>
                  <a:pt x="7843032" y="755315"/>
                  <a:pt x="7802370" y="1016081"/>
                  <a:pt x="7808025" y="1122832"/>
                </a:cubicBezTo>
                <a:cubicBezTo>
                  <a:pt x="7813680" y="1229583"/>
                  <a:pt x="7791596" y="1447980"/>
                  <a:pt x="7808025" y="1611012"/>
                </a:cubicBezTo>
                <a:cubicBezTo>
                  <a:pt x="7824454" y="1774044"/>
                  <a:pt x="7773821" y="1896766"/>
                  <a:pt x="7808025" y="2123601"/>
                </a:cubicBezTo>
                <a:cubicBezTo>
                  <a:pt x="7842229" y="2350436"/>
                  <a:pt x="7784873" y="2410529"/>
                  <a:pt x="7808025" y="2538554"/>
                </a:cubicBezTo>
                <a:cubicBezTo>
                  <a:pt x="7831177" y="2666579"/>
                  <a:pt x="7761598" y="2905126"/>
                  <a:pt x="7808025" y="3051143"/>
                </a:cubicBezTo>
                <a:cubicBezTo>
                  <a:pt x="7736866" y="3388597"/>
                  <a:pt x="7509499" y="3632917"/>
                  <a:pt x="7197782" y="3661386"/>
                </a:cubicBezTo>
                <a:cubicBezTo>
                  <a:pt x="7053542" y="3691374"/>
                  <a:pt x="6891102" y="3648724"/>
                  <a:pt x="6664790" y="3661386"/>
                </a:cubicBezTo>
                <a:cubicBezTo>
                  <a:pt x="6438478" y="3674048"/>
                  <a:pt x="6312023" y="3634705"/>
                  <a:pt x="6000048" y="3661386"/>
                </a:cubicBezTo>
                <a:cubicBezTo>
                  <a:pt x="5688073" y="3688067"/>
                  <a:pt x="5723061" y="3619349"/>
                  <a:pt x="5598807" y="3661386"/>
                </a:cubicBezTo>
                <a:cubicBezTo>
                  <a:pt x="5474553" y="3703423"/>
                  <a:pt x="5305644" y="3635300"/>
                  <a:pt x="5065815" y="3661386"/>
                </a:cubicBezTo>
                <a:cubicBezTo>
                  <a:pt x="4825986" y="3687472"/>
                  <a:pt x="4750006" y="3635603"/>
                  <a:pt x="4664574" y="3661386"/>
                </a:cubicBezTo>
                <a:cubicBezTo>
                  <a:pt x="4579142" y="3687169"/>
                  <a:pt x="4250932" y="3606018"/>
                  <a:pt x="4131582" y="3661386"/>
                </a:cubicBezTo>
                <a:cubicBezTo>
                  <a:pt x="4012232" y="3716754"/>
                  <a:pt x="3697493" y="3636114"/>
                  <a:pt x="3466839" y="3661386"/>
                </a:cubicBezTo>
                <a:cubicBezTo>
                  <a:pt x="3236185" y="3686658"/>
                  <a:pt x="3179194" y="3608520"/>
                  <a:pt x="2999723" y="3661386"/>
                </a:cubicBezTo>
                <a:cubicBezTo>
                  <a:pt x="2820252" y="3714252"/>
                  <a:pt x="2668629" y="3633432"/>
                  <a:pt x="2532607" y="3661386"/>
                </a:cubicBezTo>
                <a:cubicBezTo>
                  <a:pt x="2396585" y="3689340"/>
                  <a:pt x="1960971" y="3577666"/>
                  <a:pt x="1801989" y="3661386"/>
                </a:cubicBezTo>
                <a:cubicBezTo>
                  <a:pt x="1643007" y="3745106"/>
                  <a:pt x="1450041" y="3619728"/>
                  <a:pt x="1268997" y="3661386"/>
                </a:cubicBezTo>
                <a:cubicBezTo>
                  <a:pt x="1087953" y="3703044"/>
                  <a:pt x="805894" y="3640573"/>
                  <a:pt x="610243" y="3661386"/>
                </a:cubicBezTo>
                <a:cubicBezTo>
                  <a:pt x="314258" y="3583386"/>
                  <a:pt x="-40473" y="3376020"/>
                  <a:pt x="0" y="3051143"/>
                </a:cubicBezTo>
                <a:cubicBezTo>
                  <a:pt x="-34629" y="2837537"/>
                  <a:pt x="3230" y="2691139"/>
                  <a:pt x="0" y="2587372"/>
                </a:cubicBezTo>
                <a:cubicBezTo>
                  <a:pt x="-3230" y="2483605"/>
                  <a:pt x="2829" y="2197506"/>
                  <a:pt x="0" y="2074783"/>
                </a:cubicBezTo>
                <a:cubicBezTo>
                  <a:pt x="-2829" y="1952060"/>
                  <a:pt x="58723" y="1759811"/>
                  <a:pt x="0" y="1537785"/>
                </a:cubicBezTo>
                <a:cubicBezTo>
                  <a:pt x="-58723" y="1315759"/>
                  <a:pt x="24910" y="1198774"/>
                  <a:pt x="0" y="1074014"/>
                </a:cubicBezTo>
                <a:cubicBezTo>
                  <a:pt x="-24910" y="949254"/>
                  <a:pt x="17899" y="728856"/>
                  <a:pt x="0" y="610243"/>
                </a:cubicBezTo>
                <a:close/>
              </a:path>
            </a:pathLst>
          </a:custGeom>
          <a:noFill/>
          <a:ln w="381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03950003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egoe 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7B3DE-16A7-4A2E-B31B-620AD0AF4493}"/>
              </a:ext>
            </a:extLst>
          </p:cNvPr>
          <p:cNvSpPr txBox="1"/>
          <p:nvPr/>
        </p:nvSpPr>
        <p:spPr>
          <a:xfrm>
            <a:off x="6009940" y="5509235"/>
            <a:ext cx="289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Segoe "/>
              </a:rPr>
              <a:t>It would repeat 50 times.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FA3050C1-6D7F-4E66-88CF-8158BCBC18D6}"/>
              </a:ext>
            </a:extLst>
          </p:cNvPr>
          <p:cNvSpPr/>
          <p:nvPr/>
        </p:nvSpPr>
        <p:spPr>
          <a:xfrm>
            <a:off x="10236759" y="3649957"/>
            <a:ext cx="1817458" cy="77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"/>
              </a:rPr>
              <a:t>Computing the average of Accuracy, F1-score, FAR and FRR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A621795-6BF5-4E8A-ADB5-9B592E2EF9F7}"/>
              </a:ext>
            </a:extLst>
          </p:cNvPr>
          <p:cNvCxnSpPr>
            <a:cxnSpLocks/>
            <a:stCxn id="11" idx="3"/>
            <a:endCxn id="126" idx="1"/>
          </p:cNvCxnSpPr>
          <p:nvPr/>
        </p:nvCxnSpPr>
        <p:spPr>
          <a:xfrm flipV="1">
            <a:off x="9476478" y="4039485"/>
            <a:ext cx="760281" cy="838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CC01B91-9D79-4783-B9EA-FFE22CDBCAA1}"/>
              </a:ext>
            </a:extLst>
          </p:cNvPr>
          <p:cNvSpPr/>
          <p:nvPr/>
        </p:nvSpPr>
        <p:spPr>
          <a:xfrm>
            <a:off x="7379855" y="2653135"/>
            <a:ext cx="1896719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"/>
              </a:rPr>
              <a:t>Calculating Accuracy, F1-score and EER</a:t>
            </a:r>
          </a:p>
        </p:txBody>
      </p:sp>
    </p:spTree>
    <p:extLst>
      <p:ext uri="{BB962C8B-B14F-4D97-AF65-F5344CB8AC3E}">
        <p14:creationId xmlns:p14="http://schemas.microsoft.com/office/powerpoint/2010/main" val="411179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01E7-16BF-4D14-8391-2710BADA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Segoe "/>
              </a:rPr>
              <a:t>Conditions for Worksheet 3​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0779D1F-482F-4FD5-A661-AB1E56771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379" y="4073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202DC79-FAA9-4857-8B20-85FFC942F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660073"/>
              </p:ext>
            </p:extLst>
          </p:nvPr>
        </p:nvGraphicFramePr>
        <p:xfrm>
          <a:off x="2050621" y="2068287"/>
          <a:ext cx="8090757" cy="405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149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F4CC0-ECF4-4FE1-B5A7-4F54A87D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 b="1" dirty="0">
                <a:latin typeface="Segoe "/>
              </a:rPr>
              <a:t>Deep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06398-122C-4948-A849-C986999B3E10}"/>
              </a:ext>
            </a:extLst>
          </p:cNvPr>
          <p:cNvSpPr txBox="1"/>
          <p:nvPr/>
        </p:nvSpPr>
        <p:spPr>
          <a:xfrm>
            <a:off x="1815462" y="3903417"/>
            <a:ext cx="3074675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i="1" dirty="0"/>
              <a:t>Statistical test: Mann-Whitney</a:t>
            </a:r>
          </a:p>
          <a:p>
            <a:r>
              <a:rPr lang="en-US" sz="1600" dirty="0">
                <a:ea typeface="+mn-lt"/>
                <a:cs typeface="+mn-lt"/>
              </a:rPr>
              <a:t>p-value annotation legend:</a:t>
            </a:r>
          </a:p>
          <a:p>
            <a:r>
              <a:rPr lang="en-US" sz="1600" dirty="0">
                <a:ea typeface="+mn-lt"/>
                <a:cs typeface="+mn-lt"/>
              </a:rPr>
              <a:t>ns: 5.00e-02 &lt; p &lt;= 1.00e+00</a:t>
            </a:r>
          </a:p>
          <a:p>
            <a:r>
              <a:rPr lang="en-US" sz="1600" dirty="0">
                <a:ea typeface="+mn-lt"/>
                <a:cs typeface="+mn-lt"/>
              </a:rPr>
              <a:t>*: 1.00e-02 &lt; p &lt;= 5.00e-02</a:t>
            </a:r>
          </a:p>
          <a:p>
            <a:r>
              <a:rPr lang="en-US" sz="1600" dirty="0">
                <a:ea typeface="+mn-lt"/>
                <a:cs typeface="+mn-lt"/>
              </a:rPr>
              <a:t>****: p &lt;= 1.00e-04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BC654F08-5B6A-4D6B-A9AE-F68F33036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9" y="228113"/>
            <a:ext cx="4960257" cy="66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2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F4CC0-ECF4-4FE1-B5A7-4F54A87D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Segoe "/>
              </a:rPr>
              <a:t>Principal Component Analysis (ROC)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FDFA9-914A-4815-8B07-257369AC3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6321" y="1310988"/>
            <a:ext cx="8899356" cy="50853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9C5726-8DE5-4734-8CD5-A7B4C4DADEE1}"/>
              </a:ext>
            </a:extLst>
          </p:cNvPr>
          <p:cNvSpPr txBox="1"/>
          <p:nvPr/>
        </p:nvSpPr>
        <p:spPr>
          <a:xfrm>
            <a:off x="-1425" y="6396335"/>
            <a:ext cx="6097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E101A"/>
                </a:solidFill>
                <a:effectLst/>
              </a:rPr>
              <a:t>For each subject, two models were developed, left and right. As a result, we have 2*96 models, and these two plots are obtained from the average of FAR and FRR in these models.</a:t>
            </a:r>
          </a:p>
        </p:txBody>
      </p:sp>
    </p:spTree>
    <p:extLst>
      <p:ext uri="{BB962C8B-B14F-4D97-AF65-F5344CB8AC3E}">
        <p14:creationId xmlns:p14="http://schemas.microsoft.com/office/powerpoint/2010/main" val="287359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F4CC0-ECF4-4FE1-B5A7-4F54A87D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i="0">
                <a:effectLst/>
                <a:latin typeface="Segoe "/>
              </a:rPr>
              <a:t>Template Matching Criterion​</a:t>
            </a:r>
            <a:endParaRPr lang="en-US" sz="4000" b="1">
              <a:latin typeface="Segoe 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FE0A40-1BE8-4AA9-8732-27EA4F8BA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242621"/>
              </p:ext>
            </p:extLst>
          </p:nvPr>
        </p:nvGraphicFramePr>
        <p:xfrm>
          <a:off x="7488381" y="5171958"/>
          <a:ext cx="4564478" cy="1584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94405">
                  <a:extLst>
                    <a:ext uri="{9D8B030D-6E8A-4147-A177-3AD203B41FA5}">
                      <a16:colId xmlns:a16="http://schemas.microsoft.com/office/drawing/2014/main" val="2722018111"/>
                    </a:ext>
                  </a:extLst>
                </a:gridCol>
                <a:gridCol w="2370073">
                  <a:extLst>
                    <a:ext uri="{9D8B030D-6E8A-4147-A177-3AD203B41FA5}">
                      <a16:colId xmlns:a16="http://schemas.microsoft.com/office/drawing/2014/main" val="17464094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latin typeface="Segoe "/>
                        </a:rPr>
                        <a:t>Features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Segoe "/>
                        </a:rPr>
                        <a:t>COP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100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latin typeface="Segoe "/>
                        </a:rPr>
                        <a:t>Normalization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Segoe "/>
                        </a:rPr>
                        <a:t>Z-score, Min-Max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4641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latin typeface="Segoe "/>
                        </a:rPr>
                        <a:t>Score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latin typeface="Segoe 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627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Segoe 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latin typeface="Segoe "/>
                        </a:rPr>
                        <a:t>Without PCA,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latin typeface="Segoe "/>
                        </a:rPr>
                        <a:t>Keeping 95% variance,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latin typeface="Segoe "/>
                        </a:rPr>
                        <a:t>Keeping 90% variance,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latin typeface="Segoe "/>
                        </a:rPr>
                        <a:t>Keeping 80% 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97346"/>
                  </a:ext>
                </a:extLst>
              </a:tr>
            </a:tbl>
          </a:graphicData>
        </a:graphic>
      </p:graphicFrame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AEEE05A-4AA8-4FAF-90FC-68A0370A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23" y="1544940"/>
            <a:ext cx="5508811" cy="53155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C0143F-CF22-439B-BED4-94F8826ADE44}"/>
              </a:ext>
            </a:extLst>
          </p:cNvPr>
          <p:cNvSpPr txBox="1"/>
          <p:nvPr/>
        </p:nvSpPr>
        <p:spPr>
          <a:xfrm>
            <a:off x="7422935" y="4274907"/>
            <a:ext cx="3074675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i="1"/>
              <a:t>Statistical test: Mann-Whitney</a:t>
            </a:r>
          </a:p>
          <a:p>
            <a:r>
              <a:rPr lang="en-US" sz="1600">
                <a:ea typeface="+mn-lt"/>
                <a:cs typeface="+mn-lt"/>
              </a:rPr>
              <a:t>**: 1.00e-03 &lt; p &lt;= 1.00e-02 </a:t>
            </a:r>
          </a:p>
          <a:p>
            <a:r>
              <a:rPr lang="en-US" sz="1600">
                <a:ea typeface="+mn-lt"/>
                <a:cs typeface="+mn-lt"/>
              </a:rPr>
              <a:t>****: p &lt;= 1.00e-04</a:t>
            </a:r>
          </a:p>
          <a:p>
            <a:endParaRPr lang="en-US" sz="1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888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EA875FAE51B4EA6E314B9F036AA17" ma:contentTypeVersion="14" ma:contentTypeDescription="Create a new document." ma:contentTypeScope="" ma:versionID="93d99fa35c67256c5e130d3d94a17e60">
  <xsd:schema xmlns:xsd="http://www.w3.org/2001/XMLSchema" xmlns:xs="http://www.w3.org/2001/XMLSchema" xmlns:p="http://schemas.microsoft.com/office/2006/metadata/properties" xmlns:ns3="f2f9bdb1-d529-492c-a5b5-012d92c11175" xmlns:ns4="89bf9f63-f70b-4e0c-b04b-4a4ce3345efc" targetNamespace="http://schemas.microsoft.com/office/2006/metadata/properties" ma:root="true" ma:fieldsID="36295f16b8ccce9a9c14a34078786075" ns3:_="" ns4:_="">
    <xsd:import namespace="f2f9bdb1-d529-492c-a5b5-012d92c11175"/>
    <xsd:import namespace="89bf9f63-f70b-4e0c-b04b-4a4ce3345e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f9bdb1-d529-492c-a5b5-012d92c11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f9f63-f70b-4e0c-b04b-4a4ce3345ef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F8A4D5-F92A-4B8C-9F36-E1F57EFF29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5C393E-B7CA-4CC6-983D-83BA382B2841}">
  <ds:schemaRefs>
    <ds:schemaRef ds:uri="89bf9f63-f70b-4e0c-b04b-4a4ce3345efc"/>
    <ds:schemaRef ds:uri="f2f9bdb1-d529-492c-a5b5-012d92c111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47E73BC-BB07-4564-A274-AC4195AB0934}">
  <ds:schemaRefs>
    <ds:schemaRef ds:uri="89bf9f63-f70b-4e0c-b04b-4a4ce3345efc"/>
    <ds:schemaRef ds:uri="f2f9bdb1-d529-492c-a5b5-012d92c1117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10085</TotalTime>
  <Words>931</Words>
  <Application>Microsoft Office PowerPoint</Application>
  <PresentationFormat>Widescreen</PresentationFormat>
  <Paragraphs>144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Segoe </vt:lpstr>
      <vt:lpstr>Segoe UI</vt:lpstr>
      <vt:lpstr>Times New Roman</vt:lpstr>
      <vt:lpstr>Office Theme</vt:lpstr>
      <vt:lpstr>Deep Features</vt:lpstr>
      <vt:lpstr>Processing Pipeline 1: Pre-Feature Extraction​</vt:lpstr>
      <vt:lpstr>Processing Pipeline 1: Deep Feature Extraction​</vt:lpstr>
      <vt:lpstr>Processing Pipeline 2: Feature Evaluation​</vt:lpstr>
      <vt:lpstr>Processing Pipeline 4: Verification Process​</vt:lpstr>
      <vt:lpstr>Conditions for Worksheet 3​</vt:lpstr>
      <vt:lpstr>Deep features</vt:lpstr>
      <vt:lpstr>Principal Component Analysis (ROC)</vt:lpstr>
      <vt:lpstr>Template Matching Criterion​</vt:lpstr>
      <vt:lpstr>Template Matching Criterion​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sheet 1</dc:title>
  <dc:creator>Saeed kazemi</dc:creator>
  <cp:lastModifiedBy>Saeed kazemi</cp:lastModifiedBy>
  <cp:revision>46</cp:revision>
  <dcterms:created xsi:type="dcterms:W3CDTF">2021-10-23T14:37:24Z</dcterms:created>
  <dcterms:modified xsi:type="dcterms:W3CDTF">2021-12-07T11:36:17Z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0x010100D80EA875FAE51B4EA6E314B9F036AA17</vt:lpwstr>
  </property>
</Properties>
</file>