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63" r:id="rId3"/>
    <p:sldId id="270" r:id="rId4"/>
    <p:sldId id="284" r:id="rId5"/>
    <p:sldId id="290" r:id="rId6"/>
    <p:sldId id="271" r:id="rId7"/>
    <p:sldId id="299" r:id="rId8"/>
    <p:sldId id="300" r:id="rId9"/>
    <p:sldId id="310" r:id="rId10"/>
    <p:sldId id="302" r:id="rId11"/>
    <p:sldId id="311" r:id="rId12"/>
    <p:sldId id="303" r:id="rId13"/>
    <p:sldId id="314" r:id="rId14"/>
    <p:sldId id="307" r:id="rId15"/>
    <p:sldId id="304" r:id="rId16"/>
    <p:sldId id="312" r:id="rId17"/>
    <p:sldId id="313" r:id="rId18"/>
    <p:sldId id="316" r:id="rId19"/>
    <p:sldId id="317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66531"/>
  </p:normalViewPr>
  <p:slideViewPr>
    <p:cSldViewPr snapToGrid="0">
      <p:cViewPr varScale="1">
        <p:scale>
          <a:sx n="83" d="100"/>
          <a:sy n="83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26CFB-8549-48C9-9793-344A0B7B38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C8B0D3-5EA0-4DE3-A29E-D0EFAEA7B9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problem and Dataset</a:t>
          </a:r>
        </a:p>
      </dgm:t>
    </dgm:pt>
    <dgm:pt modelId="{C001B626-A7D4-4393-ACA3-E6003AA861A2}" type="parTrans" cxnId="{9A9D20C1-7F0C-4414-93A3-815B8C010BDF}">
      <dgm:prSet/>
      <dgm:spPr/>
      <dgm:t>
        <a:bodyPr/>
        <a:lstStyle/>
        <a:p>
          <a:endParaRPr lang="en-US"/>
        </a:p>
      </dgm:t>
    </dgm:pt>
    <dgm:pt modelId="{6A03B44D-BCF6-4229-9862-6722B7ABCAD3}" type="sibTrans" cxnId="{9A9D20C1-7F0C-4414-93A3-815B8C010BDF}">
      <dgm:prSet/>
      <dgm:spPr/>
      <dgm:t>
        <a:bodyPr/>
        <a:lstStyle/>
        <a:p>
          <a:endParaRPr lang="en-US"/>
        </a:p>
      </dgm:t>
    </dgm:pt>
    <dgm:pt modelId="{1E32F801-3B58-4EEC-BC34-813060B83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Extraction and Selection </a:t>
          </a:r>
        </a:p>
      </dgm:t>
    </dgm:pt>
    <dgm:pt modelId="{2ADC54FD-4061-4ECE-927F-942D9DB73247}" type="parTrans" cxnId="{BF131C5C-DA0F-4BBF-99E1-ABA3B6D48AC8}">
      <dgm:prSet/>
      <dgm:spPr/>
      <dgm:t>
        <a:bodyPr/>
        <a:lstStyle/>
        <a:p>
          <a:endParaRPr lang="en-US"/>
        </a:p>
      </dgm:t>
    </dgm:pt>
    <dgm:pt modelId="{B2AFFFBB-765D-415A-8A8D-2F9452BA194B}" type="sibTrans" cxnId="{BF131C5C-DA0F-4BBF-99E1-ABA3B6D48AC8}">
      <dgm:prSet/>
      <dgm:spPr/>
      <dgm:t>
        <a:bodyPr/>
        <a:lstStyle/>
        <a:p>
          <a:endParaRPr lang="en-US"/>
        </a:p>
      </dgm:t>
    </dgm:pt>
    <dgm:pt modelId="{FD6193DD-BDE2-4A94-965C-EF119372B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Learning </a:t>
          </a:r>
          <a:r>
            <a:rPr lang="en-US">
              <a:solidFill>
                <a:schemeClr val="tx1"/>
              </a:solidFill>
            </a:rPr>
            <a:t>Algorithm</a:t>
          </a:r>
          <a:r>
            <a:rPr lang="en-US"/>
            <a:t> </a:t>
          </a:r>
        </a:p>
      </dgm:t>
    </dgm:pt>
    <dgm:pt modelId="{43590EB2-95F9-4666-AE97-A74FFDB71EE5}" type="parTrans" cxnId="{D047993A-AFA5-4D86-BD09-977F151C3F79}">
      <dgm:prSet/>
      <dgm:spPr/>
      <dgm:t>
        <a:bodyPr/>
        <a:lstStyle/>
        <a:p>
          <a:endParaRPr lang="en-US"/>
        </a:p>
      </dgm:t>
    </dgm:pt>
    <dgm:pt modelId="{675AEE86-1265-45AC-84B0-9097798217DB}" type="sibTrans" cxnId="{D047993A-AFA5-4D86-BD09-977F151C3F79}">
      <dgm:prSet/>
      <dgm:spPr/>
      <dgm:t>
        <a:bodyPr/>
        <a:lstStyle/>
        <a:p>
          <a:endParaRPr lang="en-US"/>
        </a:p>
      </dgm:t>
    </dgm:pt>
    <dgm:pt modelId="{07EFD23D-6BAA-441F-B42F-C95549673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Machine Learning Algorithm</a:t>
          </a:r>
        </a:p>
      </dgm:t>
    </dgm:pt>
    <dgm:pt modelId="{498F3D28-024F-469C-9875-275D9EBAF42F}" type="parTrans" cxnId="{03C08DEF-FAFB-4677-8FF7-2B83882C2041}">
      <dgm:prSet/>
      <dgm:spPr/>
      <dgm:t>
        <a:bodyPr/>
        <a:lstStyle/>
        <a:p>
          <a:endParaRPr lang="en-US"/>
        </a:p>
      </dgm:t>
    </dgm:pt>
    <dgm:pt modelId="{0EFEA7F4-F2D4-4BE4-843C-DB0D83F21EA5}" type="sibTrans" cxnId="{03C08DEF-FAFB-4677-8FF7-2B83882C2041}">
      <dgm:prSet/>
      <dgm:spPr/>
      <dgm:t>
        <a:bodyPr/>
        <a:lstStyle/>
        <a:p>
          <a:endParaRPr lang="en-US"/>
        </a:p>
      </dgm:t>
    </dgm:pt>
    <dgm:pt modelId="{4EAFDC49-AE6E-4771-A68F-18ADB3817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Discussion</a:t>
          </a:r>
        </a:p>
      </dgm:t>
    </dgm:pt>
    <dgm:pt modelId="{108A4B15-B615-477F-B4E8-D7594304D1F5}" type="parTrans" cxnId="{3A177118-FB69-4E72-84E4-F1C445B2FC8F}">
      <dgm:prSet/>
      <dgm:spPr/>
      <dgm:t>
        <a:bodyPr/>
        <a:lstStyle/>
        <a:p>
          <a:endParaRPr lang="en-US"/>
        </a:p>
      </dgm:t>
    </dgm:pt>
    <dgm:pt modelId="{1D212036-825D-426B-9C1C-4156572E7FB7}" type="sibTrans" cxnId="{3A177118-FB69-4E72-84E4-F1C445B2FC8F}">
      <dgm:prSet/>
      <dgm:spPr/>
      <dgm:t>
        <a:bodyPr/>
        <a:lstStyle/>
        <a:p>
          <a:endParaRPr lang="en-US"/>
        </a:p>
      </dgm:t>
    </dgm:pt>
    <dgm:pt modelId="{ED103657-DC55-4819-9B1A-CFD1354AF66B}" type="pres">
      <dgm:prSet presAssocID="{4E526CFB-8549-48C9-9793-344A0B7B382E}" presName="root" presStyleCnt="0">
        <dgm:presLayoutVars>
          <dgm:dir/>
          <dgm:resizeHandles val="exact"/>
        </dgm:presLayoutVars>
      </dgm:prSet>
      <dgm:spPr/>
    </dgm:pt>
    <dgm:pt modelId="{1B79D0FA-DA6B-4749-A3E9-370E0493E202}" type="pres">
      <dgm:prSet presAssocID="{74C8B0D3-5EA0-4DE3-A29E-D0EFAEA7B9A5}" presName="compNode" presStyleCnt="0"/>
      <dgm:spPr/>
    </dgm:pt>
    <dgm:pt modelId="{D3C50585-ED81-4474-A042-1920817AB70B}" type="pres">
      <dgm:prSet presAssocID="{74C8B0D3-5EA0-4DE3-A29E-D0EFAEA7B9A5}" presName="bgRect" presStyleLbl="bgShp" presStyleIdx="0" presStyleCnt="5"/>
      <dgm:spPr/>
    </dgm:pt>
    <dgm:pt modelId="{B17063F1-9BE8-45B5-81EB-B263810876A9}" type="pres">
      <dgm:prSet presAssocID="{74C8B0D3-5EA0-4DE3-A29E-D0EFAEA7B9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Mechanic2"/>
        </a:ext>
      </dgm:extLst>
    </dgm:pt>
    <dgm:pt modelId="{6C0089AC-5CC1-455F-ADD1-CBAC9CD94C12}" type="pres">
      <dgm:prSet presAssocID="{74C8B0D3-5EA0-4DE3-A29E-D0EFAEA7B9A5}" presName="spaceRect" presStyleCnt="0"/>
      <dgm:spPr/>
    </dgm:pt>
    <dgm:pt modelId="{A849D6CF-863B-48A7-8513-DC86FA255600}" type="pres">
      <dgm:prSet presAssocID="{74C8B0D3-5EA0-4DE3-A29E-D0EFAEA7B9A5}" presName="parTx" presStyleLbl="revTx" presStyleIdx="0" presStyleCnt="5">
        <dgm:presLayoutVars>
          <dgm:chMax val="0"/>
          <dgm:chPref val="0"/>
        </dgm:presLayoutVars>
      </dgm:prSet>
      <dgm:spPr/>
    </dgm:pt>
    <dgm:pt modelId="{8558D4E9-B51B-4B52-915E-07E8468C09E1}" type="pres">
      <dgm:prSet presAssocID="{6A03B44D-BCF6-4229-9862-6722B7ABCAD3}" presName="sibTrans" presStyleCnt="0"/>
      <dgm:spPr/>
    </dgm:pt>
    <dgm:pt modelId="{A7D2AADE-C06D-4ACB-B66E-4F4ADBE89F6A}" type="pres">
      <dgm:prSet presAssocID="{1E32F801-3B58-4EEC-BC34-813060B83915}" presName="compNode" presStyleCnt="0"/>
      <dgm:spPr/>
    </dgm:pt>
    <dgm:pt modelId="{3528CFB6-FF0D-4296-B957-C4158AE404D6}" type="pres">
      <dgm:prSet presAssocID="{1E32F801-3B58-4EEC-BC34-813060B83915}" presName="bgRect" presStyleLbl="bgShp" presStyleIdx="1" presStyleCnt="5"/>
      <dgm:spPr/>
    </dgm:pt>
    <dgm:pt modelId="{F6BCE43E-889B-41E1-8C2F-44655AB12448}" type="pres">
      <dgm:prSet presAssocID="{1E32F801-3B58-4EEC-BC34-813060B83915}" presName="iconRect" presStyleLbl="node1" presStyleIdx="1" presStyleCnt="5" custLinFactNeighborX="-2521" custLinFactNeighborY="50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4DC31C-AC1D-4B2C-A916-910EDC0AB75E}" type="pres">
      <dgm:prSet presAssocID="{1E32F801-3B58-4EEC-BC34-813060B83915}" presName="spaceRect" presStyleCnt="0"/>
      <dgm:spPr/>
    </dgm:pt>
    <dgm:pt modelId="{EA50C382-6ED1-4C65-83F4-18C466F2FB9B}" type="pres">
      <dgm:prSet presAssocID="{1E32F801-3B58-4EEC-BC34-813060B83915}" presName="parTx" presStyleLbl="revTx" presStyleIdx="1" presStyleCnt="5">
        <dgm:presLayoutVars>
          <dgm:chMax val="0"/>
          <dgm:chPref val="0"/>
        </dgm:presLayoutVars>
      </dgm:prSet>
      <dgm:spPr/>
    </dgm:pt>
    <dgm:pt modelId="{5D9297E5-B2DB-49C9-966C-4C39FFC20146}" type="pres">
      <dgm:prSet presAssocID="{B2AFFFBB-765D-415A-8A8D-2F9452BA194B}" presName="sibTrans" presStyleCnt="0"/>
      <dgm:spPr/>
    </dgm:pt>
    <dgm:pt modelId="{4186D0DB-1B20-4A4F-A737-EF7AA5FF6918}" type="pres">
      <dgm:prSet presAssocID="{07EFD23D-6BAA-441F-B42F-C95549673706}" presName="compNode" presStyleCnt="0"/>
      <dgm:spPr/>
    </dgm:pt>
    <dgm:pt modelId="{EBA4C3EB-F3D2-4804-867E-D1688728003B}" type="pres">
      <dgm:prSet presAssocID="{07EFD23D-6BAA-441F-B42F-C95549673706}" presName="bgRect" presStyleLbl="bgShp" presStyleIdx="2" presStyleCnt="5"/>
      <dgm:spPr/>
    </dgm:pt>
    <dgm:pt modelId="{100FB177-E2CD-4280-B95F-AAA60CE046F5}" type="pres">
      <dgm:prSet presAssocID="{07EFD23D-6BAA-441F-B42F-C955496737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427AF08-4883-4A6C-928D-65BF6C7D856B}" type="pres">
      <dgm:prSet presAssocID="{07EFD23D-6BAA-441F-B42F-C95549673706}" presName="spaceRect" presStyleCnt="0"/>
      <dgm:spPr/>
    </dgm:pt>
    <dgm:pt modelId="{E2F1B43B-61C4-48DE-83F8-F75072C0970D}" type="pres">
      <dgm:prSet presAssocID="{07EFD23D-6BAA-441F-B42F-C95549673706}" presName="parTx" presStyleLbl="revTx" presStyleIdx="2" presStyleCnt="5">
        <dgm:presLayoutVars>
          <dgm:chMax val="0"/>
          <dgm:chPref val="0"/>
        </dgm:presLayoutVars>
      </dgm:prSet>
      <dgm:spPr/>
    </dgm:pt>
    <dgm:pt modelId="{96C6F471-51D5-45B8-9955-1BFA6FDFA2C7}" type="pres">
      <dgm:prSet presAssocID="{0EFEA7F4-F2D4-4BE4-843C-DB0D83F21EA5}" presName="sibTrans" presStyleCnt="0"/>
      <dgm:spPr/>
    </dgm:pt>
    <dgm:pt modelId="{7E76C6A6-8B4E-5C48-983E-04E8518CD922}" type="pres">
      <dgm:prSet presAssocID="{FD6193DD-BDE2-4A94-965C-EF119372B3BB}" presName="compNode" presStyleCnt="0"/>
      <dgm:spPr/>
    </dgm:pt>
    <dgm:pt modelId="{71293872-5267-FE4E-8D4B-52F488874976}" type="pres">
      <dgm:prSet presAssocID="{FD6193DD-BDE2-4A94-965C-EF119372B3BB}" presName="bgRect" presStyleLbl="bgShp" presStyleIdx="3" presStyleCnt="5"/>
      <dgm:spPr/>
    </dgm:pt>
    <dgm:pt modelId="{7481BD57-FCB7-774F-80BE-B644D606F573}" type="pres">
      <dgm:prSet presAssocID="{FD6193DD-BDE2-4A94-965C-EF119372B3B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3CF220-2F1D-244F-B436-C3D364EE4E1E}" type="pres">
      <dgm:prSet presAssocID="{FD6193DD-BDE2-4A94-965C-EF119372B3BB}" presName="spaceRect" presStyleCnt="0"/>
      <dgm:spPr/>
    </dgm:pt>
    <dgm:pt modelId="{D349AB9D-C715-354D-BF31-31E46E10EB40}" type="pres">
      <dgm:prSet presAssocID="{FD6193DD-BDE2-4A94-965C-EF119372B3BB}" presName="parTx" presStyleLbl="revTx" presStyleIdx="3" presStyleCnt="5">
        <dgm:presLayoutVars>
          <dgm:chMax val="0"/>
          <dgm:chPref val="0"/>
        </dgm:presLayoutVars>
      </dgm:prSet>
      <dgm:spPr/>
    </dgm:pt>
    <dgm:pt modelId="{2D28E592-86A1-0142-A7E1-EB2B839BB46F}" type="pres">
      <dgm:prSet presAssocID="{675AEE86-1265-45AC-84B0-9097798217DB}" presName="sibTrans" presStyleCnt="0"/>
      <dgm:spPr/>
    </dgm:pt>
    <dgm:pt modelId="{9C32CBE0-DBE1-4118-AA50-E9AF6220F7BE}" type="pres">
      <dgm:prSet presAssocID="{4EAFDC49-AE6E-4771-A68F-18ADB3817618}" presName="compNode" presStyleCnt="0"/>
      <dgm:spPr/>
    </dgm:pt>
    <dgm:pt modelId="{8779DF0A-D4B3-4EEE-9CA0-57C17C74DDC6}" type="pres">
      <dgm:prSet presAssocID="{4EAFDC49-AE6E-4771-A68F-18ADB3817618}" presName="bgRect" presStyleLbl="bgShp" presStyleIdx="4" presStyleCnt="5" custLinFactNeighborX="-4556" custLinFactNeighborY="71975"/>
      <dgm:spPr/>
    </dgm:pt>
    <dgm:pt modelId="{F61D3244-F4D9-4EC5-876F-548E7702A770}" type="pres">
      <dgm:prSet presAssocID="{4EAFDC49-AE6E-4771-A68F-18ADB38176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9D07287-994C-4624-946B-FE546B6E06E6}" type="pres">
      <dgm:prSet presAssocID="{4EAFDC49-AE6E-4771-A68F-18ADB3817618}" presName="spaceRect" presStyleCnt="0"/>
      <dgm:spPr/>
    </dgm:pt>
    <dgm:pt modelId="{B93DF6EF-4EC9-4FAD-97DF-3F915381FF34}" type="pres">
      <dgm:prSet presAssocID="{4EAFDC49-AE6E-4771-A68F-18ADB38176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A177118-FB69-4E72-84E4-F1C445B2FC8F}" srcId="{4E526CFB-8549-48C9-9793-344A0B7B382E}" destId="{4EAFDC49-AE6E-4771-A68F-18ADB3817618}" srcOrd="4" destOrd="0" parTransId="{108A4B15-B615-477F-B4E8-D7594304D1F5}" sibTransId="{1D212036-825D-426B-9C1C-4156572E7FB7}"/>
    <dgm:cxn modelId="{D504BD37-CB31-4450-8644-1286D9BECF53}" type="presOf" srcId="{4E526CFB-8549-48C9-9793-344A0B7B382E}" destId="{ED103657-DC55-4819-9B1A-CFD1354AF66B}" srcOrd="0" destOrd="0" presId="urn:microsoft.com/office/officeart/2018/2/layout/IconVerticalSolidList"/>
    <dgm:cxn modelId="{D047993A-AFA5-4D86-BD09-977F151C3F79}" srcId="{4E526CFB-8549-48C9-9793-344A0B7B382E}" destId="{FD6193DD-BDE2-4A94-965C-EF119372B3BB}" srcOrd="3" destOrd="0" parTransId="{43590EB2-95F9-4666-AE97-A74FFDB71EE5}" sibTransId="{675AEE86-1265-45AC-84B0-9097798217DB}"/>
    <dgm:cxn modelId="{BF131C5C-DA0F-4BBF-99E1-ABA3B6D48AC8}" srcId="{4E526CFB-8549-48C9-9793-344A0B7B382E}" destId="{1E32F801-3B58-4EEC-BC34-813060B83915}" srcOrd="1" destOrd="0" parTransId="{2ADC54FD-4061-4ECE-927F-942D9DB73247}" sibTransId="{B2AFFFBB-765D-415A-8A8D-2F9452BA194B}"/>
    <dgm:cxn modelId="{B856D860-D5EA-A049-B97B-AD6DC81A1958}" type="presOf" srcId="{1E32F801-3B58-4EEC-BC34-813060B83915}" destId="{EA50C382-6ED1-4C65-83F4-18C466F2FB9B}" srcOrd="0" destOrd="0" presId="urn:microsoft.com/office/officeart/2018/2/layout/IconVerticalSolidList"/>
    <dgm:cxn modelId="{BB655B93-E569-3E40-869A-9CAF56958A21}" type="presOf" srcId="{74C8B0D3-5EA0-4DE3-A29E-D0EFAEA7B9A5}" destId="{A849D6CF-863B-48A7-8513-DC86FA255600}" srcOrd="0" destOrd="0" presId="urn:microsoft.com/office/officeart/2018/2/layout/IconVerticalSolidList"/>
    <dgm:cxn modelId="{9A9D20C1-7F0C-4414-93A3-815B8C010BDF}" srcId="{4E526CFB-8549-48C9-9793-344A0B7B382E}" destId="{74C8B0D3-5EA0-4DE3-A29E-D0EFAEA7B9A5}" srcOrd="0" destOrd="0" parTransId="{C001B626-A7D4-4393-ACA3-E6003AA861A2}" sibTransId="{6A03B44D-BCF6-4229-9862-6722B7ABCAD3}"/>
    <dgm:cxn modelId="{28C6B7DA-EEA5-6340-9F21-D492DA8E3B2D}" type="presOf" srcId="{FD6193DD-BDE2-4A94-965C-EF119372B3BB}" destId="{D349AB9D-C715-354D-BF31-31E46E10EB40}" srcOrd="0" destOrd="0" presId="urn:microsoft.com/office/officeart/2018/2/layout/IconVerticalSolidList"/>
    <dgm:cxn modelId="{03C08DEF-FAFB-4677-8FF7-2B83882C2041}" srcId="{4E526CFB-8549-48C9-9793-344A0B7B382E}" destId="{07EFD23D-6BAA-441F-B42F-C95549673706}" srcOrd="2" destOrd="0" parTransId="{498F3D28-024F-469C-9875-275D9EBAF42F}" sibTransId="{0EFEA7F4-F2D4-4BE4-843C-DB0D83F21EA5}"/>
    <dgm:cxn modelId="{B90B91F3-C0F4-4640-BC47-07D2BE8E338F}" type="presOf" srcId="{07EFD23D-6BAA-441F-B42F-C95549673706}" destId="{E2F1B43B-61C4-48DE-83F8-F75072C0970D}" srcOrd="0" destOrd="0" presId="urn:microsoft.com/office/officeart/2018/2/layout/IconVerticalSolidList"/>
    <dgm:cxn modelId="{6949CDF8-FBE9-1647-89A4-43FCE52B273B}" type="presOf" srcId="{4EAFDC49-AE6E-4771-A68F-18ADB3817618}" destId="{B93DF6EF-4EC9-4FAD-97DF-3F915381FF34}" srcOrd="0" destOrd="0" presId="urn:microsoft.com/office/officeart/2018/2/layout/IconVerticalSolidList"/>
    <dgm:cxn modelId="{AEDD887A-5FA7-544F-9BB3-3AA66E61B90B}" type="presParOf" srcId="{ED103657-DC55-4819-9B1A-CFD1354AF66B}" destId="{1B79D0FA-DA6B-4749-A3E9-370E0493E202}" srcOrd="0" destOrd="0" presId="urn:microsoft.com/office/officeart/2018/2/layout/IconVerticalSolidList"/>
    <dgm:cxn modelId="{046D664C-F595-774E-B417-4FFFA8C51A8B}" type="presParOf" srcId="{1B79D0FA-DA6B-4749-A3E9-370E0493E202}" destId="{D3C50585-ED81-4474-A042-1920817AB70B}" srcOrd="0" destOrd="0" presId="urn:microsoft.com/office/officeart/2018/2/layout/IconVerticalSolidList"/>
    <dgm:cxn modelId="{CFD34F12-6286-1D41-AD5F-229BDDAAD3F2}" type="presParOf" srcId="{1B79D0FA-DA6B-4749-A3E9-370E0493E202}" destId="{B17063F1-9BE8-45B5-81EB-B263810876A9}" srcOrd="1" destOrd="0" presId="urn:microsoft.com/office/officeart/2018/2/layout/IconVerticalSolidList"/>
    <dgm:cxn modelId="{70BBE673-44C8-A941-8EF6-ED3969DCFF9B}" type="presParOf" srcId="{1B79D0FA-DA6B-4749-A3E9-370E0493E202}" destId="{6C0089AC-5CC1-455F-ADD1-CBAC9CD94C12}" srcOrd="2" destOrd="0" presId="urn:microsoft.com/office/officeart/2018/2/layout/IconVerticalSolidList"/>
    <dgm:cxn modelId="{200DCF7E-E487-FB48-A0AD-BE2AC4C98AD9}" type="presParOf" srcId="{1B79D0FA-DA6B-4749-A3E9-370E0493E202}" destId="{A849D6CF-863B-48A7-8513-DC86FA255600}" srcOrd="3" destOrd="0" presId="urn:microsoft.com/office/officeart/2018/2/layout/IconVerticalSolidList"/>
    <dgm:cxn modelId="{5B3BE9C8-7D56-AA4E-9F98-D701B3356577}" type="presParOf" srcId="{ED103657-DC55-4819-9B1A-CFD1354AF66B}" destId="{8558D4E9-B51B-4B52-915E-07E8468C09E1}" srcOrd="1" destOrd="0" presId="urn:microsoft.com/office/officeart/2018/2/layout/IconVerticalSolidList"/>
    <dgm:cxn modelId="{0495BA19-65A7-C94F-B8C3-19C924EEDE01}" type="presParOf" srcId="{ED103657-DC55-4819-9B1A-CFD1354AF66B}" destId="{A7D2AADE-C06D-4ACB-B66E-4F4ADBE89F6A}" srcOrd="2" destOrd="0" presId="urn:microsoft.com/office/officeart/2018/2/layout/IconVerticalSolidList"/>
    <dgm:cxn modelId="{8C2FCF08-E8EC-E746-98E9-7D16D39C8669}" type="presParOf" srcId="{A7D2AADE-C06D-4ACB-B66E-4F4ADBE89F6A}" destId="{3528CFB6-FF0D-4296-B957-C4158AE404D6}" srcOrd="0" destOrd="0" presId="urn:microsoft.com/office/officeart/2018/2/layout/IconVerticalSolidList"/>
    <dgm:cxn modelId="{94990D3C-BD6B-5348-91C6-AFAA58E45547}" type="presParOf" srcId="{A7D2AADE-C06D-4ACB-B66E-4F4ADBE89F6A}" destId="{F6BCE43E-889B-41E1-8C2F-44655AB12448}" srcOrd="1" destOrd="0" presId="urn:microsoft.com/office/officeart/2018/2/layout/IconVerticalSolidList"/>
    <dgm:cxn modelId="{F6E42E23-AC28-F242-9574-DD4FFEE639F2}" type="presParOf" srcId="{A7D2AADE-C06D-4ACB-B66E-4F4ADBE89F6A}" destId="{4F4DC31C-AC1D-4B2C-A916-910EDC0AB75E}" srcOrd="2" destOrd="0" presId="urn:microsoft.com/office/officeart/2018/2/layout/IconVerticalSolidList"/>
    <dgm:cxn modelId="{C08DCCDE-9AB9-024B-97F6-3C4D2AA355EB}" type="presParOf" srcId="{A7D2AADE-C06D-4ACB-B66E-4F4ADBE89F6A}" destId="{EA50C382-6ED1-4C65-83F4-18C466F2FB9B}" srcOrd="3" destOrd="0" presId="urn:microsoft.com/office/officeart/2018/2/layout/IconVerticalSolidList"/>
    <dgm:cxn modelId="{868867C2-538C-6E49-A1C9-C667E38EE43B}" type="presParOf" srcId="{ED103657-DC55-4819-9B1A-CFD1354AF66B}" destId="{5D9297E5-B2DB-49C9-966C-4C39FFC20146}" srcOrd="3" destOrd="0" presId="urn:microsoft.com/office/officeart/2018/2/layout/IconVerticalSolidList"/>
    <dgm:cxn modelId="{272B7ACF-FE66-DC44-823B-C27132AB3B11}" type="presParOf" srcId="{ED103657-DC55-4819-9B1A-CFD1354AF66B}" destId="{4186D0DB-1B20-4A4F-A737-EF7AA5FF6918}" srcOrd="4" destOrd="0" presId="urn:microsoft.com/office/officeart/2018/2/layout/IconVerticalSolidList"/>
    <dgm:cxn modelId="{A0DC69B9-513A-8540-9970-EABB76A9AFC7}" type="presParOf" srcId="{4186D0DB-1B20-4A4F-A737-EF7AA5FF6918}" destId="{EBA4C3EB-F3D2-4804-867E-D1688728003B}" srcOrd="0" destOrd="0" presId="urn:microsoft.com/office/officeart/2018/2/layout/IconVerticalSolidList"/>
    <dgm:cxn modelId="{0D45FC52-C761-BD4B-8E05-061E18A18664}" type="presParOf" srcId="{4186D0DB-1B20-4A4F-A737-EF7AA5FF6918}" destId="{100FB177-E2CD-4280-B95F-AAA60CE046F5}" srcOrd="1" destOrd="0" presId="urn:microsoft.com/office/officeart/2018/2/layout/IconVerticalSolidList"/>
    <dgm:cxn modelId="{11F4FE9C-9C28-BB4C-97E7-20A8334E816C}" type="presParOf" srcId="{4186D0DB-1B20-4A4F-A737-EF7AA5FF6918}" destId="{8427AF08-4883-4A6C-928D-65BF6C7D856B}" srcOrd="2" destOrd="0" presId="urn:microsoft.com/office/officeart/2018/2/layout/IconVerticalSolidList"/>
    <dgm:cxn modelId="{ABE360DE-E623-FF44-9788-B6DD122A7410}" type="presParOf" srcId="{4186D0DB-1B20-4A4F-A737-EF7AA5FF6918}" destId="{E2F1B43B-61C4-48DE-83F8-F75072C0970D}" srcOrd="3" destOrd="0" presId="urn:microsoft.com/office/officeart/2018/2/layout/IconVerticalSolidList"/>
    <dgm:cxn modelId="{3A237940-50DC-8D4E-A051-114304CFBFF7}" type="presParOf" srcId="{ED103657-DC55-4819-9B1A-CFD1354AF66B}" destId="{96C6F471-51D5-45B8-9955-1BFA6FDFA2C7}" srcOrd="5" destOrd="0" presId="urn:microsoft.com/office/officeart/2018/2/layout/IconVerticalSolidList"/>
    <dgm:cxn modelId="{88A69A70-D14B-9B4E-88F3-AD02E74226E7}" type="presParOf" srcId="{ED103657-DC55-4819-9B1A-CFD1354AF66B}" destId="{7E76C6A6-8B4E-5C48-983E-04E8518CD922}" srcOrd="6" destOrd="0" presId="urn:microsoft.com/office/officeart/2018/2/layout/IconVerticalSolidList"/>
    <dgm:cxn modelId="{FD654ED8-5FF3-A947-BA31-27C4759DD582}" type="presParOf" srcId="{7E76C6A6-8B4E-5C48-983E-04E8518CD922}" destId="{71293872-5267-FE4E-8D4B-52F488874976}" srcOrd="0" destOrd="0" presId="urn:microsoft.com/office/officeart/2018/2/layout/IconVerticalSolidList"/>
    <dgm:cxn modelId="{29D0786B-EEFB-A448-B209-E51E109615C0}" type="presParOf" srcId="{7E76C6A6-8B4E-5C48-983E-04E8518CD922}" destId="{7481BD57-FCB7-774F-80BE-B644D606F573}" srcOrd="1" destOrd="0" presId="urn:microsoft.com/office/officeart/2018/2/layout/IconVerticalSolidList"/>
    <dgm:cxn modelId="{D8CEEC3E-13AE-0645-B2CD-F07117596F91}" type="presParOf" srcId="{7E76C6A6-8B4E-5C48-983E-04E8518CD922}" destId="{4A3CF220-2F1D-244F-B436-C3D364EE4E1E}" srcOrd="2" destOrd="0" presId="urn:microsoft.com/office/officeart/2018/2/layout/IconVerticalSolidList"/>
    <dgm:cxn modelId="{D3349CA4-2F2B-B24E-9F26-5A4F320F3679}" type="presParOf" srcId="{7E76C6A6-8B4E-5C48-983E-04E8518CD922}" destId="{D349AB9D-C715-354D-BF31-31E46E10EB40}" srcOrd="3" destOrd="0" presId="urn:microsoft.com/office/officeart/2018/2/layout/IconVerticalSolidList"/>
    <dgm:cxn modelId="{A7C242EE-F2C6-094E-9B2E-062B6893DAEB}" type="presParOf" srcId="{ED103657-DC55-4819-9B1A-CFD1354AF66B}" destId="{2D28E592-86A1-0142-A7E1-EB2B839BB46F}" srcOrd="7" destOrd="0" presId="urn:microsoft.com/office/officeart/2018/2/layout/IconVerticalSolidList"/>
    <dgm:cxn modelId="{8673C5C2-444A-0246-959E-A2BC92A47AAC}" type="presParOf" srcId="{ED103657-DC55-4819-9B1A-CFD1354AF66B}" destId="{9C32CBE0-DBE1-4118-AA50-E9AF6220F7BE}" srcOrd="8" destOrd="0" presId="urn:microsoft.com/office/officeart/2018/2/layout/IconVerticalSolidList"/>
    <dgm:cxn modelId="{DC5CD2B9-B297-5A4D-B81B-94AD024F6BA6}" type="presParOf" srcId="{9C32CBE0-DBE1-4118-AA50-E9AF6220F7BE}" destId="{8779DF0A-D4B3-4EEE-9CA0-57C17C74DDC6}" srcOrd="0" destOrd="0" presId="urn:microsoft.com/office/officeart/2018/2/layout/IconVerticalSolidList"/>
    <dgm:cxn modelId="{7D8D70A1-B7F5-FF45-B9BD-FE2DDF5E9424}" type="presParOf" srcId="{9C32CBE0-DBE1-4118-AA50-E9AF6220F7BE}" destId="{F61D3244-F4D9-4EC5-876F-548E7702A770}" srcOrd="1" destOrd="0" presId="urn:microsoft.com/office/officeart/2018/2/layout/IconVerticalSolidList"/>
    <dgm:cxn modelId="{15C7D909-3E8D-AB4E-AA62-EC3BD3347E41}" type="presParOf" srcId="{9C32CBE0-DBE1-4118-AA50-E9AF6220F7BE}" destId="{69D07287-994C-4624-946B-FE546B6E06E6}" srcOrd="2" destOrd="0" presId="urn:microsoft.com/office/officeart/2018/2/layout/IconVerticalSolidList"/>
    <dgm:cxn modelId="{282FB464-F879-0549-9BE1-79692F8C8393}" type="presParOf" srcId="{9C32CBE0-DBE1-4118-AA50-E9AF6220F7BE}" destId="{B93DF6EF-4EC9-4FAD-97DF-3F915381FF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50585-ED81-4474-A042-1920817AB70B}">
      <dsp:nvSpPr>
        <dsp:cNvPr id="0" name=""/>
        <dsp:cNvSpPr/>
      </dsp:nvSpPr>
      <dsp:spPr>
        <a:xfrm>
          <a:off x="0" y="3687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063F1-9BE8-45B5-81EB-B263810876A9}">
      <dsp:nvSpPr>
        <dsp:cNvPr id="0" name=""/>
        <dsp:cNvSpPr/>
      </dsp:nvSpPr>
      <dsp:spPr>
        <a:xfrm>
          <a:off x="237626" y="180434"/>
          <a:ext cx="432047" cy="432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9D6CF-863B-48A7-8513-DC86FA255600}">
      <dsp:nvSpPr>
        <dsp:cNvPr id="0" name=""/>
        <dsp:cNvSpPr/>
      </dsp:nvSpPr>
      <dsp:spPr>
        <a:xfrm>
          <a:off x="907299" y="3687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problem and Dataset</a:t>
          </a:r>
        </a:p>
      </dsp:txBody>
      <dsp:txXfrm>
        <a:off x="907299" y="3687"/>
        <a:ext cx="4760875" cy="785540"/>
      </dsp:txXfrm>
    </dsp:sp>
    <dsp:sp modelId="{3528CFB6-FF0D-4296-B957-C4158AE404D6}">
      <dsp:nvSpPr>
        <dsp:cNvPr id="0" name=""/>
        <dsp:cNvSpPr/>
      </dsp:nvSpPr>
      <dsp:spPr>
        <a:xfrm>
          <a:off x="0" y="985613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CE43E-889B-41E1-8C2F-44655AB12448}">
      <dsp:nvSpPr>
        <dsp:cNvPr id="0" name=""/>
        <dsp:cNvSpPr/>
      </dsp:nvSpPr>
      <dsp:spPr>
        <a:xfrm>
          <a:off x="226734" y="1184144"/>
          <a:ext cx="432047" cy="432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0C382-6ED1-4C65-83F4-18C466F2FB9B}">
      <dsp:nvSpPr>
        <dsp:cNvPr id="0" name=""/>
        <dsp:cNvSpPr/>
      </dsp:nvSpPr>
      <dsp:spPr>
        <a:xfrm>
          <a:off x="907299" y="985613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Extraction and Selection </a:t>
          </a:r>
        </a:p>
      </dsp:txBody>
      <dsp:txXfrm>
        <a:off x="907299" y="985613"/>
        <a:ext cx="4760875" cy="785540"/>
      </dsp:txXfrm>
    </dsp:sp>
    <dsp:sp modelId="{EBA4C3EB-F3D2-4804-867E-D1688728003B}">
      <dsp:nvSpPr>
        <dsp:cNvPr id="0" name=""/>
        <dsp:cNvSpPr/>
      </dsp:nvSpPr>
      <dsp:spPr>
        <a:xfrm>
          <a:off x="0" y="1967539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FB177-E2CD-4280-B95F-AAA60CE046F5}">
      <dsp:nvSpPr>
        <dsp:cNvPr id="0" name=""/>
        <dsp:cNvSpPr/>
      </dsp:nvSpPr>
      <dsp:spPr>
        <a:xfrm>
          <a:off x="237626" y="2144285"/>
          <a:ext cx="432047" cy="432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1B43B-61C4-48DE-83F8-F75072C0970D}">
      <dsp:nvSpPr>
        <dsp:cNvPr id="0" name=""/>
        <dsp:cNvSpPr/>
      </dsp:nvSpPr>
      <dsp:spPr>
        <a:xfrm>
          <a:off x="907299" y="1967539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Machine Learning Algorithm</a:t>
          </a:r>
        </a:p>
      </dsp:txBody>
      <dsp:txXfrm>
        <a:off x="907299" y="1967539"/>
        <a:ext cx="4760875" cy="785540"/>
      </dsp:txXfrm>
    </dsp:sp>
    <dsp:sp modelId="{71293872-5267-FE4E-8D4B-52F488874976}">
      <dsp:nvSpPr>
        <dsp:cNvPr id="0" name=""/>
        <dsp:cNvSpPr/>
      </dsp:nvSpPr>
      <dsp:spPr>
        <a:xfrm>
          <a:off x="0" y="2949464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1BD57-FCB7-774F-80BE-B644D606F573}">
      <dsp:nvSpPr>
        <dsp:cNvPr id="0" name=""/>
        <dsp:cNvSpPr/>
      </dsp:nvSpPr>
      <dsp:spPr>
        <a:xfrm>
          <a:off x="237626" y="3126211"/>
          <a:ext cx="432047" cy="432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9AB9D-C715-354D-BF31-31E46E10EB40}">
      <dsp:nvSpPr>
        <dsp:cNvPr id="0" name=""/>
        <dsp:cNvSpPr/>
      </dsp:nvSpPr>
      <dsp:spPr>
        <a:xfrm>
          <a:off x="907299" y="2949464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 Learning </a:t>
          </a:r>
          <a:r>
            <a:rPr lang="en-US" sz="1900" kern="1200">
              <a:solidFill>
                <a:schemeClr val="tx1"/>
              </a:solidFill>
            </a:rPr>
            <a:t>Algorithm</a:t>
          </a:r>
          <a:r>
            <a:rPr lang="en-US" sz="1900" kern="1200"/>
            <a:t> </a:t>
          </a:r>
        </a:p>
      </dsp:txBody>
      <dsp:txXfrm>
        <a:off x="907299" y="2949464"/>
        <a:ext cx="4760875" cy="785540"/>
      </dsp:txXfrm>
    </dsp:sp>
    <dsp:sp modelId="{8779DF0A-D4B3-4EEE-9CA0-57C17C74DDC6}">
      <dsp:nvSpPr>
        <dsp:cNvPr id="0" name=""/>
        <dsp:cNvSpPr/>
      </dsp:nvSpPr>
      <dsp:spPr>
        <a:xfrm>
          <a:off x="0" y="3935078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3244-F4D9-4EC5-876F-548E7702A770}">
      <dsp:nvSpPr>
        <dsp:cNvPr id="0" name=""/>
        <dsp:cNvSpPr/>
      </dsp:nvSpPr>
      <dsp:spPr>
        <a:xfrm>
          <a:off x="237626" y="4108137"/>
          <a:ext cx="432047" cy="432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DF6EF-4EC9-4FAD-97DF-3F915381FF34}">
      <dsp:nvSpPr>
        <dsp:cNvPr id="0" name=""/>
        <dsp:cNvSpPr/>
      </dsp:nvSpPr>
      <dsp:spPr>
        <a:xfrm>
          <a:off x="907299" y="3931390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 and Discussion</a:t>
          </a:r>
        </a:p>
      </dsp:txBody>
      <dsp:txXfrm>
        <a:off x="907299" y="3931390"/>
        <a:ext cx="4760875" cy="78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84E12-66B2-844F-B352-49356DD4235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B7E3-40B8-E648-84EF-68F3BE5A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3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1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7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7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9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5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19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8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8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2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13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5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15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01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7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56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30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34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384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43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01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2C49F-CD12-764C-A8FA-9358D12F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745454"/>
            <a:ext cx="9470954" cy="61577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Saeed </a:t>
            </a:r>
            <a:r>
              <a:rPr lang="en-US" sz="1800" dirty="0" err="1">
                <a:solidFill>
                  <a:schemeClr val="bg1"/>
                </a:solidFill>
              </a:rPr>
              <a:t>Kazemi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27F90-2E9F-4407-B6B0-D8B6EC2B4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87" r="2" b="32404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470596F7-FAA6-D740-BFA4-B233DDBC9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14867129">
            <a:off x="5345472" y="4800395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613DE12-A008-D44A-B3B2-178E33972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14460023">
            <a:off x="8698933" y="4554229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9FBAE-CF4E-B143-B6A5-F3B7C6FD0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016" y="2938235"/>
            <a:ext cx="10801350" cy="1700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Deep learning in Time series Classification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0C83D1-4255-AA4B-B1CF-DA0E48C12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14867129">
            <a:off x="10517762" y="2135374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9C6B8-A240-4C7F-9D22-157D6D5E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end-to-end method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F77B5C-3809-0B43-8F21-5F0BF24A626B}"/>
              </a:ext>
            </a:extLst>
          </p:cNvPr>
          <p:cNvSpPr txBox="1">
            <a:spLocks/>
          </p:cNvSpPr>
          <p:nvPr/>
        </p:nvSpPr>
        <p:spPr>
          <a:xfrm>
            <a:off x="800100" y="1751314"/>
            <a:ext cx="7646476" cy="4391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also implemented DNNs as end-to-end networks </a:t>
            </a:r>
            <a:r>
              <a:rPr lang="en-US" sz="1600" b="1" dirty="0"/>
              <a:t>(FCN) </a:t>
            </a:r>
            <a:endParaRPr lang="en-US" sz="1600" dirty="0"/>
          </a:p>
          <a:p>
            <a:r>
              <a:rPr lang="en-US" sz="1600" dirty="0"/>
              <a:t>This network has three blocks.</a:t>
            </a:r>
          </a:p>
          <a:p>
            <a:r>
              <a:rPr lang="en-US" sz="1600" dirty="0"/>
              <a:t>Each block is a convolutional layer followed by a batch normalization and a </a:t>
            </a:r>
            <a:r>
              <a:rPr lang="en-US" sz="1600" dirty="0" err="1"/>
              <a:t>ReLU</a:t>
            </a:r>
            <a:r>
              <a:rPr lang="en-US" sz="1600" dirty="0"/>
              <a:t> activation layer.</a:t>
            </a:r>
          </a:p>
          <a:p>
            <a:r>
              <a:rPr lang="en-US" sz="1600" dirty="0"/>
              <a:t>Hyper-parameters:</a:t>
            </a:r>
          </a:p>
          <a:p>
            <a:pPr lvl="1"/>
            <a:r>
              <a:rPr lang="en-CA" sz="1400" dirty="0"/>
              <a:t>epochs = 200</a:t>
            </a:r>
          </a:p>
          <a:p>
            <a:pPr lvl="1"/>
            <a:r>
              <a:rPr lang="en-CA" sz="1400" dirty="0" err="1"/>
              <a:t>batch_size</a:t>
            </a:r>
            <a:r>
              <a:rPr lang="en-CA" sz="1400" dirty="0"/>
              <a:t> = 32</a:t>
            </a:r>
            <a:endParaRPr lang="en-US" sz="1400" dirty="0"/>
          </a:p>
          <a:p>
            <a:pPr lvl="1"/>
            <a:r>
              <a:rPr lang="en-CA" sz="1400" dirty="0"/>
              <a:t>optimizer="</a:t>
            </a:r>
            <a:r>
              <a:rPr lang="en-CA" sz="1400" dirty="0" err="1"/>
              <a:t>adam</a:t>
            </a:r>
            <a:r>
              <a:rPr lang="en-CA" sz="1400" dirty="0"/>
              <a:t>”</a:t>
            </a:r>
          </a:p>
          <a:p>
            <a:pPr lvl="1"/>
            <a:r>
              <a:rPr lang="en-CA" sz="1400" dirty="0"/>
              <a:t>loss="</a:t>
            </a:r>
            <a:r>
              <a:rPr lang="en-CA" sz="1400" dirty="0" err="1"/>
              <a:t>sparse_categorical_crossentropy</a:t>
            </a:r>
            <a:r>
              <a:rPr lang="en-CA" sz="1400" dirty="0"/>
              <a:t>"</a:t>
            </a:r>
          </a:p>
          <a:p>
            <a:pPr lvl="1" fontAlgn="base"/>
            <a:endParaRPr lang="en-CA" sz="1600" dirty="0"/>
          </a:p>
          <a:p>
            <a:pPr fontAlgn="base"/>
            <a:r>
              <a:rPr lang="en-CA" sz="1600" b="1" dirty="0"/>
              <a:t>Trainable params: 26,050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B70189-9F83-4948-B61F-F636B3B1F470}"/>
              </a:ext>
            </a:extLst>
          </p:cNvPr>
          <p:cNvGrpSpPr/>
          <p:nvPr/>
        </p:nvGrpSpPr>
        <p:grpSpPr>
          <a:xfrm>
            <a:off x="8236003" y="278563"/>
            <a:ext cx="3451361" cy="6345710"/>
            <a:chOff x="8236003" y="136525"/>
            <a:chExt cx="3555947" cy="662427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19C669E-8A94-AE42-A2A0-DB64AC6A3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003" y="136525"/>
              <a:ext cx="3555947" cy="662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53714A6-B06A-E241-9AB5-BC14692BCDA4}"/>
                </a:ext>
              </a:extLst>
            </p:cNvPr>
            <p:cNvSpPr/>
            <p:nvPr/>
          </p:nvSpPr>
          <p:spPr>
            <a:xfrm>
              <a:off x="8446576" y="679267"/>
              <a:ext cx="3144790" cy="162850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1B0D5FF-C34E-8544-AE3E-968ED845A878}"/>
                </a:ext>
              </a:extLst>
            </p:cNvPr>
            <p:cNvSpPr/>
            <p:nvPr/>
          </p:nvSpPr>
          <p:spPr>
            <a:xfrm>
              <a:off x="8446576" y="2352403"/>
              <a:ext cx="3144790" cy="162850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17685A-71AB-514B-A52A-BE8461FD078F}"/>
                </a:ext>
              </a:extLst>
            </p:cNvPr>
            <p:cNvSpPr/>
            <p:nvPr/>
          </p:nvSpPr>
          <p:spPr>
            <a:xfrm>
              <a:off x="8415878" y="4026415"/>
              <a:ext cx="3144790" cy="162850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1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Transfer learning method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F77B5C-3809-0B43-8F21-5F0BF24A626B}"/>
              </a:ext>
            </a:extLst>
          </p:cNvPr>
          <p:cNvSpPr txBox="1">
            <a:spLocks/>
          </p:cNvSpPr>
          <p:nvPr/>
        </p:nvSpPr>
        <p:spPr>
          <a:xfrm>
            <a:off x="800100" y="2129355"/>
            <a:ext cx="10691265" cy="1910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Implemented </a:t>
            </a:r>
            <a:r>
              <a:rPr lang="en-US" sz="1600" b="1" dirty="0"/>
              <a:t>LDA</a:t>
            </a:r>
            <a:r>
              <a:rPr lang="en-US" sz="1600" dirty="0"/>
              <a:t>, </a:t>
            </a:r>
            <a:r>
              <a:rPr lang="en-US" sz="1600" b="1" dirty="0"/>
              <a:t>kNN</a:t>
            </a:r>
            <a:r>
              <a:rPr lang="en-US" sz="1600" dirty="0"/>
              <a:t>, </a:t>
            </a:r>
            <a:r>
              <a:rPr lang="en-US" sz="1600" b="1" dirty="0"/>
              <a:t>SVM</a:t>
            </a:r>
            <a:r>
              <a:rPr lang="en-US" sz="1600" dirty="0"/>
              <a:t>, and </a:t>
            </a:r>
            <a:r>
              <a:rPr lang="en-CA" sz="1600" b="1" dirty="0">
                <a:solidFill>
                  <a:schemeClr val="dk1"/>
                </a:solidFill>
              </a:rPr>
              <a:t>RFC.</a:t>
            </a:r>
          </a:p>
          <a:p>
            <a:r>
              <a:rPr lang="en-CA" sz="1600" dirty="0"/>
              <a:t>We used Ricker wavelet (“Mexican hat wavelet”).</a:t>
            </a:r>
            <a:endParaRPr lang="en-CA" sz="1600" b="1" dirty="0">
              <a:solidFill>
                <a:schemeClr val="dk1"/>
              </a:solidFill>
            </a:endParaRPr>
          </a:p>
          <a:p>
            <a:r>
              <a:rPr lang="en-US" sz="1600" dirty="0"/>
              <a:t>Compared 2 CNN architectures ImageNet for pre-training the CNN (</a:t>
            </a:r>
            <a:r>
              <a:rPr lang="en-CA" sz="1600" b="1" dirty="0"/>
              <a:t>VGG16</a:t>
            </a:r>
            <a:r>
              <a:rPr lang="en-CA" sz="1600" dirty="0"/>
              <a:t>, and </a:t>
            </a:r>
            <a:r>
              <a:rPr lang="en-CA" sz="1600" b="1" dirty="0"/>
              <a:t>MobileNet</a:t>
            </a:r>
            <a:r>
              <a:rPr lang="en-CA" sz="1600" dirty="0"/>
              <a:t>)</a:t>
            </a:r>
          </a:p>
          <a:p>
            <a:pPr fontAlgn="base"/>
            <a:r>
              <a:rPr lang="en-CA" sz="1600" dirty="0"/>
              <a:t>The size of testing data was considered 20%</a:t>
            </a:r>
            <a:endParaRPr lang="en-US" sz="16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6CC67B3-0734-E64C-8E54-2C8FC22BD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937923"/>
              </p:ext>
            </p:extLst>
          </p:nvPr>
        </p:nvGraphicFramePr>
        <p:xfrm>
          <a:off x="2440815" y="4066281"/>
          <a:ext cx="7128000" cy="113526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2276">
                  <a:extLst>
                    <a:ext uri="{9D8B030D-6E8A-4147-A177-3AD203B41FA5}">
                      <a16:colId xmlns:a16="http://schemas.microsoft.com/office/drawing/2014/main" val="4253001532"/>
                    </a:ext>
                  </a:extLst>
                </a:gridCol>
                <a:gridCol w="929899">
                  <a:extLst>
                    <a:ext uri="{9D8B030D-6E8A-4147-A177-3AD203B41FA5}">
                      <a16:colId xmlns:a16="http://schemas.microsoft.com/office/drawing/2014/main" val="635954509"/>
                    </a:ext>
                  </a:extLst>
                </a:gridCol>
                <a:gridCol w="1030637">
                  <a:extLst>
                    <a:ext uri="{9D8B030D-6E8A-4147-A177-3AD203B41FA5}">
                      <a16:colId xmlns:a16="http://schemas.microsoft.com/office/drawing/2014/main" val="2403628099"/>
                    </a:ext>
                  </a:extLst>
                </a:gridCol>
                <a:gridCol w="1410346">
                  <a:extLst>
                    <a:ext uri="{9D8B030D-6E8A-4147-A177-3AD203B41FA5}">
                      <a16:colId xmlns:a16="http://schemas.microsoft.com/office/drawing/2014/main" val="4126490416"/>
                    </a:ext>
                  </a:extLst>
                </a:gridCol>
                <a:gridCol w="1586842">
                  <a:extLst>
                    <a:ext uri="{9D8B030D-6E8A-4147-A177-3AD203B41FA5}">
                      <a16:colId xmlns:a16="http://schemas.microsoft.com/office/drawing/2014/main" val="356714797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813815876"/>
                    </a:ext>
                  </a:extLst>
                </a:gridCol>
              </a:tblGrid>
              <a:tr h="280860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Model*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Weighted size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Length of features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Learning parameters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Number of layers</a:t>
                      </a:r>
                    </a:p>
                  </a:txBody>
                  <a:tcPr marL="0" marR="57512" marT="23005" marB="172537" anchor="ctr"/>
                </a:tc>
                <a:extLst>
                  <a:ext uri="{0D108BD9-81ED-4DB2-BD59-A6C34878D82A}">
                    <a16:rowId xmlns:a16="http://schemas.microsoft.com/office/drawing/2014/main" val="3873655064"/>
                  </a:ext>
                </a:extLst>
              </a:tr>
              <a:tr h="280860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VGG16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224 x 224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535 MB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(1, 4096)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 kern="1200" cap="none" spc="0" dirty="0">
                          <a:solidFill>
                            <a:schemeClr val="tx1"/>
                          </a:solidFill>
                        </a:rPr>
                        <a:t>138,357,544</a:t>
                      </a:r>
                      <a:endParaRPr lang="en-CA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extLst>
                  <a:ext uri="{0D108BD9-81ED-4DB2-BD59-A6C34878D82A}">
                    <a16:rowId xmlns:a16="http://schemas.microsoft.com/office/drawing/2014/main" val="3767711745"/>
                  </a:ext>
                </a:extLst>
              </a:tr>
              <a:tr h="280860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>
                          <a:solidFill>
                            <a:schemeClr val="tx1"/>
                          </a:solidFill>
                        </a:rPr>
                        <a:t>MobileNet</a:t>
                      </a:r>
                      <a:endParaRPr lang="en-CA" sz="12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224 x 224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17 MB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(1, 1024)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 kern="1200" cap="none" spc="0" dirty="0">
                          <a:solidFill>
                            <a:schemeClr val="tx1"/>
                          </a:solidFill>
                        </a:rPr>
                        <a:t>4,253,864</a:t>
                      </a:r>
                      <a:endParaRPr lang="en-CA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extLst>
                  <a:ext uri="{0D108BD9-81ED-4DB2-BD59-A6C34878D82A}">
                    <a16:rowId xmlns:a16="http://schemas.microsoft.com/office/drawing/2014/main" val="26802565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1B78C73-F1CC-1549-9573-E0AB7A1B6370}"/>
              </a:ext>
            </a:extLst>
          </p:cNvPr>
          <p:cNvSpPr/>
          <p:nvPr/>
        </p:nvSpPr>
        <p:spPr>
          <a:xfrm>
            <a:off x="7043811" y="5206772"/>
            <a:ext cx="2678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CA" sz="1200" i="1" dirty="0"/>
              <a:t>* https://</a:t>
            </a:r>
            <a:r>
              <a:rPr lang="en-CA" sz="1200" i="1" dirty="0" err="1"/>
              <a:t>github.com</a:t>
            </a:r>
            <a:r>
              <a:rPr lang="en-CA" sz="1200" i="1" dirty="0"/>
              <a:t>/</a:t>
            </a:r>
            <a:r>
              <a:rPr lang="en-CA" sz="1200" i="1" dirty="0" err="1"/>
              <a:t>SKazemii</a:t>
            </a:r>
            <a:r>
              <a:rPr lang="en-CA" sz="1200" i="1" dirty="0"/>
              <a:t>/CS6735,</a:t>
            </a:r>
          </a:p>
        </p:txBody>
      </p:sp>
    </p:spTree>
    <p:extLst>
      <p:ext uri="{BB962C8B-B14F-4D97-AF65-F5344CB8AC3E}">
        <p14:creationId xmlns:p14="http://schemas.microsoft.com/office/powerpoint/2010/main" val="51279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1B29E91-6273-8740-A093-316F79ACCBB9}"/>
              </a:ext>
            </a:extLst>
          </p:cNvPr>
          <p:cNvSpPr/>
          <p:nvPr/>
        </p:nvSpPr>
        <p:spPr>
          <a:xfrm>
            <a:off x="4040313" y="4356872"/>
            <a:ext cx="6749605" cy="12886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rgbClr val="00B050">
                  <a:alpha val="39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B19FBBE-CC05-8844-BFE8-936AD37D3F71}"/>
              </a:ext>
            </a:extLst>
          </p:cNvPr>
          <p:cNvSpPr/>
          <p:nvPr/>
        </p:nvSpPr>
        <p:spPr>
          <a:xfrm>
            <a:off x="4040314" y="3016536"/>
            <a:ext cx="6749605" cy="12886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rgbClr val="FF0000">
                  <a:lumMod val="88000"/>
                  <a:lumOff val="12000"/>
                  <a:alpha val="32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E7961B-D541-3542-92D5-94CFDD520EA1}"/>
              </a:ext>
            </a:extLst>
          </p:cNvPr>
          <p:cNvSpPr/>
          <p:nvPr/>
        </p:nvSpPr>
        <p:spPr>
          <a:xfrm>
            <a:off x="4041849" y="1686676"/>
            <a:ext cx="6749605" cy="12886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alpha val="23000"/>
                  <a:lumMod val="79000"/>
                  <a:lumOff val="21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602483" cy="979584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/>
              <a:t>The pipeline of implemented algorithms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8DD4DE7-60DB-6648-9865-6E2D2F5FEBF0}"/>
              </a:ext>
            </a:extLst>
          </p:cNvPr>
          <p:cNvSpPr/>
          <p:nvPr/>
        </p:nvSpPr>
        <p:spPr>
          <a:xfrm>
            <a:off x="2132066" y="2062530"/>
            <a:ext cx="1286239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base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42C0A-8089-124B-A22E-6C194CC75F10}"/>
              </a:ext>
            </a:extLst>
          </p:cNvPr>
          <p:cNvSpPr/>
          <p:nvPr/>
        </p:nvSpPr>
        <p:spPr>
          <a:xfrm>
            <a:off x="4310294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Features Extracting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DFEA5-C0D4-D541-8DF8-B6D58BC1AA2C}"/>
              </a:ext>
            </a:extLst>
          </p:cNvPr>
          <p:cNvSpPr/>
          <p:nvPr/>
        </p:nvSpPr>
        <p:spPr>
          <a:xfrm>
            <a:off x="2132067" y="3275555"/>
            <a:ext cx="1286239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Converting to time series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213D8-922C-4E42-A4B8-724B4043DE03}"/>
              </a:ext>
            </a:extLst>
          </p:cNvPr>
          <p:cNvSpPr/>
          <p:nvPr/>
        </p:nvSpPr>
        <p:spPr>
          <a:xfrm>
            <a:off x="5978551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Feature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73CC1B-A9C4-DC47-B004-890C3065C7CC}"/>
              </a:ext>
            </a:extLst>
          </p:cNvPr>
          <p:cNvSpPr/>
          <p:nvPr/>
        </p:nvSpPr>
        <p:spPr>
          <a:xfrm>
            <a:off x="7628036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SVM, kNN, LDA, RFC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772C5-7A57-164D-9F71-2C3DAE7C067C}"/>
              </a:ext>
            </a:extLst>
          </p:cNvPr>
          <p:cNvSpPr/>
          <p:nvPr/>
        </p:nvSpPr>
        <p:spPr>
          <a:xfrm>
            <a:off x="9277521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Calculating Accuracy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BE4E7A-6333-3640-8559-7B954D8E0513}"/>
              </a:ext>
            </a:extLst>
          </p:cNvPr>
          <p:cNvSpPr/>
          <p:nvPr/>
        </p:nvSpPr>
        <p:spPr>
          <a:xfrm>
            <a:off x="4310294" y="3255441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Wavelet Transform (CWT)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2E3B59-BCE4-2146-AB36-3B657EBDC920}"/>
              </a:ext>
            </a:extLst>
          </p:cNvPr>
          <p:cNvSpPr/>
          <p:nvPr/>
        </p:nvSpPr>
        <p:spPr>
          <a:xfrm>
            <a:off x="5978551" y="3233331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VGG16</a:t>
            </a:r>
          </a:p>
          <a:p>
            <a:pPr algn="ctr"/>
            <a:r>
              <a:rPr lang="en-US" sz="1400" dirty="0"/>
              <a:t>MobileNet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B8A60C-F792-7E45-85E7-3D847CEFF196}"/>
              </a:ext>
            </a:extLst>
          </p:cNvPr>
          <p:cNvSpPr/>
          <p:nvPr/>
        </p:nvSpPr>
        <p:spPr>
          <a:xfrm>
            <a:off x="7651039" y="3219457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SVM, kNN, LDA, RFC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AE290-FFDA-274D-8DB8-0B7759CC2A90}"/>
              </a:ext>
            </a:extLst>
          </p:cNvPr>
          <p:cNvSpPr/>
          <p:nvPr/>
        </p:nvSpPr>
        <p:spPr>
          <a:xfrm>
            <a:off x="4310293" y="4579003"/>
            <a:ext cx="4501635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Fully Convolutional Networks (FCN)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CE28D3-18AF-6F44-ABFD-A32624954143}"/>
              </a:ext>
            </a:extLst>
          </p:cNvPr>
          <p:cNvSpPr/>
          <p:nvPr/>
        </p:nvSpPr>
        <p:spPr>
          <a:xfrm>
            <a:off x="9319297" y="3230925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Calculating Accuracy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66E98E-4D94-3E44-A94C-92AD53977334}"/>
              </a:ext>
            </a:extLst>
          </p:cNvPr>
          <p:cNvSpPr/>
          <p:nvPr/>
        </p:nvSpPr>
        <p:spPr>
          <a:xfrm>
            <a:off x="9333257" y="4579003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Calculating Accuracy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0DAB15-9049-5F4A-8AE4-993E889E0B7B}"/>
              </a:ext>
            </a:extLst>
          </p:cNvPr>
          <p:cNvSpPr txBox="1"/>
          <p:nvPr/>
        </p:nvSpPr>
        <p:spPr>
          <a:xfrm rot="16200000">
            <a:off x="10534899" y="470377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End-to-end </a:t>
            </a:r>
          </a:p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B12117-DC83-C540-AFE1-0C4CC561D2A7}"/>
              </a:ext>
            </a:extLst>
          </p:cNvPr>
          <p:cNvSpPr txBox="1"/>
          <p:nvPr/>
        </p:nvSpPr>
        <p:spPr>
          <a:xfrm rot="16200000">
            <a:off x="10642108" y="3393492"/>
            <a:ext cx="855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Transfer</a:t>
            </a:r>
          </a:p>
          <a:p>
            <a:pPr algn="ctr"/>
            <a:r>
              <a:rPr lang="en-US" sz="1400" dirty="0"/>
              <a:t>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864455-5D1A-B24A-8F33-B169F86BBAF6}"/>
              </a:ext>
            </a:extLst>
          </p:cNvPr>
          <p:cNvSpPr txBox="1"/>
          <p:nvPr/>
        </p:nvSpPr>
        <p:spPr>
          <a:xfrm rot="16200000">
            <a:off x="10356310" y="2071487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Conventional</a:t>
            </a:r>
          </a:p>
          <a:p>
            <a:pPr algn="ctr"/>
            <a:r>
              <a:rPr lang="en-US" sz="1400" dirty="0"/>
              <a:t> ML algorithms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7DDF6EE-3F8A-0540-B64D-B111564269E2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3418306" y="3689162"/>
            <a:ext cx="891987" cy="130344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A5D1B0D-9790-654A-8C5F-F04B5D56A4A6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3418306" y="2306131"/>
            <a:ext cx="891988" cy="138303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1BBA0AF-7510-2646-9033-7856F856C350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8306" y="3669048"/>
            <a:ext cx="891988" cy="20114"/>
          </a:xfrm>
          <a:prstGeom prst="curved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CD7AA-B8B2-184C-9692-AB3A7831830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2775186" y="2889744"/>
            <a:ext cx="1" cy="3858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8A83AF-9E6A-2E4D-A7AA-B04C243CCC8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5485045" y="2306131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A59C17-F350-0D42-9C8A-3460836E2A2B}"/>
              </a:ext>
            </a:extLst>
          </p:cNvPr>
          <p:cNvCxnSpPr/>
          <p:nvPr/>
        </p:nvCxnSpPr>
        <p:spPr>
          <a:xfrm>
            <a:off x="5485045" y="3678979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855772-9166-D94B-A31E-0264A8FB2BE9}"/>
              </a:ext>
            </a:extLst>
          </p:cNvPr>
          <p:cNvCxnSpPr/>
          <p:nvPr/>
        </p:nvCxnSpPr>
        <p:spPr>
          <a:xfrm>
            <a:off x="7134530" y="2323303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26687E-916A-5744-B159-E45B1B62E8CD}"/>
              </a:ext>
            </a:extLst>
          </p:cNvPr>
          <p:cNvCxnSpPr/>
          <p:nvPr/>
        </p:nvCxnSpPr>
        <p:spPr>
          <a:xfrm>
            <a:off x="8784015" y="2331004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8BAEC-2232-FE49-B5AA-76E58F397D1A}"/>
              </a:ext>
            </a:extLst>
          </p:cNvPr>
          <p:cNvCxnSpPr/>
          <p:nvPr/>
        </p:nvCxnSpPr>
        <p:spPr>
          <a:xfrm>
            <a:off x="7169898" y="3644532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EF42E6-AA36-694C-8E8E-F4344D43D872}"/>
              </a:ext>
            </a:extLst>
          </p:cNvPr>
          <p:cNvCxnSpPr/>
          <p:nvPr/>
        </p:nvCxnSpPr>
        <p:spPr>
          <a:xfrm>
            <a:off x="8825790" y="3643948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292F96-0AAD-494E-B0B6-33F8C99C1AA5}"/>
              </a:ext>
            </a:extLst>
          </p:cNvPr>
          <p:cNvCxnSpPr/>
          <p:nvPr/>
        </p:nvCxnSpPr>
        <p:spPr>
          <a:xfrm>
            <a:off x="8825790" y="4974271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4DA3AEEC-B792-DA41-AE2E-FD37B621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4175AF-C317-CB4E-BE45-6547F84A5FF7}"/>
              </a:ext>
            </a:extLst>
          </p:cNvPr>
          <p:cNvSpPr txBox="1"/>
          <p:nvPr/>
        </p:nvSpPr>
        <p:spPr>
          <a:xfrm>
            <a:off x="4154043" y="1637491"/>
            <a:ext cx="255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Conventional ML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F4B23-C94A-2944-8C97-1DE55DA57CF3}"/>
              </a:ext>
            </a:extLst>
          </p:cNvPr>
          <p:cNvSpPr txBox="1"/>
          <p:nvPr/>
        </p:nvSpPr>
        <p:spPr>
          <a:xfrm>
            <a:off x="4102857" y="2973842"/>
            <a:ext cx="2489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Transfer learning approach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3D612B-3B93-C94B-B7E9-5233E2429736}"/>
              </a:ext>
            </a:extLst>
          </p:cNvPr>
          <p:cNvSpPr txBox="1"/>
          <p:nvPr/>
        </p:nvSpPr>
        <p:spPr>
          <a:xfrm>
            <a:off x="3952350" y="4336759"/>
            <a:ext cx="21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End-to-end Method</a:t>
            </a:r>
          </a:p>
        </p:txBody>
      </p:sp>
    </p:spTree>
    <p:extLst>
      <p:ext uri="{BB962C8B-B14F-4D97-AF65-F5344CB8AC3E}">
        <p14:creationId xmlns:p14="http://schemas.microsoft.com/office/powerpoint/2010/main" val="6644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87F4F7-2AF0-E64E-A071-DA29F0B8E7CB}"/>
              </a:ext>
            </a:extLst>
          </p:cNvPr>
          <p:cNvSpPr/>
          <p:nvPr/>
        </p:nvSpPr>
        <p:spPr>
          <a:xfrm>
            <a:off x="1565329" y="1593669"/>
            <a:ext cx="5826789" cy="4419600"/>
          </a:xfrm>
          <a:prstGeom prst="roundRect">
            <a:avLst/>
          </a:prstGeom>
          <a:gradFill flip="none" rotWithShape="1">
            <a:gsLst>
              <a:gs pos="24000">
                <a:schemeClr val="accent4">
                  <a:tint val="66000"/>
                  <a:satMod val="160000"/>
                </a:schemeClr>
              </a:gs>
              <a:gs pos="37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  <a:lumMod val="13000"/>
                  <a:lumOff val="8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  <a:prstDash val="lg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E4D49F7-B206-584B-9442-1D45C57F5B02}"/>
              </a:ext>
            </a:extLst>
          </p:cNvPr>
          <p:cNvSpPr/>
          <p:nvPr/>
        </p:nvSpPr>
        <p:spPr>
          <a:xfrm>
            <a:off x="1750423" y="2342607"/>
            <a:ext cx="5460076" cy="3585754"/>
          </a:xfrm>
          <a:custGeom>
            <a:avLst/>
            <a:gdLst>
              <a:gd name="connsiteX0" fmla="*/ 0 w 5460076"/>
              <a:gd name="connsiteY0" fmla="*/ 597638 h 3585754"/>
              <a:gd name="connsiteX1" fmla="*/ 597638 w 5460076"/>
              <a:gd name="connsiteY1" fmla="*/ 0 h 3585754"/>
              <a:gd name="connsiteX2" fmla="*/ 1130738 w 5460076"/>
              <a:gd name="connsiteY2" fmla="*/ 0 h 3585754"/>
              <a:gd name="connsiteX3" fmla="*/ 1578542 w 5460076"/>
              <a:gd name="connsiteY3" fmla="*/ 0 h 3585754"/>
              <a:gd name="connsiteX4" fmla="*/ 1983698 w 5460076"/>
              <a:gd name="connsiteY4" fmla="*/ 0 h 3585754"/>
              <a:gd name="connsiteX5" fmla="*/ 2431502 w 5460076"/>
              <a:gd name="connsiteY5" fmla="*/ 0 h 3585754"/>
              <a:gd name="connsiteX6" fmla="*/ 3007250 w 5460076"/>
              <a:gd name="connsiteY6" fmla="*/ 0 h 3585754"/>
              <a:gd name="connsiteX7" fmla="*/ 3455054 w 5460076"/>
              <a:gd name="connsiteY7" fmla="*/ 0 h 3585754"/>
              <a:gd name="connsiteX8" fmla="*/ 3860210 w 5460076"/>
              <a:gd name="connsiteY8" fmla="*/ 0 h 3585754"/>
              <a:gd name="connsiteX9" fmla="*/ 4308014 w 5460076"/>
              <a:gd name="connsiteY9" fmla="*/ 0 h 3585754"/>
              <a:gd name="connsiteX10" fmla="*/ 4862438 w 5460076"/>
              <a:gd name="connsiteY10" fmla="*/ 0 h 3585754"/>
              <a:gd name="connsiteX11" fmla="*/ 5460076 w 5460076"/>
              <a:gd name="connsiteY11" fmla="*/ 597638 h 3585754"/>
              <a:gd name="connsiteX12" fmla="*/ 5460076 w 5460076"/>
              <a:gd name="connsiteY12" fmla="*/ 1123543 h 3585754"/>
              <a:gd name="connsiteX13" fmla="*/ 5460076 w 5460076"/>
              <a:gd name="connsiteY13" fmla="*/ 1721163 h 3585754"/>
              <a:gd name="connsiteX14" fmla="*/ 5460076 w 5460076"/>
              <a:gd name="connsiteY14" fmla="*/ 2366592 h 3585754"/>
              <a:gd name="connsiteX15" fmla="*/ 5460076 w 5460076"/>
              <a:gd name="connsiteY15" fmla="*/ 2988116 h 3585754"/>
              <a:gd name="connsiteX16" fmla="*/ 4862438 w 5460076"/>
              <a:gd name="connsiteY16" fmla="*/ 3585754 h 3585754"/>
              <a:gd name="connsiteX17" fmla="*/ 4371986 w 5460076"/>
              <a:gd name="connsiteY17" fmla="*/ 3585754 h 3585754"/>
              <a:gd name="connsiteX18" fmla="*/ 3838886 w 5460076"/>
              <a:gd name="connsiteY18" fmla="*/ 3585754 h 3585754"/>
              <a:gd name="connsiteX19" fmla="*/ 3433730 w 5460076"/>
              <a:gd name="connsiteY19" fmla="*/ 3585754 h 3585754"/>
              <a:gd name="connsiteX20" fmla="*/ 2815334 w 5460076"/>
              <a:gd name="connsiteY20" fmla="*/ 3585754 h 3585754"/>
              <a:gd name="connsiteX21" fmla="*/ 2282234 w 5460076"/>
              <a:gd name="connsiteY21" fmla="*/ 3585754 h 3585754"/>
              <a:gd name="connsiteX22" fmla="*/ 1663838 w 5460076"/>
              <a:gd name="connsiteY22" fmla="*/ 3585754 h 3585754"/>
              <a:gd name="connsiteX23" fmla="*/ 1173386 w 5460076"/>
              <a:gd name="connsiteY23" fmla="*/ 3585754 h 3585754"/>
              <a:gd name="connsiteX24" fmla="*/ 597638 w 5460076"/>
              <a:gd name="connsiteY24" fmla="*/ 3585754 h 3585754"/>
              <a:gd name="connsiteX25" fmla="*/ 0 w 5460076"/>
              <a:gd name="connsiteY25" fmla="*/ 2988116 h 3585754"/>
              <a:gd name="connsiteX26" fmla="*/ 0 w 5460076"/>
              <a:gd name="connsiteY26" fmla="*/ 2390497 h 3585754"/>
              <a:gd name="connsiteX27" fmla="*/ 0 w 5460076"/>
              <a:gd name="connsiteY27" fmla="*/ 1768972 h 3585754"/>
              <a:gd name="connsiteX28" fmla="*/ 0 w 5460076"/>
              <a:gd name="connsiteY28" fmla="*/ 1123543 h 3585754"/>
              <a:gd name="connsiteX29" fmla="*/ 0 w 5460076"/>
              <a:gd name="connsiteY29" fmla="*/ 597638 h 358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60076" h="3585754" fill="none" extrusionOk="0">
                <a:moveTo>
                  <a:pt x="0" y="597638"/>
                </a:moveTo>
                <a:cubicBezTo>
                  <a:pt x="-11391" y="303084"/>
                  <a:pt x="253941" y="-42927"/>
                  <a:pt x="597638" y="0"/>
                </a:cubicBezTo>
                <a:cubicBezTo>
                  <a:pt x="861917" y="-8372"/>
                  <a:pt x="997011" y="41965"/>
                  <a:pt x="1130738" y="0"/>
                </a:cubicBezTo>
                <a:cubicBezTo>
                  <a:pt x="1264465" y="-41965"/>
                  <a:pt x="1412574" y="12370"/>
                  <a:pt x="1578542" y="0"/>
                </a:cubicBezTo>
                <a:cubicBezTo>
                  <a:pt x="1744510" y="-12370"/>
                  <a:pt x="1854175" y="46721"/>
                  <a:pt x="1983698" y="0"/>
                </a:cubicBezTo>
                <a:cubicBezTo>
                  <a:pt x="2113221" y="-46721"/>
                  <a:pt x="2222216" y="2915"/>
                  <a:pt x="2431502" y="0"/>
                </a:cubicBezTo>
                <a:cubicBezTo>
                  <a:pt x="2640788" y="-2915"/>
                  <a:pt x="2809097" y="66189"/>
                  <a:pt x="3007250" y="0"/>
                </a:cubicBezTo>
                <a:cubicBezTo>
                  <a:pt x="3205403" y="-66189"/>
                  <a:pt x="3297087" y="33293"/>
                  <a:pt x="3455054" y="0"/>
                </a:cubicBezTo>
                <a:cubicBezTo>
                  <a:pt x="3613021" y="-33293"/>
                  <a:pt x="3759997" y="41813"/>
                  <a:pt x="3860210" y="0"/>
                </a:cubicBezTo>
                <a:cubicBezTo>
                  <a:pt x="3960423" y="-41813"/>
                  <a:pt x="4194244" y="28294"/>
                  <a:pt x="4308014" y="0"/>
                </a:cubicBezTo>
                <a:cubicBezTo>
                  <a:pt x="4421784" y="-28294"/>
                  <a:pt x="4738457" y="56051"/>
                  <a:pt x="4862438" y="0"/>
                </a:cubicBezTo>
                <a:cubicBezTo>
                  <a:pt x="5155333" y="4457"/>
                  <a:pt x="5486674" y="295510"/>
                  <a:pt x="5460076" y="597638"/>
                </a:cubicBezTo>
                <a:cubicBezTo>
                  <a:pt x="5466250" y="795465"/>
                  <a:pt x="5433544" y="1004625"/>
                  <a:pt x="5460076" y="1123543"/>
                </a:cubicBezTo>
                <a:cubicBezTo>
                  <a:pt x="5486608" y="1242462"/>
                  <a:pt x="5426911" y="1479133"/>
                  <a:pt x="5460076" y="1721163"/>
                </a:cubicBezTo>
                <a:cubicBezTo>
                  <a:pt x="5493241" y="1963193"/>
                  <a:pt x="5432861" y="2198602"/>
                  <a:pt x="5460076" y="2366592"/>
                </a:cubicBezTo>
                <a:cubicBezTo>
                  <a:pt x="5487291" y="2534582"/>
                  <a:pt x="5433298" y="2779722"/>
                  <a:pt x="5460076" y="2988116"/>
                </a:cubicBezTo>
                <a:cubicBezTo>
                  <a:pt x="5447373" y="3364708"/>
                  <a:pt x="5206720" y="3561814"/>
                  <a:pt x="4862438" y="3585754"/>
                </a:cubicBezTo>
                <a:cubicBezTo>
                  <a:pt x="4621658" y="3634492"/>
                  <a:pt x="4595613" y="3527961"/>
                  <a:pt x="4371986" y="3585754"/>
                </a:cubicBezTo>
                <a:cubicBezTo>
                  <a:pt x="4148359" y="3643547"/>
                  <a:pt x="4029098" y="3528271"/>
                  <a:pt x="3838886" y="3585754"/>
                </a:cubicBezTo>
                <a:cubicBezTo>
                  <a:pt x="3648674" y="3643237"/>
                  <a:pt x="3614789" y="3550089"/>
                  <a:pt x="3433730" y="3585754"/>
                </a:cubicBezTo>
                <a:cubicBezTo>
                  <a:pt x="3252671" y="3621419"/>
                  <a:pt x="3073331" y="3565121"/>
                  <a:pt x="2815334" y="3585754"/>
                </a:cubicBezTo>
                <a:cubicBezTo>
                  <a:pt x="2557337" y="3606387"/>
                  <a:pt x="2464043" y="3545148"/>
                  <a:pt x="2282234" y="3585754"/>
                </a:cubicBezTo>
                <a:cubicBezTo>
                  <a:pt x="2100425" y="3626360"/>
                  <a:pt x="1834819" y="3559285"/>
                  <a:pt x="1663838" y="3585754"/>
                </a:cubicBezTo>
                <a:cubicBezTo>
                  <a:pt x="1492857" y="3612223"/>
                  <a:pt x="1387165" y="3574124"/>
                  <a:pt x="1173386" y="3585754"/>
                </a:cubicBezTo>
                <a:cubicBezTo>
                  <a:pt x="959607" y="3597384"/>
                  <a:pt x="822736" y="3553365"/>
                  <a:pt x="597638" y="3585754"/>
                </a:cubicBezTo>
                <a:cubicBezTo>
                  <a:pt x="242016" y="3662949"/>
                  <a:pt x="44391" y="3396390"/>
                  <a:pt x="0" y="2988116"/>
                </a:cubicBezTo>
                <a:cubicBezTo>
                  <a:pt x="-48051" y="2795392"/>
                  <a:pt x="58524" y="2678663"/>
                  <a:pt x="0" y="2390497"/>
                </a:cubicBezTo>
                <a:cubicBezTo>
                  <a:pt x="-58524" y="2102331"/>
                  <a:pt x="56550" y="2018007"/>
                  <a:pt x="0" y="1768972"/>
                </a:cubicBezTo>
                <a:cubicBezTo>
                  <a:pt x="-56550" y="1519937"/>
                  <a:pt x="49763" y="1401299"/>
                  <a:pt x="0" y="1123543"/>
                </a:cubicBezTo>
                <a:cubicBezTo>
                  <a:pt x="-49763" y="845787"/>
                  <a:pt x="53205" y="807563"/>
                  <a:pt x="0" y="597638"/>
                </a:cubicBezTo>
                <a:close/>
              </a:path>
              <a:path w="5460076" h="3585754" stroke="0" extrusionOk="0">
                <a:moveTo>
                  <a:pt x="0" y="597638"/>
                </a:moveTo>
                <a:cubicBezTo>
                  <a:pt x="-45496" y="239509"/>
                  <a:pt x="255080" y="4689"/>
                  <a:pt x="597638" y="0"/>
                </a:cubicBezTo>
                <a:cubicBezTo>
                  <a:pt x="734103" y="-3625"/>
                  <a:pt x="989738" y="11656"/>
                  <a:pt x="1216034" y="0"/>
                </a:cubicBezTo>
                <a:cubicBezTo>
                  <a:pt x="1442330" y="-11656"/>
                  <a:pt x="1538909" y="40649"/>
                  <a:pt x="1706486" y="0"/>
                </a:cubicBezTo>
                <a:cubicBezTo>
                  <a:pt x="1874063" y="-40649"/>
                  <a:pt x="2007167" y="34830"/>
                  <a:pt x="2154290" y="0"/>
                </a:cubicBezTo>
                <a:cubicBezTo>
                  <a:pt x="2301413" y="-34830"/>
                  <a:pt x="2533345" y="27796"/>
                  <a:pt x="2730038" y="0"/>
                </a:cubicBezTo>
                <a:cubicBezTo>
                  <a:pt x="2926731" y="-27796"/>
                  <a:pt x="3100661" y="39367"/>
                  <a:pt x="3220490" y="0"/>
                </a:cubicBezTo>
                <a:cubicBezTo>
                  <a:pt x="3340319" y="-39367"/>
                  <a:pt x="3685077" y="66553"/>
                  <a:pt x="3838886" y="0"/>
                </a:cubicBezTo>
                <a:cubicBezTo>
                  <a:pt x="3992695" y="-66553"/>
                  <a:pt x="4128230" y="3468"/>
                  <a:pt x="4286690" y="0"/>
                </a:cubicBezTo>
                <a:cubicBezTo>
                  <a:pt x="4445150" y="-3468"/>
                  <a:pt x="4683521" y="12149"/>
                  <a:pt x="4862438" y="0"/>
                </a:cubicBezTo>
                <a:cubicBezTo>
                  <a:pt x="5285238" y="22297"/>
                  <a:pt x="5452038" y="266272"/>
                  <a:pt x="5460076" y="597638"/>
                </a:cubicBezTo>
                <a:cubicBezTo>
                  <a:pt x="5492905" y="882352"/>
                  <a:pt x="5407020" y="899074"/>
                  <a:pt x="5460076" y="1195258"/>
                </a:cubicBezTo>
                <a:cubicBezTo>
                  <a:pt x="5513132" y="1491442"/>
                  <a:pt x="5414980" y="1506637"/>
                  <a:pt x="5460076" y="1768972"/>
                </a:cubicBezTo>
                <a:cubicBezTo>
                  <a:pt x="5505172" y="2031307"/>
                  <a:pt x="5401544" y="2141895"/>
                  <a:pt x="5460076" y="2414401"/>
                </a:cubicBezTo>
                <a:cubicBezTo>
                  <a:pt x="5518608" y="2686907"/>
                  <a:pt x="5426437" y="2850980"/>
                  <a:pt x="5460076" y="2988116"/>
                </a:cubicBezTo>
                <a:cubicBezTo>
                  <a:pt x="5369864" y="3332996"/>
                  <a:pt x="5134345" y="3545625"/>
                  <a:pt x="4862438" y="3585754"/>
                </a:cubicBezTo>
                <a:cubicBezTo>
                  <a:pt x="4650255" y="3590250"/>
                  <a:pt x="4449361" y="3529696"/>
                  <a:pt x="4286690" y="3585754"/>
                </a:cubicBezTo>
                <a:cubicBezTo>
                  <a:pt x="4124019" y="3641812"/>
                  <a:pt x="3906168" y="3552364"/>
                  <a:pt x="3753590" y="3585754"/>
                </a:cubicBezTo>
                <a:cubicBezTo>
                  <a:pt x="3601012" y="3619144"/>
                  <a:pt x="3490319" y="3543701"/>
                  <a:pt x="3348434" y="3585754"/>
                </a:cubicBezTo>
                <a:cubicBezTo>
                  <a:pt x="3206549" y="3627807"/>
                  <a:pt x="3074129" y="3563769"/>
                  <a:pt x="2900630" y="3585754"/>
                </a:cubicBezTo>
                <a:cubicBezTo>
                  <a:pt x="2727131" y="3607739"/>
                  <a:pt x="2576918" y="3536234"/>
                  <a:pt x="2282234" y="3585754"/>
                </a:cubicBezTo>
                <a:cubicBezTo>
                  <a:pt x="1987550" y="3635274"/>
                  <a:pt x="2015175" y="3546047"/>
                  <a:pt x="1749134" y="3585754"/>
                </a:cubicBezTo>
                <a:cubicBezTo>
                  <a:pt x="1483093" y="3625461"/>
                  <a:pt x="1435171" y="3543953"/>
                  <a:pt x="1301330" y="3585754"/>
                </a:cubicBezTo>
                <a:cubicBezTo>
                  <a:pt x="1167489" y="3627555"/>
                  <a:pt x="811963" y="3519620"/>
                  <a:pt x="597638" y="3585754"/>
                </a:cubicBezTo>
                <a:cubicBezTo>
                  <a:pt x="209589" y="3582472"/>
                  <a:pt x="15262" y="3331321"/>
                  <a:pt x="0" y="2988116"/>
                </a:cubicBezTo>
                <a:cubicBezTo>
                  <a:pt x="-2195" y="2818442"/>
                  <a:pt x="40695" y="2675754"/>
                  <a:pt x="0" y="2390497"/>
                </a:cubicBezTo>
                <a:cubicBezTo>
                  <a:pt x="-40695" y="2105240"/>
                  <a:pt x="21068" y="2076460"/>
                  <a:pt x="0" y="1840687"/>
                </a:cubicBezTo>
                <a:cubicBezTo>
                  <a:pt x="-21068" y="1604914"/>
                  <a:pt x="20270" y="1529339"/>
                  <a:pt x="0" y="1219162"/>
                </a:cubicBezTo>
                <a:cubicBezTo>
                  <a:pt x="-20270" y="908985"/>
                  <a:pt x="30387" y="818340"/>
                  <a:pt x="0" y="597638"/>
                </a:cubicBezTo>
                <a:close/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4B96F-5FA7-D74E-9A42-B8F484FA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71573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5550-4B0B-4643-8FD7-2AB7D756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96DCA5-FC57-9F4F-B1A2-BCE5098CDC10}"/>
              </a:ext>
            </a:extLst>
          </p:cNvPr>
          <p:cNvSpPr/>
          <p:nvPr/>
        </p:nvSpPr>
        <p:spPr>
          <a:xfrm>
            <a:off x="7691743" y="1593669"/>
            <a:ext cx="2749834" cy="441960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B92B07-0864-DC41-8DF0-69220B318FFC}"/>
              </a:ext>
            </a:extLst>
          </p:cNvPr>
          <p:cNvSpPr/>
          <p:nvPr/>
        </p:nvSpPr>
        <p:spPr>
          <a:xfrm>
            <a:off x="6713583" y="4110837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0C2506-97D5-9E4C-A4D3-131E61950FBC}"/>
              </a:ext>
            </a:extLst>
          </p:cNvPr>
          <p:cNvSpPr/>
          <p:nvPr/>
        </p:nvSpPr>
        <p:spPr>
          <a:xfrm>
            <a:off x="1996954" y="3584225"/>
            <a:ext cx="2308177" cy="8273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samples</a:t>
            </a:r>
          </a:p>
          <a:p>
            <a:pPr algn="ctr"/>
            <a:r>
              <a:rPr lang="en-US" dirty="0"/>
              <a:t>(in-class)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6BCB99-B068-8244-90CB-A74A3033DD71}"/>
              </a:ext>
            </a:extLst>
          </p:cNvPr>
          <p:cNvSpPr/>
          <p:nvPr/>
        </p:nvSpPr>
        <p:spPr>
          <a:xfrm>
            <a:off x="1888301" y="2756263"/>
            <a:ext cx="2525486" cy="3087188"/>
          </a:xfrm>
          <a:custGeom>
            <a:avLst/>
            <a:gdLst>
              <a:gd name="connsiteX0" fmla="*/ 0 w 2525486"/>
              <a:gd name="connsiteY0" fmla="*/ 420923 h 3087188"/>
              <a:gd name="connsiteX1" fmla="*/ 420923 w 2525486"/>
              <a:gd name="connsiteY1" fmla="*/ 0 h 3087188"/>
              <a:gd name="connsiteX2" fmla="*/ 998973 w 2525486"/>
              <a:gd name="connsiteY2" fmla="*/ 0 h 3087188"/>
              <a:gd name="connsiteX3" fmla="*/ 1543350 w 2525486"/>
              <a:gd name="connsiteY3" fmla="*/ 0 h 3087188"/>
              <a:gd name="connsiteX4" fmla="*/ 2104563 w 2525486"/>
              <a:gd name="connsiteY4" fmla="*/ 0 h 3087188"/>
              <a:gd name="connsiteX5" fmla="*/ 2525486 w 2525486"/>
              <a:gd name="connsiteY5" fmla="*/ 420923 h 3087188"/>
              <a:gd name="connsiteX6" fmla="*/ 2525486 w 2525486"/>
              <a:gd name="connsiteY6" fmla="*/ 1027165 h 3087188"/>
              <a:gd name="connsiteX7" fmla="*/ 2525486 w 2525486"/>
              <a:gd name="connsiteY7" fmla="*/ 1521141 h 3087188"/>
              <a:gd name="connsiteX8" fmla="*/ 2525486 w 2525486"/>
              <a:gd name="connsiteY8" fmla="*/ 2060023 h 3087188"/>
              <a:gd name="connsiteX9" fmla="*/ 2525486 w 2525486"/>
              <a:gd name="connsiteY9" fmla="*/ 2666265 h 3087188"/>
              <a:gd name="connsiteX10" fmla="*/ 2104563 w 2525486"/>
              <a:gd name="connsiteY10" fmla="*/ 3087188 h 3087188"/>
              <a:gd name="connsiteX11" fmla="*/ 1526513 w 2525486"/>
              <a:gd name="connsiteY11" fmla="*/ 3087188 h 3087188"/>
              <a:gd name="connsiteX12" fmla="*/ 965300 w 2525486"/>
              <a:gd name="connsiteY12" fmla="*/ 3087188 h 3087188"/>
              <a:gd name="connsiteX13" fmla="*/ 420923 w 2525486"/>
              <a:gd name="connsiteY13" fmla="*/ 3087188 h 3087188"/>
              <a:gd name="connsiteX14" fmla="*/ 0 w 2525486"/>
              <a:gd name="connsiteY14" fmla="*/ 2666265 h 3087188"/>
              <a:gd name="connsiteX15" fmla="*/ 0 w 2525486"/>
              <a:gd name="connsiteY15" fmla="*/ 2149836 h 3087188"/>
              <a:gd name="connsiteX16" fmla="*/ 0 w 2525486"/>
              <a:gd name="connsiteY16" fmla="*/ 1655861 h 3087188"/>
              <a:gd name="connsiteX17" fmla="*/ 0 w 2525486"/>
              <a:gd name="connsiteY17" fmla="*/ 1049619 h 3087188"/>
              <a:gd name="connsiteX18" fmla="*/ 0 w 2525486"/>
              <a:gd name="connsiteY18" fmla="*/ 420923 h 308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25486" h="3087188" extrusionOk="0">
                <a:moveTo>
                  <a:pt x="0" y="420923"/>
                </a:moveTo>
                <a:cubicBezTo>
                  <a:pt x="-49516" y="210907"/>
                  <a:pt x="196409" y="6170"/>
                  <a:pt x="420923" y="0"/>
                </a:cubicBezTo>
                <a:cubicBezTo>
                  <a:pt x="661474" y="-41086"/>
                  <a:pt x="838888" y="7655"/>
                  <a:pt x="998973" y="0"/>
                </a:cubicBezTo>
                <a:cubicBezTo>
                  <a:pt x="1159058" y="-7655"/>
                  <a:pt x="1406959" y="84"/>
                  <a:pt x="1543350" y="0"/>
                </a:cubicBezTo>
                <a:cubicBezTo>
                  <a:pt x="1679741" y="-84"/>
                  <a:pt x="1977875" y="43678"/>
                  <a:pt x="2104563" y="0"/>
                </a:cubicBezTo>
                <a:cubicBezTo>
                  <a:pt x="2316990" y="145"/>
                  <a:pt x="2584437" y="211790"/>
                  <a:pt x="2525486" y="420923"/>
                </a:cubicBezTo>
                <a:cubicBezTo>
                  <a:pt x="2538918" y="669152"/>
                  <a:pt x="2470863" y="834879"/>
                  <a:pt x="2525486" y="1027165"/>
                </a:cubicBezTo>
                <a:cubicBezTo>
                  <a:pt x="2580109" y="1219451"/>
                  <a:pt x="2488213" y="1414491"/>
                  <a:pt x="2525486" y="1521141"/>
                </a:cubicBezTo>
                <a:cubicBezTo>
                  <a:pt x="2562759" y="1627791"/>
                  <a:pt x="2465872" y="1803910"/>
                  <a:pt x="2525486" y="2060023"/>
                </a:cubicBezTo>
                <a:cubicBezTo>
                  <a:pt x="2585100" y="2316136"/>
                  <a:pt x="2475602" y="2382382"/>
                  <a:pt x="2525486" y="2666265"/>
                </a:cubicBezTo>
                <a:cubicBezTo>
                  <a:pt x="2567778" y="2925700"/>
                  <a:pt x="2282226" y="3045204"/>
                  <a:pt x="2104563" y="3087188"/>
                </a:cubicBezTo>
                <a:cubicBezTo>
                  <a:pt x="1985019" y="3153307"/>
                  <a:pt x="1810906" y="3072792"/>
                  <a:pt x="1526513" y="3087188"/>
                </a:cubicBezTo>
                <a:cubicBezTo>
                  <a:pt x="1242120" y="3101584"/>
                  <a:pt x="1155224" y="3034855"/>
                  <a:pt x="965300" y="3087188"/>
                </a:cubicBezTo>
                <a:cubicBezTo>
                  <a:pt x="775376" y="3139521"/>
                  <a:pt x="555413" y="3080079"/>
                  <a:pt x="420923" y="3087188"/>
                </a:cubicBezTo>
                <a:cubicBezTo>
                  <a:pt x="168942" y="3086394"/>
                  <a:pt x="54637" y="2922401"/>
                  <a:pt x="0" y="2666265"/>
                </a:cubicBezTo>
                <a:cubicBezTo>
                  <a:pt x="-19591" y="2557319"/>
                  <a:pt x="29640" y="2398965"/>
                  <a:pt x="0" y="2149836"/>
                </a:cubicBezTo>
                <a:cubicBezTo>
                  <a:pt x="-29640" y="1900707"/>
                  <a:pt x="19031" y="1846263"/>
                  <a:pt x="0" y="1655861"/>
                </a:cubicBezTo>
                <a:cubicBezTo>
                  <a:pt x="-19031" y="1465459"/>
                  <a:pt x="8459" y="1188166"/>
                  <a:pt x="0" y="1049619"/>
                </a:cubicBezTo>
                <a:cubicBezTo>
                  <a:pt x="-8459" y="911072"/>
                  <a:pt x="52349" y="620690"/>
                  <a:pt x="0" y="420923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256961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2FEF2-13C6-F245-AEBB-A9270F4D78E4}"/>
              </a:ext>
            </a:extLst>
          </p:cNvPr>
          <p:cNvSpPr/>
          <p:nvPr/>
        </p:nvSpPr>
        <p:spPr>
          <a:xfrm>
            <a:off x="4549314" y="2756263"/>
            <a:ext cx="2525486" cy="3087188"/>
          </a:xfrm>
          <a:custGeom>
            <a:avLst/>
            <a:gdLst>
              <a:gd name="connsiteX0" fmla="*/ 0 w 2525486"/>
              <a:gd name="connsiteY0" fmla="*/ 420923 h 3087188"/>
              <a:gd name="connsiteX1" fmla="*/ 420923 w 2525486"/>
              <a:gd name="connsiteY1" fmla="*/ 0 h 3087188"/>
              <a:gd name="connsiteX2" fmla="*/ 1015809 w 2525486"/>
              <a:gd name="connsiteY2" fmla="*/ 0 h 3087188"/>
              <a:gd name="connsiteX3" fmla="*/ 1610695 w 2525486"/>
              <a:gd name="connsiteY3" fmla="*/ 0 h 3087188"/>
              <a:gd name="connsiteX4" fmla="*/ 2104563 w 2525486"/>
              <a:gd name="connsiteY4" fmla="*/ 0 h 3087188"/>
              <a:gd name="connsiteX5" fmla="*/ 2525486 w 2525486"/>
              <a:gd name="connsiteY5" fmla="*/ 420923 h 3087188"/>
              <a:gd name="connsiteX6" fmla="*/ 2525486 w 2525486"/>
              <a:gd name="connsiteY6" fmla="*/ 959805 h 3087188"/>
              <a:gd name="connsiteX7" fmla="*/ 2525486 w 2525486"/>
              <a:gd name="connsiteY7" fmla="*/ 1498687 h 3087188"/>
              <a:gd name="connsiteX8" fmla="*/ 2525486 w 2525486"/>
              <a:gd name="connsiteY8" fmla="*/ 2037569 h 3087188"/>
              <a:gd name="connsiteX9" fmla="*/ 2525486 w 2525486"/>
              <a:gd name="connsiteY9" fmla="*/ 2666265 h 3087188"/>
              <a:gd name="connsiteX10" fmla="*/ 2104563 w 2525486"/>
              <a:gd name="connsiteY10" fmla="*/ 3087188 h 3087188"/>
              <a:gd name="connsiteX11" fmla="*/ 1593859 w 2525486"/>
              <a:gd name="connsiteY11" fmla="*/ 3087188 h 3087188"/>
              <a:gd name="connsiteX12" fmla="*/ 1015809 w 2525486"/>
              <a:gd name="connsiteY12" fmla="*/ 3087188 h 3087188"/>
              <a:gd name="connsiteX13" fmla="*/ 420923 w 2525486"/>
              <a:gd name="connsiteY13" fmla="*/ 3087188 h 3087188"/>
              <a:gd name="connsiteX14" fmla="*/ 0 w 2525486"/>
              <a:gd name="connsiteY14" fmla="*/ 2666265 h 3087188"/>
              <a:gd name="connsiteX15" fmla="*/ 0 w 2525486"/>
              <a:gd name="connsiteY15" fmla="*/ 2172290 h 3087188"/>
              <a:gd name="connsiteX16" fmla="*/ 0 w 2525486"/>
              <a:gd name="connsiteY16" fmla="*/ 1633408 h 3087188"/>
              <a:gd name="connsiteX17" fmla="*/ 0 w 2525486"/>
              <a:gd name="connsiteY17" fmla="*/ 1072072 h 3087188"/>
              <a:gd name="connsiteX18" fmla="*/ 0 w 2525486"/>
              <a:gd name="connsiteY18" fmla="*/ 420923 h 308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25486" h="3087188" extrusionOk="0">
                <a:moveTo>
                  <a:pt x="0" y="420923"/>
                </a:moveTo>
                <a:cubicBezTo>
                  <a:pt x="33299" y="184121"/>
                  <a:pt x="235066" y="-10738"/>
                  <a:pt x="420923" y="0"/>
                </a:cubicBezTo>
                <a:cubicBezTo>
                  <a:pt x="567961" y="-69075"/>
                  <a:pt x="851008" y="57771"/>
                  <a:pt x="1015809" y="0"/>
                </a:cubicBezTo>
                <a:cubicBezTo>
                  <a:pt x="1180610" y="-57771"/>
                  <a:pt x="1343178" y="56654"/>
                  <a:pt x="1610695" y="0"/>
                </a:cubicBezTo>
                <a:cubicBezTo>
                  <a:pt x="1878212" y="-56654"/>
                  <a:pt x="1996656" y="50054"/>
                  <a:pt x="2104563" y="0"/>
                </a:cubicBezTo>
                <a:cubicBezTo>
                  <a:pt x="2315967" y="22600"/>
                  <a:pt x="2513660" y="138621"/>
                  <a:pt x="2525486" y="420923"/>
                </a:cubicBezTo>
                <a:cubicBezTo>
                  <a:pt x="2525677" y="642103"/>
                  <a:pt x="2507621" y="844124"/>
                  <a:pt x="2525486" y="959805"/>
                </a:cubicBezTo>
                <a:cubicBezTo>
                  <a:pt x="2543351" y="1075486"/>
                  <a:pt x="2515701" y="1384480"/>
                  <a:pt x="2525486" y="1498687"/>
                </a:cubicBezTo>
                <a:cubicBezTo>
                  <a:pt x="2535271" y="1612894"/>
                  <a:pt x="2483742" y="1795601"/>
                  <a:pt x="2525486" y="2037569"/>
                </a:cubicBezTo>
                <a:cubicBezTo>
                  <a:pt x="2567230" y="2279537"/>
                  <a:pt x="2452865" y="2520168"/>
                  <a:pt x="2525486" y="2666265"/>
                </a:cubicBezTo>
                <a:cubicBezTo>
                  <a:pt x="2506105" y="2914249"/>
                  <a:pt x="2368108" y="3077627"/>
                  <a:pt x="2104563" y="3087188"/>
                </a:cubicBezTo>
                <a:cubicBezTo>
                  <a:pt x="1919176" y="3117597"/>
                  <a:pt x="1716030" y="3083168"/>
                  <a:pt x="1593859" y="3087188"/>
                </a:cubicBezTo>
                <a:cubicBezTo>
                  <a:pt x="1471688" y="3091208"/>
                  <a:pt x="1176529" y="3067943"/>
                  <a:pt x="1015809" y="3087188"/>
                </a:cubicBezTo>
                <a:cubicBezTo>
                  <a:pt x="855089" y="3106433"/>
                  <a:pt x="565619" y="3016307"/>
                  <a:pt x="420923" y="3087188"/>
                </a:cubicBezTo>
                <a:cubicBezTo>
                  <a:pt x="164653" y="3109189"/>
                  <a:pt x="10683" y="2940399"/>
                  <a:pt x="0" y="2666265"/>
                </a:cubicBezTo>
                <a:cubicBezTo>
                  <a:pt x="-1026" y="2480358"/>
                  <a:pt x="29682" y="2354581"/>
                  <a:pt x="0" y="2172290"/>
                </a:cubicBezTo>
                <a:cubicBezTo>
                  <a:pt x="-29682" y="1989999"/>
                  <a:pt x="43733" y="1882873"/>
                  <a:pt x="0" y="1633408"/>
                </a:cubicBezTo>
                <a:cubicBezTo>
                  <a:pt x="-43733" y="1383943"/>
                  <a:pt x="35019" y="1301388"/>
                  <a:pt x="0" y="1072072"/>
                </a:cubicBezTo>
                <a:cubicBezTo>
                  <a:pt x="-35019" y="842756"/>
                  <a:pt x="45288" y="611535"/>
                  <a:pt x="0" y="420923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6030700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6338328-1CF5-DD4F-AE9B-F9A544D27D58}"/>
              </a:ext>
            </a:extLst>
          </p:cNvPr>
          <p:cNvSpPr/>
          <p:nvPr/>
        </p:nvSpPr>
        <p:spPr>
          <a:xfrm>
            <a:off x="7792371" y="2756263"/>
            <a:ext cx="2525486" cy="3087188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61762CD-BCA8-2540-B6DC-BC274BA62BB9}"/>
              </a:ext>
            </a:extLst>
          </p:cNvPr>
          <p:cNvSpPr/>
          <p:nvPr/>
        </p:nvSpPr>
        <p:spPr>
          <a:xfrm>
            <a:off x="1996954" y="4497301"/>
            <a:ext cx="2308177" cy="10589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*49 samples</a:t>
            </a:r>
          </a:p>
          <a:p>
            <a:pPr algn="ctr"/>
            <a:r>
              <a:rPr lang="en-US" dirty="0"/>
              <a:t>(out-class)</a:t>
            </a:r>
          </a:p>
          <a:p>
            <a:pPr algn="ctr"/>
            <a:r>
              <a:rPr lang="en-US" dirty="0"/>
              <a:t>≈800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9C0F208-7C9D-BB4F-997D-5EEF4BCD3AA5}"/>
              </a:ext>
            </a:extLst>
          </p:cNvPr>
          <p:cNvSpPr/>
          <p:nvPr/>
        </p:nvSpPr>
        <p:spPr>
          <a:xfrm>
            <a:off x="4647780" y="3584225"/>
            <a:ext cx="2308177" cy="8273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samples</a:t>
            </a:r>
          </a:p>
          <a:p>
            <a:pPr algn="ctr"/>
            <a:r>
              <a:rPr lang="en-US" dirty="0"/>
              <a:t>(in-class)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02124-CC0E-F240-94A6-236A82C9B54E}"/>
              </a:ext>
            </a:extLst>
          </p:cNvPr>
          <p:cNvSpPr/>
          <p:nvPr/>
        </p:nvSpPr>
        <p:spPr>
          <a:xfrm>
            <a:off x="4647780" y="4497300"/>
            <a:ext cx="2308177" cy="10589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*49 samples</a:t>
            </a:r>
          </a:p>
          <a:p>
            <a:pPr algn="ctr"/>
            <a:r>
              <a:rPr lang="en-US" dirty="0"/>
              <a:t>(out-class)</a:t>
            </a:r>
          </a:p>
          <a:p>
            <a:pPr algn="ctr"/>
            <a:r>
              <a:rPr lang="en-US" dirty="0"/>
              <a:t>≈200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BD85-975C-2340-A29B-AE4C682FDB29}"/>
              </a:ext>
            </a:extLst>
          </p:cNvPr>
          <p:cNvSpPr txBox="1"/>
          <p:nvPr/>
        </p:nvSpPr>
        <p:spPr>
          <a:xfrm>
            <a:off x="2480987" y="2756263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37284-958F-3740-9C66-344F417CD89F}"/>
              </a:ext>
            </a:extLst>
          </p:cNvPr>
          <p:cNvSpPr txBox="1"/>
          <p:nvPr/>
        </p:nvSpPr>
        <p:spPr>
          <a:xfrm>
            <a:off x="5352353" y="275983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1C2-E5E5-3344-B324-B7B3203AB68C}"/>
              </a:ext>
            </a:extLst>
          </p:cNvPr>
          <p:cNvSpPr/>
          <p:nvPr/>
        </p:nvSpPr>
        <p:spPr>
          <a:xfrm>
            <a:off x="8345476" y="2756263"/>
            <a:ext cx="139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set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A6A78F-76B5-B141-B8D8-07785204AA7B}"/>
              </a:ext>
            </a:extLst>
          </p:cNvPr>
          <p:cNvSpPr/>
          <p:nvPr/>
        </p:nvSpPr>
        <p:spPr>
          <a:xfrm>
            <a:off x="7901025" y="3584224"/>
            <a:ext cx="2308177" cy="110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*30 samples</a:t>
            </a:r>
          </a:p>
          <a:p>
            <a:pPr algn="ctr"/>
            <a:r>
              <a:rPr lang="en-US" dirty="0"/>
              <a:t>(out-class)</a:t>
            </a:r>
          </a:p>
          <a:p>
            <a:pPr algn="ctr"/>
            <a:r>
              <a:rPr lang="en-US" dirty="0"/>
              <a:t>≈200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45A6F-4371-9442-B740-F61D3C6006CB}"/>
              </a:ext>
            </a:extLst>
          </p:cNvPr>
          <p:cNvSpPr txBox="1"/>
          <p:nvPr/>
        </p:nvSpPr>
        <p:spPr>
          <a:xfrm>
            <a:off x="3742051" y="1598806"/>
            <a:ext cx="18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Known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226C4-7B91-3343-8F09-1F50AD97F6A3}"/>
              </a:ext>
            </a:extLst>
          </p:cNvPr>
          <p:cNvSpPr txBox="1"/>
          <p:nvPr/>
        </p:nvSpPr>
        <p:spPr>
          <a:xfrm>
            <a:off x="8107426" y="1598806"/>
            <a:ext cx="190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Stranger Users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4B218A-11A8-FF44-BE40-2674384937D5}"/>
              </a:ext>
            </a:extLst>
          </p:cNvPr>
          <p:cNvSpPr txBox="1"/>
          <p:nvPr/>
        </p:nvSpPr>
        <p:spPr>
          <a:xfrm>
            <a:off x="3545614" y="23183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binary models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BC9F1F-F27C-9C46-BD3F-5F7F66C723D7}"/>
              </a:ext>
            </a:extLst>
          </p:cNvPr>
          <p:cNvSpPr/>
          <p:nvPr/>
        </p:nvSpPr>
        <p:spPr>
          <a:xfrm>
            <a:off x="700635" y="6067697"/>
            <a:ext cx="10890731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EC497E-ECD3-5244-8169-11C9D2B3BE53}"/>
              </a:ext>
            </a:extLst>
          </p:cNvPr>
          <p:cNvSpPr/>
          <p:nvPr/>
        </p:nvSpPr>
        <p:spPr>
          <a:xfrm>
            <a:off x="1888301" y="606769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*Train/Test Split 80/20​</a:t>
            </a:r>
          </a:p>
          <a:p>
            <a:r>
              <a:rPr lang="en-US" sz="1400" i="1" dirty="0"/>
              <a:t>**K-fold =10</a:t>
            </a:r>
          </a:p>
        </p:txBody>
      </p:sp>
    </p:spTree>
    <p:extLst>
      <p:ext uri="{BB962C8B-B14F-4D97-AF65-F5344CB8AC3E}">
        <p14:creationId xmlns:p14="http://schemas.microsoft.com/office/powerpoint/2010/main" val="166386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Results and Discussion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A82E05DC-90E5-A344-B5B5-18A0BEE57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1" t="4089" r="8198" b="4631"/>
          <a:stretch/>
        </p:blipFill>
        <p:spPr>
          <a:xfrm>
            <a:off x="1419844" y="1447801"/>
            <a:ext cx="4756780" cy="260185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9BE4D77-6E35-904E-BE07-B11BFF1C3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7" t="6168" r="8282" b="2551"/>
          <a:stretch/>
        </p:blipFill>
        <p:spPr>
          <a:xfrm>
            <a:off x="6355540" y="1447801"/>
            <a:ext cx="4756780" cy="26018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62567E-1BAF-9747-947C-F3F40E84EAA5}"/>
              </a:ext>
            </a:extLst>
          </p:cNvPr>
          <p:cNvSpPr/>
          <p:nvPr/>
        </p:nvSpPr>
        <p:spPr>
          <a:xfrm>
            <a:off x="700635" y="6067697"/>
            <a:ext cx="10890731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4A3F03-F8B9-E441-AAE3-20E84D00AC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44" t="6281" r="9216" b="2438"/>
          <a:stretch/>
        </p:blipFill>
        <p:spPr>
          <a:xfrm>
            <a:off x="1401060" y="4089881"/>
            <a:ext cx="4756780" cy="260185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8266E0F-D6EF-A940-BDE1-CA426E33CE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44" t="4737" r="9216" b="3983"/>
          <a:stretch/>
        </p:blipFill>
        <p:spPr>
          <a:xfrm>
            <a:off x="6312290" y="4015689"/>
            <a:ext cx="4756780" cy="26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Results and Discussion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B50CC4-9487-7945-B359-74D0D9AE3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" t="6935" r="8469" b="3539"/>
          <a:stretch/>
        </p:blipFill>
        <p:spPr>
          <a:xfrm>
            <a:off x="526942" y="2138740"/>
            <a:ext cx="5292671" cy="282040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37BADDD-3A75-6C43-8619-0EB6D88C57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7" t="6260" r="8831" b="2852"/>
          <a:stretch/>
        </p:blipFill>
        <p:spPr>
          <a:xfrm>
            <a:off x="6188989" y="2138740"/>
            <a:ext cx="5292671" cy="28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Results and Discussion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EE807ED-586C-4543-91DD-19F89AAD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41" y="1447135"/>
            <a:ext cx="9171117" cy="45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Results and Discussion-AUC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F9CDD57-F4BE-064A-8CF6-C93244E8B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5543"/>
              </p:ext>
            </p:extLst>
          </p:nvPr>
        </p:nvGraphicFramePr>
        <p:xfrm>
          <a:off x="2349715" y="3711132"/>
          <a:ext cx="81279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85">
                  <a:extLst>
                    <a:ext uri="{9D8B030D-6E8A-4147-A177-3AD203B41FA5}">
                      <a16:colId xmlns:a16="http://schemas.microsoft.com/office/drawing/2014/main" val="1779914922"/>
                    </a:ext>
                  </a:extLst>
                </a:gridCol>
                <a:gridCol w="2668209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3859369113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60427460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55615536"/>
                    </a:ext>
                  </a:extLst>
                </a:gridCol>
              </a:tblGrid>
              <a:tr h="3048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Transfer</a:t>
                      </a:r>
                    </a:p>
                    <a:p>
                      <a:pPr algn="ctr"/>
                      <a:r>
                        <a:rPr lang="en-US" sz="1400" dirty="0"/>
                        <a:t> learning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MobileNet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VGG16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47254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376DAE2-4BC2-D24E-971D-D3AF90CD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44248"/>
              </p:ext>
            </p:extLst>
          </p:nvPr>
        </p:nvGraphicFramePr>
        <p:xfrm>
          <a:off x="2349715" y="1834032"/>
          <a:ext cx="81279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7">
                  <a:extLst>
                    <a:ext uri="{9D8B030D-6E8A-4147-A177-3AD203B41FA5}">
                      <a16:colId xmlns:a16="http://schemas.microsoft.com/office/drawing/2014/main" val="3196266047"/>
                    </a:ext>
                  </a:extLst>
                </a:gridCol>
                <a:gridCol w="2683707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3859369113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60427460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55615536"/>
                    </a:ext>
                  </a:extLst>
                </a:gridCol>
              </a:tblGrid>
              <a:tr h="3048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Conventional</a:t>
                      </a:r>
                    </a:p>
                    <a:p>
                      <a:pPr algn="ctr"/>
                      <a:r>
                        <a:rPr lang="en-US" sz="1400" dirty="0"/>
                        <a:t> ML algorithms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Temporal </a:t>
                      </a:r>
                      <a:r>
                        <a:rPr lang="en-CA" sz="1400" dirty="0"/>
                        <a:t>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Spectral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4725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Statistical </a:t>
                      </a:r>
                      <a:r>
                        <a:rPr lang="en-CA" sz="1400" dirty="0"/>
                        <a:t>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54668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All </a:t>
                      </a:r>
                      <a:r>
                        <a:rPr lang="en-CA" sz="1400" b="1" dirty="0"/>
                        <a:t>Features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346560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6FDC0DF8-6F42-CF48-9592-B5D082F2C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08759"/>
              </p:ext>
            </p:extLst>
          </p:nvPr>
        </p:nvGraphicFramePr>
        <p:xfrm>
          <a:off x="2349714" y="4911634"/>
          <a:ext cx="8127999" cy="85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35">
                  <a:extLst>
                    <a:ext uri="{9D8B030D-6E8A-4147-A177-3AD203B41FA5}">
                      <a16:colId xmlns:a16="http://schemas.microsoft.com/office/drawing/2014/main" val="2988379825"/>
                    </a:ext>
                  </a:extLst>
                </a:gridCol>
                <a:gridCol w="2660459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4609105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</a:tblGrid>
              <a:tr h="45836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End-to-end </a:t>
                      </a:r>
                    </a:p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FCN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9537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MobileNet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Results and Discussion- EER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F9CDD57-F4BE-064A-8CF6-C93244E8B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80915"/>
              </p:ext>
            </p:extLst>
          </p:nvPr>
        </p:nvGraphicFramePr>
        <p:xfrm>
          <a:off x="2349715" y="3711132"/>
          <a:ext cx="81279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85">
                  <a:extLst>
                    <a:ext uri="{9D8B030D-6E8A-4147-A177-3AD203B41FA5}">
                      <a16:colId xmlns:a16="http://schemas.microsoft.com/office/drawing/2014/main" val="1779914922"/>
                    </a:ext>
                  </a:extLst>
                </a:gridCol>
                <a:gridCol w="2668209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3859369113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60427460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55615536"/>
                    </a:ext>
                  </a:extLst>
                </a:gridCol>
              </a:tblGrid>
              <a:tr h="3048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Transfer</a:t>
                      </a:r>
                    </a:p>
                    <a:p>
                      <a:pPr algn="ctr"/>
                      <a:r>
                        <a:rPr lang="en-US" sz="1400" dirty="0"/>
                        <a:t> learning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MobileNet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0.298</a:t>
                      </a:r>
                      <a:endParaRPr lang="en-CA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0.286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0.404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VGG16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0.306</a:t>
                      </a:r>
                      <a:endParaRPr lang="en-CA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0.418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0.453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47254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376DAE2-4BC2-D24E-971D-D3AF90CD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51554"/>
              </p:ext>
            </p:extLst>
          </p:nvPr>
        </p:nvGraphicFramePr>
        <p:xfrm>
          <a:off x="2349715" y="1834032"/>
          <a:ext cx="81279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7">
                  <a:extLst>
                    <a:ext uri="{9D8B030D-6E8A-4147-A177-3AD203B41FA5}">
                      <a16:colId xmlns:a16="http://schemas.microsoft.com/office/drawing/2014/main" val="3196266047"/>
                    </a:ext>
                  </a:extLst>
                </a:gridCol>
                <a:gridCol w="2683707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3859369113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60427460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55615536"/>
                    </a:ext>
                  </a:extLst>
                </a:gridCol>
              </a:tblGrid>
              <a:tr h="3048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Conventional</a:t>
                      </a:r>
                    </a:p>
                    <a:p>
                      <a:pPr algn="ctr"/>
                      <a:r>
                        <a:rPr lang="en-US" sz="1400" dirty="0"/>
                        <a:t> ML algorithms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Temporal </a:t>
                      </a:r>
                      <a:r>
                        <a:rPr lang="en-CA" sz="1400" dirty="0"/>
                        <a:t>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0.215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0.203</a:t>
                      </a:r>
                      <a:endParaRPr lang="en-CA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0.222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0.438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Spectral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/>
                        <a:t>0.193</a:t>
                      </a:r>
                      <a:endParaRPr lang="en-CA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0.412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0.228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0.441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4725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Statistical </a:t>
                      </a:r>
                      <a:r>
                        <a:rPr lang="en-CA" sz="1400" dirty="0"/>
                        <a:t>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0.206</a:t>
                      </a:r>
                      <a:endParaRPr lang="en-CA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0.306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0.206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0.465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54668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All </a:t>
                      </a:r>
                      <a:r>
                        <a:rPr lang="en-CA" sz="1400" b="1" dirty="0"/>
                        <a:t>Features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0.202</a:t>
                      </a:r>
                      <a:endParaRPr lang="en-CA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solidFill>
                            <a:srgbClr val="FF0000"/>
                          </a:solidFill>
                        </a:rPr>
                        <a:t>0.147</a:t>
                      </a:r>
                      <a:endParaRPr lang="en-CA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0.202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0.402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346560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6FDC0DF8-6F42-CF48-9592-B5D082F2C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90629"/>
              </p:ext>
            </p:extLst>
          </p:nvPr>
        </p:nvGraphicFramePr>
        <p:xfrm>
          <a:off x="2349714" y="4911634"/>
          <a:ext cx="8127999" cy="85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35">
                  <a:extLst>
                    <a:ext uri="{9D8B030D-6E8A-4147-A177-3AD203B41FA5}">
                      <a16:colId xmlns:a16="http://schemas.microsoft.com/office/drawing/2014/main" val="2988379825"/>
                    </a:ext>
                  </a:extLst>
                </a:gridCol>
                <a:gridCol w="2660459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4609105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</a:tblGrid>
              <a:tr h="45836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End-to-end </a:t>
                      </a:r>
                    </a:p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FCN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9537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MobileNet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0.285</a:t>
                      </a:r>
                      <a:endParaRPr lang="en-CA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7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6D044-5266-DC40-B064-9D39364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1983464D-45CE-1D46-9D6E-665B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Results and Discussion- ROC</a:t>
            </a:r>
          </a:p>
        </p:txBody>
      </p:sp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B957C356-D112-254F-B72E-3B3EF3FB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4" t="4737" r="9216" b="3983"/>
          <a:stretch/>
        </p:blipFill>
        <p:spPr>
          <a:xfrm>
            <a:off x="1801962" y="1438425"/>
            <a:ext cx="8588076" cy="46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ECF7-4AC8-864B-934B-FAF72F00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/>
              <a:t>Presentation Contents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3CF4C4C-5E45-4C98-9BAA-5DE84D6B9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7410"/>
              </p:ext>
            </p:extLst>
          </p:nvPr>
        </p:nvGraphicFramePr>
        <p:xfrm>
          <a:off x="5416598" y="1499206"/>
          <a:ext cx="5668175" cy="472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9E1DD309-2E8A-4F4B-BAA0-AB23B1F3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F930E-7941-488F-955F-6B7421A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57" y="3392213"/>
            <a:ext cx="6503932" cy="244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2"/>
                </a:solidFill>
              </a:rPr>
              <a:t>Thank 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F3033300-A369-B548-B340-6F564BB1F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3676584">
            <a:off x="5659012" y="383279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70CE228-250B-7E45-870E-46821A1E1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4244119">
            <a:off x="3972090" y="2438953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5E47794-8A58-1E43-910F-07C85AC3C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3545567">
            <a:off x="843332" y="2547319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B3111-D4B3-DD47-9357-A8D7795347B2}"/>
              </a:ext>
            </a:extLst>
          </p:cNvPr>
          <p:cNvSpPr txBox="1"/>
          <p:nvPr/>
        </p:nvSpPr>
        <p:spPr>
          <a:xfrm>
            <a:off x="9372279" y="5219377"/>
            <a:ext cx="235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26526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1EFAC-BAE5-1E4D-87D9-E6F2B75A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1123598"/>
            <a:ext cx="7372115" cy="1362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Describing the problem</a:t>
            </a:r>
          </a:p>
        </p:txBody>
      </p:sp>
      <p:cxnSp>
        <p:nvCxnSpPr>
          <p:cNvPr id="29" name="Straight Connector 31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C39F4-65E4-394D-B418-F81312032986}"/>
              </a:ext>
            </a:extLst>
          </p:cNvPr>
          <p:cNvSpPr txBox="1"/>
          <p:nvPr/>
        </p:nvSpPr>
        <p:spPr>
          <a:xfrm>
            <a:off x="700088" y="2794634"/>
            <a:ext cx="5985018" cy="3034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cxnSp>
        <p:nvCxnSpPr>
          <p:cNvPr id="31" name="Straight Connector 33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B2BD2-C3DC-44AB-8CDD-CDA63E4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CC277-EDC8-4E2A-8ADC-6393B2FF5D1D}"/>
              </a:ext>
            </a:extLst>
          </p:cNvPr>
          <p:cNvSpPr txBox="1"/>
          <p:nvPr/>
        </p:nvSpPr>
        <p:spPr>
          <a:xfrm>
            <a:off x="800100" y="2323441"/>
            <a:ext cx="43459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Classification on time series data</a:t>
            </a:r>
          </a:p>
        </p:txBody>
      </p:sp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6250231F-C48A-5F44-BD81-780912B2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22" y="2816580"/>
            <a:ext cx="6096755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1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1EFAC-BAE5-1E4D-87D9-E6F2B75A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53" y="927758"/>
            <a:ext cx="5171563" cy="6927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Dataset</a:t>
            </a:r>
          </a:p>
        </p:txBody>
      </p:sp>
      <p:cxnSp>
        <p:nvCxnSpPr>
          <p:cNvPr id="35" name="Straight Connector 33">
            <a:extLst>
              <a:ext uri="{FF2B5EF4-FFF2-40B4-BE49-F238E27FC236}">
                <a16:creationId xmlns:a16="http://schemas.microsoft.com/office/drawing/2014/main" id="{333A84D1-8AB4-452A-B323-BBB429B5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C39F4-65E4-394D-B418-F81312032986}"/>
              </a:ext>
            </a:extLst>
          </p:cNvPr>
          <p:cNvSpPr txBox="1"/>
          <p:nvPr/>
        </p:nvSpPr>
        <p:spPr>
          <a:xfrm>
            <a:off x="637161" y="1407972"/>
            <a:ext cx="6043678" cy="4467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b="1" u="sng" dirty="0"/>
              <a:t>Stepscan </a:t>
            </a:r>
            <a:r>
              <a:rPr lang="en-US" sz="1700" b="1" dirty="0"/>
              <a:t>datasets was used in this project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Stepscan dataset is a video-based dataset.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Obtained from high resolution floor tiles.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1744 Samples * 200 frames * (80 * 60) images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80 subjects 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Each subject has approx. 20 samples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	</a:t>
            </a:r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b="1" dirty="0"/>
              <a:t>Verification mode was used for this research.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 b="1" dirty="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CA" sz="1700" b="1" dirty="0"/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endParaRPr lang="en-US" sz="1700" dirty="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5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EBC3AE-120B-4978-9A75-BD8550224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CC24D-4C0A-475C-93EB-E1D3B7D2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099FDEF6-4879-7047-9F02-E1C309FF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58" t="11481" r="30106" b="13291"/>
          <a:stretch/>
        </p:blipFill>
        <p:spPr>
          <a:xfrm rot="10800000">
            <a:off x="6680839" y="1274135"/>
            <a:ext cx="3453413" cy="45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0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EBD66-0D5E-4F6A-9108-346169C8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20C3B9F4-1B8B-4649-BB39-CE1D2A34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34" y="1320758"/>
            <a:ext cx="3506565" cy="3162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1742C8A-00E0-D142-AA39-0AED4DA5F190}"/>
              </a:ext>
            </a:extLst>
          </p:cNvPr>
          <p:cNvSpPr txBox="1">
            <a:spLocks/>
          </p:cNvSpPr>
          <p:nvPr/>
        </p:nvSpPr>
        <p:spPr>
          <a:xfrm>
            <a:off x="680352" y="1072462"/>
            <a:ext cx="5958216" cy="1362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convert a video data to time series.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75CE04C-C78D-F147-AB15-65B1A531F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23" y="4431926"/>
            <a:ext cx="2981188" cy="152145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251CB12-B1FA-FC4B-9A8E-CDBE39CF1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389" y="4423466"/>
            <a:ext cx="3028393" cy="152145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01361494-1038-8C4A-AF4E-9EBD87BA4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886" y="1380548"/>
            <a:ext cx="2959401" cy="1521459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008B3B6-DB91-034C-A58A-D3915DAD3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886" y="2902007"/>
            <a:ext cx="2959401" cy="1521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8B4341-5E4C-41CE-A90A-826F13CACE87}"/>
              </a:ext>
            </a:extLst>
          </p:cNvPr>
          <p:cNvSpPr txBox="1"/>
          <p:nvPr/>
        </p:nvSpPr>
        <p:spPr>
          <a:xfrm>
            <a:off x="683079" y="2696936"/>
            <a:ext cx="48114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Extracting 4 features from each frame</a:t>
            </a:r>
          </a:p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Track those features in each frame</a:t>
            </a:r>
          </a:p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Achieving four 2D time series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Feature Extraction and Selection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B5F78-9F93-244A-8B2E-457672424CA1}"/>
              </a:ext>
            </a:extLst>
          </p:cNvPr>
          <p:cNvSpPr txBox="1"/>
          <p:nvPr/>
        </p:nvSpPr>
        <p:spPr>
          <a:xfrm>
            <a:off x="863976" y="1781753"/>
            <a:ext cx="8055627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Two different approaches were used for feature extraction: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Handcrafted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Extraction of 4 groups of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Autoregressive coefficients </a:t>
            </a:r>
            <a:r>
              <a:rPr lang="en-CA" dirty="0"/>
              <a:t>Features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Temporal </a:t>
            </a:r>
            <a:r>
              <a:rPr lang="en-CA" dirty="0"/>
              <a:t>Features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Spectral </a:t>
            </a:r>
            <a:r>
              <a:rPr lang="en-CA" dirty="0"/>
              <a:t>Features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Statistical </a:t>
            </a:r>
            <a:r>
              <a:rPr lang="en-CA" dirty="0"/>
              <a:t>Features</a:t>
            </a:r>
            <a:endParaRPr lang="en-US" dirty="0"/>
          </a:p>
          <a:p>
            <a:pPr lvl="2"/>
            <a:endParaRPr lang="en-CA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low variance and high-correlated features were deleted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Deep learning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pre-trained CNN to extract features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118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Machine Learning Approaches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B5F78-9F93-244A-8B2E-457672424CA1}"/>
              </a:ext>
            </a:extLst>
          </p:cNvPr>
          <p:cNvSpPr txBox="1"/>
          <p:nvPr/>
        </p:nvSpPr>
        <p:spPr>
          <a:xfrm>
            <a:off x="800100" y="1781754"/>
            <a:ext cx="9446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several (LDA, KNN, SVM, RFC)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20% percent of samples were set aside for testing the classifier,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rest was divided into 10-fold cross-validation for evaluation and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grid search were implemented to find the best hyper-parameters.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CC6AC-392D-D243-8F87-93B219BE83C3}"/>
              </a:ext>
            </a:extLst>
          </p:cNvPr>
          <p:cNvSpPr txBox="1"/>
          <p:nvPr/>
        </p:nvSpPr>
        <p:spPr>
          <a:xfrm>
            <a:off x="1666740" y="3753586"/>
            <a:ext cx="4788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dirty="0" err="1"/>
              <a:t>knnspace</a:t>
            </a:r>
            <a:r>
              <a:rPr lang="en-CA" sz="1200" dirty="0"/>
              <a:t> = {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n_neighbors</a:t>
            </a:r>
            <a:r>
              <a:rPr lang="en-CA" sz="1200" dirty="0"/>
              <a:t>": </a:t>
            </a:r>
            <a:r>
              <a:rPr lang="en-CA" sz="1200" dirty="0" err="1"/>
              <a:t>np.arange</a:t>
            </a:r>
            <a:r>
              <a:rPr lang="en-CA" sz="1200" dirty="0"/>
              <a:t>(1, 22, 2),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model__metric</a:t>
            </a:r>
            <a:r>
              <a:rPr lang="en-CA" sz="1200" dirty="0"/>
              <a:t>": ["</a:t>
            </a:r>
            <a:r>
              <a:rPr lang="en-CA" sz="1200" dirty="0" err="1"/>
              <a:t>euclidean</a:t>
            </a:r>
            <a:r>
              <a:rPr lang="en-CA" sz="1200" dirty="0"/>
              <a:t>", "</a:t>
            </a:r>
            <a:r>
              <a:rPr lang="en-CA" sz="1200" dirty="0" err="1"/>
              <a:t>manhattan</a:t>
            </a:r>
            <a:r>
              <a:rPr lang="en-CA" sz="1200" dirty="0"/>
              <a:t>", "</a:t>
            </a:r>
            <a:r>
              <a:rPr lang="en-CA" sz="1200" dirty="0" err="1"/>
              <a:t>chebyshev</a:t>
            </a:r>
            <a:r>
              <a:rPr lang="en-CA" sz="1200" dirty="0"/>
              <a:t>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model__weights</a:t>
            </a:r>
            <a:r>
              <a:rPr lang="en-CA" sz="1200" dirty="0"/>
              <a:t>": ["distance", "uniform"],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sfs</a:t>
            </a:r>
            <a:r>
              <a:rPr lang="en-CA" sz="1200" dirty="0"/>
              <a:t>__</a:t>
            </a:r>
            <a:r>
              <a:rPr lang="en-CA" sz="1200" dirty="0" err="1"/>
              <a:t>k_features</a:t>
            </a:r>
            <a:r>
              <a:rPr lang="en-CA" sz="1200" dirty="0"/>
              <a:t>": [100, 200, 300]}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7D993-E748-814A-8078-6D9D9CA72FCC}"/>
              </a:ext>
            </a:extLst>
          </p:cNvPr>
          <p:cNvSpPr txBox="1"/>
          <p:nvPr/>
        </p:nvSpPr>
        <p:spPr>
          <a:xfrm>
            <a:off x="6702820" y="4047726"/>
            <a:ext cx="394370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svmspace</a:t>
            </a:r>
            <a:r>
              <a:rPr lang="en-CA" sz="1200" dirty="0"/>
              <a:t> = {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model__probability</a:t>
            </a:r>
            <a:r>
              <a:rPr lang="en-CA" sz="1200" dirty="0"/>
              <a:t>": [True],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model__kernel</a:t>
            </a:r>
            <a:r>
              <a:rPr lang="en-CA" sz="1200" dirty="0"/>
              <a:t>": ["</a:t>
            </a:r>
            <a:r>
              <a:rPr lang="en-CA" sz="1200" dirty="0" err="1"/>
              <a:t>rbf</a:t>
            </a:r>
            <a:r>
              <a:rPr lang="en-CA" sz="1200" dirty="0"/>
              <a:t>", "linear"],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decision_function_shape</a:t>
            </a:r>
            <a:r>
              <a:rPr lang="en-CA" sz="1200" dirty="0"/>
              <a:t>": ["</a:t>
            </a:r>
            <a:r>
              <a:rPr lang="en-CA" sz="1200" dirty="0" err="1"/>
              <a:t>ovr</a:t>
            </a:r>
            <a:r>
              <a:rPr lang="en-CA" sz="1200" dirty="0"/>
              <a:t>", "</a:t>
            </a:r>
            <a:r>
              <a:rPr lang="en-CA" sz="1200" dirty="0" err="1"/>
              <a:t>ovo</a:t>
            </a:r>
            <a:r>
              <a:rPr lang="en-CA" sz="1200" dirty="0"/>
              <a:t>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model__C</a:t>
            </a:r>
            <a:r>
              <a:rPr lang="en-CA" sz="1200" dirty="0"/>
              <a:t>": [0.1, 10, 1000],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model__gamma</a:t>
            </a:r>
            <a:r>
              <a:rPr lang="en-CA" sz="1200" dirty="0"/>
              <a:t>": [1, 0.01, 0.0001],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random_state</a:t>
            </a:r>
            <a:r>
              <a:rPr lang="en-CA" sz="1200" dirty="0"/>
              <a:t>": [seed],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sfs</a:t>
            </a:r>
            <a:r>
              <a:rPr lang="en-CA" sz="1200" dirty="0"/>
              <a:t>__</a:t>
            </a:r>
            <a:r>
              <a:rPr lang="en-CA" sz="1200" dirty="0" err="1"/>
              <a:t>k_features</a:t>
            </a:r>
            <a:r>
              <a:rPr lang="en-CA" sz="1200" dirty="0"/>
              <a:t>": [100, 200, 300]}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DBDDE-3510-DA46-A074-4ED5DEB57F5E}"/>
              </a:ext>
            </a:extLst>
          </p:cNvPr>
          <p:cNvSpPr txBox="1"/>
          <p:nvPr/>
        </p:nvSpPr>
        <p:spPr>
          <a:xfrm>
            <a:off x="1708730" y="5056506"/>
            <a:ext cx="3404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treespace</a:t>
            </a:r>
            <a:r>
              <a:rPr lang="en-CA" sz="1200" dirty="0"/>
              <a:t> = {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max_depth</a:t>
            </a:r>
            <a:r>
              <a:rPr lang="en-CA" sz="1200" dirty="0"/>
              <a:t>": </a:t>
            </a:r>
            <a:r>
              <a:rPr lang="en-CA" sz="1200" dirty="0" err="1"/>
              <a:t>np.arange</a:t>
            </a:r>
            <a:r>
              <a:rPr lang="en-CA" sz="1200" dirty="0"/>
              <a:t>(3, 33, 2),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model__criterion</a:t>
            </a:r>
            <a:r>
              <a:rPr lang="en-CA" sz="1200" dirty="0"/>
              <a:t>": ["</a:t>
            </a:r>
            <a:r>
              <a:rPr lang="en-CA" sz="1200" dirty="0" err="1"/>
              <a:t>gini</a:t>
            </a:r>
            <a:r>
              <a:rPr lang="en-CA" sz="1200" dirty="0"/>
              <a:t>", "entropy"],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sfs</a:t>
            </a:r>
            <a:r>
              <a:rPr lang="en-CA" sz="1200" dirty="0"/>
              <a:t>__</a:t>
            </a:r>
            <a:r>
              <a:rPr lang="en-CA" sz="1200" dirty="0" err="1"/>
              <a:t>k_features</a:t>
            </a:r>
            <a:r>
              <a:rPr lang="en-CA" sz="1200" dirty="0"/>
              <a:t>": [100, 200, 300]}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50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Deep learning algorithms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E885F-353D-5248-AF41-A8330032C42D}"/>
              </a:ext>
            </a:extLst>
          </p:cNvPr>
          <p:cNvSpPr txBox="1"/>
          <p:nvPr/>
        </p:nvSpPr>
        <p:spPr>
          <a:xfrm>
            <a:off x="867905" y="1688952"/>
            <a:ext cx="10522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“Hand crafting” features requires domain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Deep learning uses nested neural networks to automatically learn what aspects of the data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many architectures for time series deep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CNN-LSTM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ConvLSTM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Fully Convolutional Networks (FCN)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Echo State Networks (ESN)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architectures are used for time series 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30E6E2-C2DD-B440-BC5F-AFF51BB61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36849"/>
              </p:ext>
            </p:extLst>
          </p:nvPr>
        </p:nvGraphicFramePr>
        <p:xfrm>
          <a:off x="3426417" y="2657334"/>
          <a:ext cx="533916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85">
                  <a:extLst>
                    <a:ext uri="{9D8B030D-6E8A-4147-A177-3AD203B41FA5}">
                      <a16:colId xmlns:a16="http://schemas.microsoft.com/office/drawing/2014/main" val="619703057"/>
                    </a:ext>
                  </a:extLst>
                </a:gridCol>
                <a:gridCol w="1604075">
                  <a:extLst>
                    <a:ext uri="{9D8B030D-6E8A-4147-A177-3AD203B41FA5}">
                      <a16:colId xmlns:a16="http://schemas.microsoft.com/office/drawing/2014/main" val="2519137972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2359559405"/>
                    </a:ext>
                  </a:extLst>
                </a:gridCol>
              </a:tblGrid>
              <a:tr h="19591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Deep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552090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Size of raining data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512779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155034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Debugging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48771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00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9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Deep learning algorithms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Picture 4" descr="Pin on Data Science">
            <a:extLst>
              <a:ext uri="{FF2B5EF4-FFF2-40B4-BE49-F238E27FC236}">
                <a16:creationId xmlns:a16="http://schemas.microsoft.com/office/drawing/2014/main" id="{E9A3EE15-B8D1-A346-A5EF-D80A24A5D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26"/>
          <a:stretch/>
        </p:blipFill>
        <p:spPr bwMode="auto">
          <a:xfrm>
            <a:off x="936811" y="4258108"/>
            <a:ext cx="5035181" cy="16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in on Data Science">
            <a:extLst>
              <a:ext uri="{FF2B5EF4-FFF2-40B4-BE49-F238E27FC236}">
                <a16:creationId xmlns:a16="http://schemas.microsoft.com/office/drawing/2014/main" id="{DD2BDC69-7006-F44C-8C16-F86C61107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97"/>
          <a:stretch/>
        </p:blipFill>
        <p:spPr bwMode="auto">
          <a:xfrm>
            <a:off x="3578409" y="2210625"/>
            <a:ext cx="5035181" cy="18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2DFCD45-A739-A74F-A60B-8511AF1A1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1000" contrast="78000"/>
                    </a14:imgEffect>
                  </a14:imgLayer>
                </a14:imgProps>
              </a:ext>
            </a:extLst>
          </a:blip>
          <a:srcRect t="18652"/>
          <a:stretch/>
        </p:blipFill>
        <p:spPr>
          <a:xfrm>
            <a:off x="6528388" y="4162593"/>
            <a:ext cx="4726801" cy="1668926"/>
          </a:xfrm>
        </p:spPr>
      </p:pic>
      <p:sp>
        <p:nvSpPr>
          <p:cNvPr id="4" name="Heptagon 3">
            <a:extLst>
              <a:ext uri="{FF2B5EF4-FFF2-40B4-BE49-F238E27FC236}">
                <a16:creationId xmlns:a16="http://schemas.microsoft.com/office/drawing/2014/main" id="{A5AA7745-3E10-9741-BC76-193805A5D95A}"/>
              </a:ext>
            </a:extLst>
          </p:cNvPr>
          <p:cNvSpPr/>
          <p:nvPr/>
        </p:nvSpPr>
        <p:spPr>
          <a:xfrm>
            <a:off x="7683965" y="1918445"/>
            <a:ext cx="433952" cy="389574"/>
          </a:xfrm>
          <a:prstGeom prst="hept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CF7D5CCC-65DF-894F-BA56-EC535D3ED995}"/>
              </a:ext>
            </a:extLst>
          </p:cNvPr>
          <p:cNvSpPr/>
          <p:nvPr/>
        </p:nvSpPr>
        <p:spPr>
          <a:xfrm>
            <a:off x="1853577" y="4038205"/>
            <a:ext cx="433952" cy="389574"/>
          </a:xfrm>
          <a:prstGeom prst="hept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EDDA2FE1-1F22-B641-B8C5-FE50BC9F9587}"/>
              </a:ext>
            </a:extLst>
          </p:cNvPr>
          <p:cNvSpPr/>
          <p:nvPr/>
        </p:nvSpPr>
        <p:spPr>
          <a:xfrm>
            <a:off x="10185819" y="3967806"/>
            <a:ext cx="433952" cy="389574"/>
          </a:xfrm>
          <a:prstGeom prst="hept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49980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ustom 1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953</Words>
  <Application>Microsoft Macintosh PowerPoint</Application>
  <PresentationFormat>Widescreen</PresentationFormat>
  <Paragraphs>327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Calisto MT</vt:lpstr>
      <vt:lpstr>Courier New</vt:lpstr>
      <vt:lpstr>Times</vt:lpstr>
      <vt:lpstr>Univers Condensed</vt:lpstr>
      <vt:lpstr>Wingdings</vt:lpstr>
      <vt:lpstr>ChronicleVTI</vt:lpstr>
      <vt:lpstr>Deep learning in Time series Classification</vt:lpstr>
      <vt:lpstr>Presentation Contents</vt:lpstr>
      <vt:lpstr>Describing the problem</vt:lpstr>
      <vt:lpstr>The Dataset</vt:lpstr>
      <vt:lpstr>PowerPoint Presentation</vt:lpstr>
      <vt:lpstr>Feature Extraction and Selection </vt:lpstr>
      <vt:lpstr>Machine Learning Approaches</vt:lpstr>
      <vt:lpstr>Deep learning algorithms</vt:lpstr>
      <vt:lpstr>Deep learning algorithms</vt:lpstr>
      <vt:lpstr>end-to-end method</vt:lpstr>
      <vt:lpstr>Transfer learning method </vt:lpstr>
      <vt:lpstr>The pipeline of implemented algorithms</vt:lpstr>
      <vt:lpstr>Test scenario</vt:lpstr>
      <vt:lpstr>Results and Discussion</vt:lpstr>
      <vt:lpstr>Results and Discussion</vt:lpstr>
      <vt:lpstr>Results and Discussion</vt:lpstr>
      <vt:lpstr>Results and Discussion-AUC</vt:lpstr>
      <vt:lpstr>Results and Discussion- EER</vt:lpstr>
      <vt:lpstr>Results and Discussion- ROC</vt:lpstr>
      <vt:lpstr>Thank 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Image Recognition  </dc:title>
  <dc:creator>Saeed Kazemi</dc:creator>
  <cp:lastModifiedBy>Saeed Kazemi</cp:lastModifiedBy>
  <cp:revision>5</cp:revision>
  <dcterms:created xsi:type="dcterms:W3CDTF">2020-12-09T17:35:45Z</dcterms:created>
  <dcterms:modified xsi:type="dcterms:W3CDTF">2021-04-14T15:29:50Z</dcterms:modified>
</cp:coreProperties>
</file>