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
      <p:font typeface="Roboto Serif ExtraBold"/>
      <p:bold r:id="rId17"/>
      <p:boldItalic r:id="rId18"/>
    </p:embeddedFont>
    <p:embeddedFont>
      <p:font typeface="Alfa Slab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RobotoSerifExtraBold-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19" Type="http://schemas.openxmlformats.org/officeDocument/2006/relationships/font" Target="fonts/AlfaSlabOne-regular.fntdata"/><Relationship Id="rId6" Type="http://schemas.openxmlformats.org/officeDocument/2006/relationships/slide" Target="slides/slide1.xml"/><Relationship Id="rId18" Type="http://schemas.openxmlformats.org/officeDocument/2006/relationships/font" Target="fonts/RobotoSerifExtraBold-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eb2bb4e15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eb2bb4e15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eb2bb4e15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eb2bb4e15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eb2bb4e15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eb2bb4e15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eb2bb4e15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eb2bb4e15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b2bb4e15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b2bb4e15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b2bb4e15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b2bb4e15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chat.openai.com/g/g-HMNcP6w7d-data-analysis/c/a59ba286-9756-436c-bd29-0c187f4d1d6a#" TargetMode="External"/><Relationship Id="rId5" Type="http://schemas.openxmlformats.org/officeDocument/2006/relationships/hyperlink" Target="https://chat.openai.com/g/g-HMNcP6w7d-data-analysis/c/a59ba286-9756-436c-bd29-0c187f4d1d6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Roam-Ready</a:t>
            </a:r>
            <a:endParaRPr/>
          </a:p>
        </p:txBody>
      </p:sp>
      <p:sp>
        <p:nvSpPr>
          <p:cNvPr id="57" name="Google Shape;57;p13"/>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6550" lvl="0" marL="457200" rtl="0" algn="l">
              <a:spcBef>
                <a:spcPts val="900"/>
              </a:spcBef>
              <a:spcAft>
                <a:spcPts val="0"/>
              </a:spcAft>
              <a:buClr>
                <a:srgbClr val="FFFFFF"/>
              </a:buClr>
              <a:buSzPts val="1700"/>
              <a:buFont typeface="Roboto Serif ExtraBold"/>
              <a:buAutoNum type="arabicPeriod"/>
            </a:pPr>
            <a:r>
              <a:rPr lang="en-GB" sz="1700">
                <a:solidFill>
                  <a:srgbClr val="FFFFFF"/>
                </a:solidFill>
                <a:latin typeface="Roboto Serif ExtraBold"/>
                <a:ea typeface="Roboto Serif ExtraBold"/>
                <a:cs typeface="Roboto Serif ExtraBold"/>
                <a:sym typeface="Roboto Serif ExtraBold"/>
              </a:rPr>
              <a:t>Bisrat Mengesha</a:t>
            </a:r>
            <a:endParaRPr sz="1700">
              <a:solidFill>
                <a:srgbClr val="FFFFFF"/>
              </a:solidFill>
              <a:latin typeface="Roboto Serif ExtraBold"/>
              <a:ea typeface="Roboto Serif ExtraBold"/>
              <a:cs typeface="Roboto Serif ExtraBold"/>
              <a:sym typeface="Roboto Serif ExtraBold"/>
            </a:endParaRPr>
          </a:p>
          <a:p>
            <a:pPr indent="-336550" lvl="0" marL="457200" rtl="0" algn="l">
              <a:spcBef>
                <a:spcPts val="0"/>
              </a:spcBef>
              <a:spcAft>
                <a:spcPts val="0"/>
              </a:spcAft>
              <a:buClr>
                <a:srgbClr val="FFFFFF"/>
              </a:buClr>
              <a:buSzPts val="1700"/>
              <a:buFont typeface="Roboto Serif ExtraBold"/>
              <a:buAutoNum type="arabicPeriod"/>
            </a:pPr>
            <a:r>
              <a:rPr lang="en-GB" sz="1700">
                <a:solidFill>
                  <a:srgbClr val="FFFFFF"/>
                </a:solidFill>
                <a:latin typeface="Roboto Serif ExtraBold"/>
                <a:ea typeface="Roboto Serif ExtraBold"/>
                <a:cs typeface="Roboto Serif ExtraBold"/>
                <a:sym typeface="Roboto Serif ExtraBold"/>
              </a:rPr>
              <a:t>Crislyn W</a:t>
            </a:r>
            <a:endParaRPr sz="1700">
              <a:solidFill>
                <a:srgbClr val="FFFFFF"/>
              </a:solidFill>
              <a:latin typeface="Roboto Serif ExtraBold"/>
              <a:ea typeface="Roboto Serif ExtraBold"/>
              <a:cs typeface="Roboto Serif ExtraBold"/>
              <a:sym typeface="Roboto Serif ExtraBold"/>
            </a:endParaRPr>
          </a:p>
          <a:p>
            <a:pPr indent="-336550" lvl="0" marL="457200" rtl="0" algn="l">
              <a:spcBef>
                <a:spcPts val="0"/>
              </a:spcBef>
              <a:spcAft>
                <a:spcPts val="0"/>
              </a:spcAft>
              <a:buClr>
                <a:srgbClr val="FFFFFF"/>
              </a:buClr>
              <a:buSzPts val="1700"/>
              <a:buFont typeface="Roboto Serif ExtraBold"/>
              <a:buAutoNum type="arabicPeriod"/>
            </a:pPr>
            <a:r>
              <a:rPr lang="en-GB" sz="1700">
                <a:solidFill>
                  <a:srgbClr val="FFFFFF"/>
                </a:solidFill>
                <a:latin typeface="Roboto Serif ExtraBold"/>
                <a:ea typeface="Roboto Serif ExtraBold"/>
                <a:cs typeface="Roboto Serif ExtraBold"/>
                <a:sym typeface="Roboto Serif ExtraBold"/>
              </a:rPr>
              <a:t>Juan Grillo</a:t>
            </a:r>
            <a:endParaRPr sz="1700">
              <a:solidFill>
                <a:srgbClr val="FFFFFF"/>
              </a:solidFill>
              <a:latin typeface="Roboto Serif ExtraBold"/>
              <a:ea typeface="Roboto Serif ExtraBold"/>
              <a:cs typeface="Roboto Serif ExtraBold"/>
              <a:sym typeface="Roboto Serif ExtraBold"/>
            </a:endParaRPr>
          </a:p>
          <a:p>
            <a:pPr indent="-336550" lvl="0" marL="457200" rtl="0" algn="l">
              <a:spcBef>
                <a:spcPts val="0"/>
              </a:spcBef>
              <a:spcAft>
                <a:spcPts val="0"/>
              </a:spcAft>
              <a:buClr>
                <a:srgbClr val="FFFFFF"/>
              </a:buClr>
              <a:buSzPts val="1700"/>
              <a:buFont typeface="Roboto Serif ExtraBold"/>
              <a:buAutoNum type="arabicPeriod"/>
            </a:pPr>
            <a:r>
              <a:rPr lang="en-GB" sz="1700">
                <a:solidFill>
                  <a:srgbClr val="FFFFFF"/>
                </a:solidFill>
                <a:latin typeface="Roboto Serif ExtraBold"/>
                <a:ea typeface="Roboto Serif ExtraBold"/>
                <a:cs typeface="Roboto Serif ExtraBold"/>
                <a:sym typeface="Roboto Serif ExtraBold"/>
              </a:rPr>
              <a:t>Sian Khai</a:t>
            </a:r>
            <a:endParaRPr sz="1700">
              <a:solidFill>
                <a:srgbClr val="FFFFFF"/>
              </a:solidFill>
              <a:latin typeface="Roboto Serif ExtraBold"/>
              <a:ea typeface="Roboto Serif ExtraBold"/>
              <a:cs typeface="Roboto Serif ExtraBold"/>
              <a:sym typeface="Roboto Serif ExtraBold"/>
            </a:endParaRPr>
          </a:p>
          <a:p>
            <a:pPr indent="-336550" lvl="0" marL="457200" rtl="0" algn="l">
              <a:spcBef>
                <a:spcPts val="0"/>
              </a:spcBef>
              <a:spcAft>
                <a:spcPts val="0"/>
              </a:spcAft>
              <a:buClr>
                <a:srgbClr val="FFFFFF"/>
              </a:buClr>
              <a:buSzPts val="1700"/>
              <a:buFont typeface="Roboto Serif ExtraBold"/>
              <a:buAutoNum type="arabicPeriod"/>
            </a:pPr>
            <a:r>
              <a:rPr lang="en-GB" sz="1700">
                <a:solidFill>
                  <a:srgbClr val="FFFFFF"/>
                </a:solidFill>
                <a:latin typeface="Roboto Serif ExtraBold"/>
                <a:ea typeface="Roboto Serif ExtraBold"/>
                <a:cs typeface="Roboto Serif ExtraBold"/>
                <a:sym typeface="Roboto Serif ExtraBold"/>
              </a:rPr>
              <a:t>Whitney Steen</a:t>
            </a:r>
            <a:endParaRPr sz="17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900" u="sng">
                <a:solidFill>
                  <a:srgbClr val="FFFFFF"/>
                </a:solidFill>
                <a:latin typeface="Roboto Serif ExtraBold"/>
                <a:ea typeface="Roboto Serif ExtraBold"/>
                <a:cs typeface="Roboto Serif ExtraBold"/>
                <a:sym typeface="Roboto Serif ExtraBold"/>
              </a:rPr>
              <a:t>Elevator Pitch:</a:t>
            </a:r>
            <a:endParaRPr sz="1900" u="sng">
              <a:solidFill>
                <a:srgbClr val="FFFFFF"/>
              </a:solidFill>
              <a:latin typeface="Roboto Serif ExtraBold"/>
              <a:ea typeface="Roboto Serif ExtraBold"/>
              <a:cs typeface="Roboto Serif ExtraBold"/>
              <a:sym typeface="Roboto Serif ExtraBold"/>
            </a:endParaRPr>
          </a:p>
          <a:p>
            <a:pPr indent="0" lvl="0" marL="0" rtl="0" algn="l">
              <a:spcBef>
                <a:spcPts val="0"/>
              </a:spcBef>
              <a:spcAft>
                <a:spcPts val="0"/>
              </a:spcAft>
              <a:buClr>
                <a:schemeClr val="dk1"/>
              </a:buClr>
              <a:buSzPts val="990"/>
              <a:buFont typeface="Arial"/>
              <a:buNone/>
            </a:pPr>
            <a:r>
              <a:t/>
            </a:r>
            <a:endParaRPr sz="1600">
              <a:solidFill>
                <a:srgbClr val="FFFFFF"/>
              </a:solidFill>
              <a:latin typeface="Roboto Serif ExtraBold"/>
              <a:ea typeface="Roboto Serif ExtraBold"/>
              <a:cs typeface="Roboto Serif ExtraBold"/>
              <a:sym typeface="Roboto Serif ExtraBold"/>
            </a:endParaRPr>
          </a:p>
          <a:p>
            <a:pPr indent="0" lvl="0" marL="0" rtl="0" algn="l">
              <a:spcBef>
                <a:spcPts val="0"/>
              </a:spcBef>
              <a:spcAft>
                <a:spcPts val="0"/>
              </a:spcAft>
              <a:buClr>
                <a:schemeClr val="dk1"/>
              </a:buClr>
              <a:buSzPts val="990"/>
              <a:buFont typeface="Arial"/>
              <a:buNone/>
            </a:pPr>
            <a:r>
              <a:t/>
            </a:r>
            <a:endParaRPr sz="1600">
              <a:solidFill>
                <a:srgbClr val="FFFFFF"/>
              </a:solidFill>
              <a:latin typeface="Roboto Serif ExtraBold"/>
              <a:ea typeface="Roboto Serif ExtraBold"/>
              <a:cs typeface="Roboto Serif ExtraBold"/>
              <a:sym typeface="Roboto Serif ExtraBold"/>
            </a:endParaRPr>
          </a:p>
          <a:p>
            <a:pPr indent="0" lvl="0" marL="0" rtl="0" algn="l">
              <a:spcBef>
                <a:spcPts val="0"/>
              </a:spcBef>
              <a:spcAft>
                <a:spcPts val="0"/>
              </a:spcAft>
              <a:buSzPts val="990"/>
              <a:buNone/>
            </a:pPr>
            <a:r>
              <a:t/>
            </a:r>
            <a:endParaRPr sz="1600">
              <a:solidFill>
                <a:srgbClr val="FFFFFF"/>
              </a:solidFill>
              <a:latin typeface="Roboto Serif ExtraBold"/>
              <a:ea typeface="Roboto Serif ExtraBold"/>
              <a:cs typeface="Roboto Serif ExtraBold"/>
              <a:sym typeface="Roboto Serif ExtraBold"/>
            </a:endParaRPr>
          </a:p>
        </p:txBody>
      </p:sp>
      <p:sp>
        <p:nvSpPr>
          <p:cNvPr id="63" name="Google Shape;63;p14"/>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1200"/>
              </a:spcAft>
              <a:buNone/>
            </a:pPr>
            <a:r>
              <a:rPr lang="en-GB" sz="1600">
                <a:solidFill>
                  <a:srgbClr val="FFFFFF"/>
                </a:solidFill>
                <a:latin typeface="Roboto Serif ExtraBold"/>
                <a:ea typeface="Roboto Serif ExtraBold"/>
                <a:cs typeface="Roboto Serif ExtraBold"/>
                <a:sym typeface="Roboto Serif ExtraBold"/>
              </a:rPr>
              <a:t>Roam Ready is not just an app; it's a gateway for globetrotters to narrate their journeys and for dreamers to traverse the world from the comfort of their homes. Picture this: you've just returned from an awe-inspiring trip to the Scottish Highlands. You're brimming with stories and your camera is a treasure trove of breathtaking landscapes. With Roam Ready, you're a few clicks away from sharing this magic. Conversely, if you're planning your next getaway or simply craving adventure, Roam Ready offers a plethora of real, personal travel tales, not just guides but experiences, complete with vivid photos and the warmth of a community that shares your passion for exploration. Whether you're documenting your own journey or seeking inspiration for the next, Roam Ready is your companion, your canvas, and your community.</a:t>
            </a:r>
            <a:endParaRPr sz="1600">
              <a:solidFill>
                <a:srgbClr val="FFFFFF"/>
              </a:solidFill>
              <a:latin typeface="Roboto Serif ExtraBold"/>
              <a:ea typeface="Roboto Serif ExtraBold"/>
              <a:cs typeface="Roboto Serif ExtraBold"/>
              <a:sym typeface="Roboto Serif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GB" sz="1900" u="sng">
                <a:solidFill>
                  <a:srgbClr val="FFFFFF"/>
                </a:solidFill>
                <a:latin typeface="Roboto Serif ExtraBold"/>
                <a:ea typeface="Roboto Serif ExtraBold"/>
                <a:cs typeface="Roboto Serif ExtraBold"/>
                <a:sym typeface="Roboto Serif ExtraBold"/>
              </a:rPr>
              <a:t>Concept:</a:t>
            </a:r>
            <a:endParaRPr sz="1900" u="sng">
              <a:solidFill>
                <a:srgbClr val="FFFFFF"/>
              </a:solidFill>
              <a:latin typeface="Roboto Serif ExtraBold"/>
              <a:ea typeface="Roboto Serif ExtraBold"/>
              <a:cs typeface="Roboto Serif ExtraBold"/>
              <a:sym typeface="Roboto Serif ExtraBold"/>
            </a:endParaRPr>
          </a:p>
        </p:txBody>
      </p:sp>
      <p:sp>
        <p:nvSpPr>
          <p:cNvPr id="69" name="Google Shape;69;p15"/>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1200"/>
              </a:spcAft>
              <a:buNone/>
            </a:pPr>
            <a:r>
              <a:rPr lang="en-GB" sz="1500">
                <a:solidFill>
                  <a:srgbClr val="FFFFFF"/>
                </a:solidFill>
                <a:latin typeface="Roboto Serif ExtraBold"/>
                <a:ea typeface="Roboto Serif ExtraBold"/>
                <a:cs typeface="Roboto Serif ExtraBold"/>
                <a:sym typeface="Roboto Serif ExtraBold"/>
              </a:rPr>
              <a:t>The concept for Roam Ready stemmed from a simple user story: the desire to both share and learn about diverse travel experiences. The motivation was to create an interactive, user-friendly platform where stories are not just told—they're experienced. It's a space where every travel story, tip, or photograph can inspire and be inspired, where every journey shared enriches a global diary of adventures.</a:t>
            </a:r>
            <a:endParaRPr sz="1500">
              <a:solidFill>
                <a:srgbClr val="FFFFFF"/>
              </a:solidFill>
              <a:latin typeface="Roboto Serif ExtraBold"/>
              <a:ea typeface="Roboto Serif ExtraBold"/>
              <a:cs typeface="Roboto Serif ExtraBold"/>
              <a:sym typeface="Roboto Serif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GB" sz="1900" u="sng">
                <a:solidFill>
                  <a:srgbClr val="FFFFFF"/>
                </a:solidFill>
                <a:latin typeface="Roboto Serif ExtraBold"/>
                <a:ea typeface="Roboto Serif ExtraBold"/>
                <a:cs typeface="Roboto Serif ExtraBold"/>
                <a:sym typeface="Roboto Serif ExtraBold"/>
              </a:rPr>
              <a:t>Process:</a:t>
            </a:r>
            <a:endParaRPr sz="1900" u="sng">
              <a:solidFill>
                <a:srgbClr val="FFFFFF"/>
              </a:solidFill>
              <a:latin typeface="Roboto Serif ExtraBold"/>
              <a:ea typeface="Roboto Serif ExtraBold"/>
              <a:cs typeface="Roboto Serif ExtraBold"/>
              <a:sym typeface="Roboto Serif ExtraBold"/>
            </a:endParaRPr>
          </a:p>
        </p:txBody>
      </p:sp>
      <p:sp>
        <p:nvSpPr>
          <p:cNvPr id="75" name="Google Shape;75;p16"/>
          <p:cNvSpPr txBox="1"/>
          <p:nvPr>
            <p:ph idx="1" type="body"/>
          </p:nvPr>
        </p:nvSpPr>
        <p:spPr>
          <a:xfrm>
            <a:off x="311700" y="1152475"/>
            <a:ext cx="8520600" cy="3563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1200"/>
              </a:spcAft>
              <a:buNone/>
            </a:pPr>
            <a:r>
              <a:rPr lang="en-GB" sz="1500">
                <a:solidFill>
                  <a:srgbClr val="FFFFFF"/>
                </a:solidFill>
                <a:latin typeface="Roboto Serif ExtraBold"/>
                <a:ea typeface="Roboto Serif ExtraBold"/>
                <a:cs typeface="Roboto Serif ExtraBold"/>
                <a:sym typeface="Roboto Serif ExtraBold"/>
              </a:rPr>
              <a:t>The development of Roam Ready was a symphony of modern technology and creative collaboration. Front-end interactions were crafted with React.js, styled for efficiency with Vite, and ensured quality with ESLint. The back end was structured on the robustness of MongoDB and the agility of Express.js, all running smoothly on a Node.js environment, with Mongoose ensuring data integrity. GraphQL and Apollo Client were the maestros of efficient data handling, while JWT and bcrypt fortified our walls. Roles were divided to play to each team member's strengths—some focused on front-end aesthetics, others on server-side logic, and some on bridging the gap between the two with APIs. Challenges were frequent; deadlines loomed, and code bugs played hide and seek. But the successes were sweeter—the first post going live, the seamless user login, the community engagement. Every obstacle overcome was a feature perfected.</a:t>
            </a:r>
            <a:endParaRPr sz="2100">
              <a:solidFill>
                <a:srgbClr val="FFFFFF"/>
              </a:solidFill>
              <a:latin typeface="Roboto Serif ExtraBold"/>
              <a:ea typeface="Roboto Serif ExtraBold"/>
              <a:cs typeface="Roboto Serif ExtraBold"/>
              <a:sym typeface="Roboto Serif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GB" sz="1900" u="sng">
                <a:solidFill>
                  <a:srgbClr val="FFFFFF"/>
                </a:solidFill>
                <a:latin typeface="Roboto Serif ExtraBold"/>
                <a:ea typeface="Roboto Serif ExtraBold"/>
                <a:cs typeface="Roboto Serif ExtraBold"/>
                <a:sym typeface="Roboto Serif ExtraBold"/>
              </a:rPr>
              <a:t>Demo:</a:t>
            </a:r>
            <a:endParaRPr sz="1900" u="sng">
              <a:solidFill>
                <a:srgbClr val="FFFFFF"/>
              </a:solidFill>
              <a:latin typeface="Roboto Serif ExtraBold"/>
              <a:ea typeface="Roboto Serif ExtraBold"/>
              <a:cs typeface="Roboto Serif ExtraBold"/>
              <a:sym typeface="Roboto Serif ExtraBold"/>
            </a:endParaRPr>
          </a:p>
        </p:txBody>
      </p:sp>
      <p:sp>
        <p:nvSpPr>
          <p:cNvPr id="81" name="Google Shape;81;p17"/>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lang="en-GB" sz="1500">
                <a:solidFill>
                  <a:srgbClr val="FFFFFF"/>
                </a:solidFill>
                <a:latin typeface="Roboto Serif ExtraBold"/>
                <a:ea typeface="Roboto Serif ExtraBold"/>
                <a:cs typeface="Roboto Serif ExtraBold"/>
                <a:sym typeface="Roboto Serif ExtraBold"/>
              </a:rPr>
              <a:t>In our demo, you'll see the essence of Roam Ready—its ease of use and engaging features. We'll walk you through how simple it is to get started, post your first travel story, and browse the experiences of others. </a:t>
            </a:r>
            <a:endParaRPr sz="1500">
              <a:solidFill>
                <a:srgbClr val="FFFFFF"/>
              </a:solidFill>
              <a:latin typeface="Roboto Serif ExtraBold"/>
              <a:ea typeface="Roboto Serif ExtraBold"/>
              <a:cs typeface="Roboto Serif ExtraBold"/>
              <a:sym typeface="Roboto Serif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GB" sz="1900" u="sng">
                <a:solidFill>
                  <a:srgbClr val="FFFFFF"/>
                </a:solidFill>
                <a:latin typeface="Roboto Serif ExtraBold"/>
                <a:ea typeface="Roboto Serif ExtraBold"/>
                <a:cs typeface="Roboto Serif ExtraBold"/>
                <a:sym typeface="Roboto Serif ExtraBold"/>
              </a:rPr>
              <a:t>Directions for Future Development:</a:t>
            </a:r>
            <a:endParaRPr sz="1900" u="sng">
              <a:solidFill>
                <a:srgbClr val="FFFFFF"/>
              </a:solidFill>
              <a:latin typeface="Roboto Serif ExtraBold"/>
              <a:ea typeface="Roboto Serif ExtraBold"/>
              <a:cs typeface="Roboto Serif ExtraBold"/>
              <a:sym typeface="Roboto Serif ExtraBold"/>
            </a:endParaRPr>
          </a:p>
        </p:txBody>
      </p:sp>
      <p:sp>
        <p:nvSpPr>
          <p:cNvPr id="87" name="Google Shape;87;p18"/>
          <p:cNvSpPr txBox="1"/>
          <p:nvPr>
            <p:ph idx="1" type="body"/>
          </p:nvPr>
        </p:nvSpPr>
        <p:spPr>
          <a:xfrm>
            <a:off x="311700" y="1152475"/>
            <a:ext cx="8520600" cy="3416400"/>
          </a:xfrm>
          <a:prstGeom prst="rect">
            <a:avLst/>
          </a:prstGeom>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rPr lang="en-GB" sz="1500">
                <a:solidFill>
                  <a:srgbClr val="FFFFFF"/>
                </a:solidFill>
                <a:latin typeface="Roboto Serif ExtraBold"/>
                <a:ea typeface="Roboto Serif ExtraBold"/>
                <a:cs typeface="Roboto Serif ExtraBold"/>
                <a:sym typeface="Roboto Serif ExtraBold"/>
              </a:rPr>
              <a:t>The roadmap for Roam Ready includes advanced features like AI-based travel recommendations, multilingual support for global users, and enhanced user personalization. We envision a marketplace for local guides and services, fostering a supportive economy for travelers and locals alike.</a:t>
            </a:r>
            <a:endParaRPr sz="1500">
              <a:solidFill>
                <a:srgbClr val="FFFFFF"/>
              </a:solidFill>
              <a:latin typeface="Roboto Serif ExtraBold"/>
              <a:ea typeface="Roboto Serif ExtraBold"/>
              <a:cs typeface="Roboto Serif ExtraBold"/>
              <a:sym typeface="Roboto Serif ExtraBold"/>
            </a:endParaRPr>
          </a:p>
          <a:p>
            <a:pPr indent="0" lvl="0" marL="0" rtl="0" algn="l">
              <a:spcBef>
                <a:spcPts val="1500"/>
              </a:spcBef>
              <a:spcAft>
                <a:spcPts val="0"/>
              </a:spcAft>
              <a:buClr>
                <a:schemeClr val="dk1"/>
              </a:buClr>
              <a:buSzPts val="1100"/>
              <a:buFont typeface="Arial"/>
              <a:buNone/>
            </a:pPr>
            <a:r>
              <a:t/>
            </a:r>
            <a:endParaRPr sz="1500">
              <a:solidFill>
                <a:srgbClr val="FFFFFF"/>
              </a:solidFill>
              <a:latin typeface="Roboto Serif ExtraBold"/>
              <a:ea typeface="Roboto Serif ExtraBold"/>
              <a:cs typeface="Roboto Serif ExtraBold"/>
              <a:sym typeface="Roboto Serif ExtraBold"/>
            </a:endParaRPr>
          </a:p>
          <a:p>
            <a:pPr indent="0" lvl="0" marL="0" rtl="0" algn="l">
              <a:spcBef>
                <a:spcPts val="0"/>
              </a:spcBef>
              <a:spcAft>
                <a:spcPts val="0"/>
              </a:spcAft>
              <a:buNone/>
            </a:pPr>
            <a:r>
              <a:t/>
            </a:r>
            <a:endParaRPr sz="1500">
              <a:solidFill>
                <a:srgbClr val="FFFFFF"/>
              </a:solidFill>
              <a:latin typeface="Roboto Serif ExtraBold"/>
              <a:ea typeface="Roboto Serif ExtraBold"/>
              <a:cs typeface="Roboto Serif ExtraBold"/>
              <a:sym typeface="Roboto Serif ExtraBold"/>
            </a:endParaRPr>
          </a:p>
          <a:p>
            <a:pPr indent="0" lvl="0" marL="0" rtl="0" algn="l">
              <a:spcBef>
                <a:spcPts val="1200"/>
              </a:spcBef>
              <a:spcAft>
                <a:spcPts val="1200"/>
              </a:spcAft>
              <a:buNone/>
            </a:pPr>
            <a:r>
              <a:t/>
            </a:r>
            <a:endParaRPr sz="1500">
              <a:solidFill>
                <a:srgbClr val="FFFFFF"/>
              </a:solidFill>
              <a:latin typeface="Roboto Serif ExtraBold"/>
              <a:ea typeface="Roboto Serif ExtraBold"/>
              <a:cs typeface="Roboto Serif ExtraBold"/>
              <a:sym typeface="Roboto Serif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900" u="sng">
                <a:solidFill>
                  <a:srgbClr val="FFFFFF"/>
                </a:solidFill>
                <a:latin typeface="Roboto Serif ExtraBold"/>
                <a:ea typeface="Roboto Serif ExtraBold"/>
                <a:cs typeface="Roboto Serif ExtraBold"/>
                <a:sym typeface="Roboto Serif ExtraBold"/>
              </a:rPr>
              <a:t>Links:</a:t>
            </a:r>
            <a:endParaRPr sz="1900" u="sng">
              <a:solidFill>
                <a:srgbClr val="FFFFFF"/>
              </a:solidFill>
              <a:latin typeface="Roboto Serif ExtraBold"/>
              <a:ea typeface="Roboto Serif ExtraBold"/>
              <a:cs typeface="Roboto Serif ExtraBold"/>
              <a:sym typeface="Roboto Serif ExtraBold"/>
            </a:endParaRPr>
          </a:p>
          <a:p>
            <a:pPr indent="0" lvl="0" marL="0" rtl="0" algn="l">
              <a:spcBef>
                <a:spcPts val="0"/>
              </a:spcBef>
              <a:spcAft>
                <a:spcPts val="0"/>
              </a:spcAft>
              <a:buClr>
                <a:schemeClr val="dk1"/>
              </a:buClr>
              <a:buSzPts val="990"/>
              <a:buFont typeface="Arial"/>
              <a:buNone/>
            </a:pPr>
            <a:r>
              <a:t/>
            </a:r>
            <a:endParaRPr sz="1900" u="sng">
              <a:solidFill>
                <a:srgbClr val="FFFFFF"/>
              </a:solidFill>
              <a:latin typeface="Roboto Serif ExtraBold"/>
              <a:ea typeface="Roboto Serif ExtraBold"/>
              <a:cs typeface="Roboto Serif ExtraBold"/>
              <a:sym typeface="Roboto Serif ExtraBold"/>
            </a:endParaRPr>
          </a:p>
          <a:p>
            <a:pPr indent="0" lvl="0" marL="0" rtl="0" algn="l">
              <a:spcBef>
                <a:spcPts val="0"/>
              </a:spcBef>
              <a:spcAft>
                <a:spcPts val="0"/>
              </a:spcAft>
              <a:buClr>
                <a:schemeClr val="dk1"/>
              </a:buClr>
              <a:buSzPts val="990"/>
              <a:buFont typeface="Arial"/>
              <a:buNone/>
            </a:pPr>
            <a:r>
              <a:t/>
            </a:r>
            <a:endParaRPr sz="1500">
              <a:solidFill>
                <a:srgbClr val="FFFFFF"/>
              </a:solidFill>
              <a:latin typeface="Roboto Serif ExtraBold"/>
              <a:ea typeface="Roboto Serif ExtraBold"/>
              <a:cs typeface="Roboto Serif ExtraBold"/>
              <a:sym typeface="Roboto Serif ExtraBold"/>
            </a:endParaRPr>
          </a:p>
          <a:p>
            <a:pPr indent="0" lvl="0" marL="0" rtl="0" algn="l">
              <a:spcBef>
                <a:spcPts val="0"/>
              </a:spcBef>
              <a:spcAft>
                <a:spcPts val="0"/>
              </a:spcAft>
              <a:buSzPts val="990"/>
              <a:buNone/>
            </a:pPr>
            <a:r>
              <a:t/>
            </a:r>
            <a:endParaRPr sz="1500">
              <a:solidFill>
                <a:srgbClr val="FFFFFF"/>
              </a:solidFill>
              <a:latin typeface="Roboto Serif ExtraBold"/>
              <a:ea typeface="Roboto Serif ExtraBold"/>
              <a:cs typeface="Roboto Serif ExtraBold"/>
              <a:sym typeface="Roboto Serif ExtraBold"/>
            </a:endParaRPr>
          </a:p>
        </p:txBody>
      </p:sp>
      <p:sp>
        <p:nvSpPr>
          <p:cNvPr id="93" name="Google Shape;93;p19"/>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lang="en-GB" sz="1500">
                <a:solidFill>
                  <a:srgbClr val="FFFFFF"/>
                </a:solidFill>
                <a:latin typeface="Roboto Serif ExtraBold"/>
                <a:ea typeface="Roboto Serif ExtraBold"/>
                <a:cs typeface="Roboto Serif ExtraBold"/>
                <a:sym typeface="Roboto Serif ExtraBold"/>
              </a:rPr>
              <a:t>To explore Roam Ready for yourself, visit our deployed application at</a:t>
            </a:r>
            <a:r>
              <a:rPr lang="en-GB" sz="1500">
                <a:solidFill>
                  <a:srgbClr val="FFFFFF"/>
                </a:solidFill>
                <a:uFill>
                  <a:noFill/>
                </a:uFill>
                <a:latin typeface="Roboto Serif ExtraBold"/>
                <a:ea typeface="Roboto Serif ExtraBold"/>
                <a:cs typeface="Roboto Serif ExtraBold"/>
                <a:sym typeface="Roboto Serif ExtraBold"/>
                <a:hlinkClick r:id="rId4">
                  <a:extLst>
                    <a:ext uri="{A12FA001-AC4F-418D-AE19-62706E023703}">
                      <ahyp:hlinkClr val="tx"/>
                    </a:ext>
                  </a:extLst>
                </a:hlinkClick>
              </a:rPr>
              <a:t> Roam Ready Live</a:t>
            </a:r>
            <a:r>
              <a:rPr lang="en-GB" sz="1500">
                <a:solidFill>
                  <a:srgbClr val="FFFFFF"/>
                </a:solidFill>
                <a:latin typeface="Roboto Serif ExtraBold"/>
                <a:ea typeface="Roboto Serif ExtraBold"/>
                <a:cs typeface="Roboto Serif ExtraBold"/>
                <a:sym typeface="Roboto Serif ExtraBold"/>
              </a:rPr>
              <a:t> and check out our GitHub repository to delve into the workings of our app at</a:t>
            </a:r>
            <a:r>
              <a:rPr lang="en-GB" sz="1500">
                <a:solidFill>
                  <a:srgbClr val="FFFFFF"/>
                </a:solidFill>
                <a:uFill>
                  <a:noFill/>
                </a:uFill>
                <a:latin typeface="Roboto Serif ExtraBold"/>
                <a:ea typeface="Roboto Serif ExtraBold"/>
                <a:cs typeface="Roboto Serif ExtraBold"/>
                <a:sym typeface="Roboto Serif ExtraBold"/>
                <a:hlinkClick r:id="rId5">
                  <a:extLst>
                    <a:ext uri="{A12FA001-AC4F-418D-AE19-62706E023703}">
                      <ahyp:hlinkClr val="tx"/>
                    </a:ext>
                  </a:extLst>
                </a:hlinkClick>
              </a:rPr>
              <a:t> GitHub - Roam Ready</a:t>
            </a:r>
            <a:r>
              <a:rPr lang="en-GB" sz="1500">
                <a:solidFill>
                  <a:srgbClr val="FFFFFF"/>
                </a:solidFill>
                <a:latin typeface="Roboto Serif ExtraBold"/>
                <a:ea typeface="Roboto Serif ExtraBold"/>
                <a:cs typeface="Roboto Serif ExtraBold"/>
                <a:sym typeface="Roboto Serif ExtraBold"/>
              </a:rPr>
              <a:t>. Your next adventure starts here.</a:t>
            </a:r>
            <a:endParaRPr sz="1500">
              <a:solidFill>
                <a:srgbClr val="FFFFFF"/>
              </a:solidFill>
              <a:latin typeface="Roboto Serif ExtraBold"/>
              <a:ea typeface="Roboto Serif ExtraBold"/>
              <a:cs typeface="Roboto Serif ExtraBold"/>
              <a:sym typeface="Roboto Serif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