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6" r:id="rId3"/>
    <p:sldId id="289" r:id="rId4"/>
    <p:sldId id="257" r:id="rId5"/>
    <p:sldId id="259" r:id="rId6"/>
    <p:sldId id="260" r:id="rId7"/>
    <p:sldId id="262" r:id="rId8"/>
    <p:sldId id="263" r:id="rId9"/>
    <p:sldId id="264" r:id="rId10"/>
    <p:sldId id="265" r:id="rId11"/>
    <p:sldId id="267" r:id="rId12"/>
    <p:sldId id="268" r:id="rId13"/>
    <p:sldId id="269" r:id="rId14"/>
    <p:sldId id="270" r:id="rId15"/>
    <p:sldId id="272" r:id="rId16"/>
    <p:sldId id="273" r:id="rId17"/>
    <p:sldId id="274" r:id="rId18"/>
    <p:sldId id="275" r:id="rId19"/>
    <p:sldId id="277" r:id="rId20"/>
    <p:sldId id="278" r:id="rId21"/>
    <p:sldId id="280" r:id="rId22"/>
    <p:sldId id="281" r:id="rId23"/>
    <p:sldId id="282" r:id="rId24"/>
    <p:sldId id="283" r:id="rId25"/>
    <p:sldId id="284" r:id="rId26"/>
    <p:sldId id="286" r:id="rId27"/>
    <p:sldId id="287" r:id="rId28"/>
    <p:sldId id="288" r:id="rId29"/>
    <p:sldId id="290" r:id="rId30"/>
    <p:sldId id="292"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6EAB-FEAB-41E8-829B-75A9DC2CD4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65184F-E51B-460E-8CB9-D3CE23211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C67CFF-01A1-4D31-883E-1128134148D6}"/>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5" name="Footer Placeholder 4">
            <a:extLst>
              <a:ext uri="{FF2B5EF4-FFF2-40B4-BE49-F238E27FC236}">
                <a16:creationId xmlns:a16="http://schemas.microsoft.com/office/drawing/2014/main" id="{16DDBCDE-E46F-4C0C-A109-FF9766A95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019D8-725B-4135-99FD-90D9A52DD072}"/>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167617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FB79-A799-4100-AE53-4CA8467B56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0EF602-1A64-4743-BD5D-CE2303E26D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95DAD-B0D0-4B63-95E4-9050C345567E}"/>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5" name="Footer Placeholder 4">
            <a:extLst>
              <a:ext uri="{FF2B5EF4-FFF2-40B4-BE49-F238E27FC236}">
                <a16:creationId xmlns:a16="http://schemas.microsoft.com/office/drawing/2014/main" id="{88EE6AE1-D9CE-4C5A-8FA9-DDF4E4D76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4E1BF-BF55-4857-B691-C10C3EF4B5F5}"/>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194721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5F7EB-6BBA-4E32-AC0B-88B1685D20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AA4BEC-BBA7-4BF1-9D00-B4528DB61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EE281-8A7F-48CC-B919-EB932BEC6C87}"/>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5" name="Footer Placeholder 4">
            <a:extLst>
              <a:ext uri="{FF2B5EF4-FFF2-40B4-BE49-F238E27FC236}">
                <a16:creationId xmlns:a16="http://schemas.microsoft.com/office/drawing/2014/main" id="{E508CD56-6A9D-4622-9A68-43A0A8C08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FC9EB-88BC-49E9-9512-2AD408DA5C80}"/>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2009386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104-3193-4DE3-9579-D9AA8F0EF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3E60D-5591-47FB-8383-3CF2A6D2F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93396-1B46-429A-A1C7-6319CC46E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3BB73A-2A95-4544-9F11-6D8DF3A138CD}"/>
              </a:ext>
            </a:extLst>
          </p:cNvPr>
          <p:cNvSpPr>
            <a:spLocks noGrp="1"/>
          </p:cNvSpPr>
          <p:nvPr>
            <p:ph type="dt" sz="half" idx="10"/>
          </p:nvPr>
        </p:nvSpPr>
        <p:spPr/>
        <p:txBody>
          <a:bodyPr/>
          <a:lstStyle/>
          <a:p>
            <a:fld id="{E574BDDD-E77C-4F65-80AE-A2B49D0566BE}" type="datetimeFigureOut">
              <a:rPr lang="en-US" smtClean="0"/>
              <a:t>10/22/2021</a:t>
            </a:fld>
            <a:endParaRPr lang="en-US"/>
          </a:p>
        </p:txBody>
      </p:sp>
      <p:sp>
        <p:nvSpPr>
          <p:cNvPr id="6" name="Footer Placeholder 5">
            <a:extLst>
              <a:ext uri="{FF2B5EF4-FFF2-40B4-BE49-F238E27FC236}">
                <a16:creationId xmlns:a16="http://schemas.microsoft.com/office/drawing/2014/main" id="{44582299-81B8-4894-B8B7-C1A0EF0D8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117A-21AA-4F59-A2B7-7BC19EB7D36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6859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5B90-86EC-492C-8440-5BE029FCA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4B971-FFBC-444C-9574-9D3B54B724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66CA0-A872-4564-80CA-5FEC4ECF6193}"/>
              </a:ext>
            </a:extLst>
          </p:cNvPr>
          <p:cNvSpPr>
            <a:spLocks noGrp="1"/>
          </p:cNvSpPr>
          <p:nvPr>
            <p:ph type="dt" sz="half" idx="10"/>
          </p:nvPr>
        </p:nvSpPr>
        <p:spPr/>
        <p:txBody>
          <a:bodyPr/>
          <a:lstStyle/>
          <a:p>
            <a:fld id="{E574BDDD-E77C-4F65-80AE-A2B49D0566BE}" type="datetimeFigureOut">
              <a:rPr lang="en-US" smtClean="0"/>
              <a:t>10/22/2021</a:t>
            </a:fld>
            <a:endParaRPr lang="en-US"/>
          </a:p>
        </p:txBody>
      </p:sp>
      <p:sp>
        <p:nvSpPr>
          <p:cNvPr id="5" name="Footer Placeholder 4">
            <a:extLst>
              <a:ext uri="{FF2B5EF4-FFF2-40B4-BE49-F238E27FC236}">
                <a16:creationId xmlns:a16="http://schemas.microsoft.com/office/drawing/2014/main" id="{F64A1036-6CDC-445C-A420-C8F19AA31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5A98F-1722-408F-9EAF-DD105A6786D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391061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DD6B-EC2F-4242-BB01-3ADB2EA05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06E81A-1139-4F60-ADAD-CDBFA2DA7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1CA7DA-A3ED-424E-96DB-EAC43B3A9C8C}"/>
              </a:ext>
            </a:extLst>
          </p:cNvPr>
          <p:cNvSpPr>
            <a:spLocks noGrp="1"/>
          </p:cNvSpPr>
          <p:nvPr>
            <p:ph type="dt" sz="half" idx="10"/>
          </p:nvPr>
        </p:nvSpPr>
        <p:spPr/>
        <p:txBody>
          <a:bodyPr/>
          <a:lstStyle/>
          <a:p>
            <a:fld id="{E574BDDD-E77C-4F65-80AE-A2B49D0566BE}" type="datetimeFigureOut">
              <a:rPr lang="en-US" smtClean="0"/>
              <a:t>10/22/2021</a:t>
            </a:fld>
            <a:endParaRPr lang="en-US"/>
          </a:p>
        </p:txBody>
      </p:sp>
      <p:sp>
        <p:nvSpPr>
          <p:cNvPr id="5" name="Footer Placeholder 4">
            <a:extLst>
              <a:ext uri="{FF2B5EF4-FFF2-40B4-BE49-F238E27FC236}">
                <a16:creationId xmlns:a16="http://schemas.microsoft.com/office/drawing/2014/main" id="{A5620E7B-DE6B-4599-AB9A-D6E6D1C52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98F17-D1A4-4B40-8467-04543C7AB05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740511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BB45-F96B-4DE1-A679-F68C94F6AB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45511-F324-45E5-975B-1B770F8F7D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D71ED-9152-4258-80A0-77BE219203A7}"/>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5" name="Footer Placeholder 4">
            <a:extLst>
              <a:ext uri="{FF2B5EF4-FFF2-40B4-BE49-F238E27FC236}">
                <a16:creationId xmlns:a16="http://schemas.microsoft.com/office/drawing/2014/main" id="{3AD1E810-EE89-4994-8FA0-DA15941F1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8D23B-09B6-42CB-AECB-263DBAEE0E6C}"/>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132673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9367-FA4D-46D5-9B90-F8359712F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4F6E21-8F33-4B55-B0F8-B5469D49B8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2987E5-2690-4FAB-A4EA-8F06E55AA42D}"/>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5" name="Footer Placeholder 4">
            <a:extLst>
              <a:ext uri="{FF2B5EF4-FFF2-40B4-BE49-F238E27FC236}">
                <a16:creationId xmlns:a16="http://schemas.microsoft.com/office/drawing/2014/main" id="{3814EAAB-3126-4804-85D5-212212475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4EFD9-370E-4802-926D-AC7250C4502F}"/>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5473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92601-D8A9-4ADC-ADD2-D90CA2BD5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E9D91B-BE00-4383-B978-F2B2CAFC4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A58B0D-A62D-4263-95A3-4B7913494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BC8C1-6761-4487-86C0-AF43F41F2042}"/>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6" name="Footer Placeholder 5">
            <a:extLst>
              <a:ext uri="{FF2B5EF4-FFF2-40B4-BE49-F238E27FC236}">
                <a16:creationId xmlns:a16="http://schemas.microsoft.com/office/drawing/2014/main" id="{5EB9F795-6408-4F76-8630-68C5B62BC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601C2-E45E-4E61-B2B0-F5F91E9269D2}"/>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4149900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5A2C-558A-4735-82D3-889E8BA8ED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D6386D-C00C-401B-BDA0-77FE14416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7656A-4B19-4205-904F-190A6F425B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4E1F42-880B-420B-8EEC-88F2BD1ED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528419-1B23-43BC-AB0E-9041BF17F4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28B351-1937-41C6-8BB6-6A464942DC57}"/>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8" name="Footer Placeholder 7">
            <a:extLst>
              <a:ext uri="{FF2B5EF4-FFF2-40B4-BE49-F238E27FC236}">
                <a16:creationId xmlns:a16="http://schemas.microsoft.com/office/drawing/2014/main" id="{3636E175-EA8A-4F60-B336-E43AF45055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43D056-157E-4E6E-A136-3CBD667D83DF}"/>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129193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5D6F-8180-49E7-A6EA-9A73C77A0A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E2CB4-B4BE-4DAB-9D21-30C95BFE36DD}"/>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4" name="Footer Placeholder 3">
            <a:extLst>
              <a:ext uri="{FF2B5EF4-FFF2-40B4-BE49-F238E27FC236}">
                <a16:creationId xmlns:a16="http://schemas.microsoft.com/office/drawing/2014/main" id="{355EA7D1-A58F-4615-84D8-59D7E39B54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928D7-1066-4380-86E3-3FD3EBD4D567}"/>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1133489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95210-82A8-4A5B-B92C-9E315E5B1F1A}"/>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3" name="Footer Placeholder 2">
            <a:extLst>
              <a:ext uri="{FF2B5EF4-FFF2-40B4-BE49-F238E27FC236}">
                <a16:creationId xmlns:a16="http://schemas.microsoft.com/office/drawing/2014/main" id="{3043EC27-6FD9-4D83-84E2-1A204BC606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4C34F-F429-4BDE-8BC2-12E74E04E21C}"/>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313240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BD67-8EA2-4F8D-A51C-E2F2FBF43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2F1FA-73EE-4BD9-ADB0-105A99E2BE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B24FD4-9087-4CA7-BDF0-2F0D32E4A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E434C-B81B-4C1B-AEBC-BB579A22E90C}"/>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6" name="Footer Placeholder 5">
            <a:extLst>
              <a:ext uri="{FF2B5EF4-FFF2-40B4-BE49-F238E27FC236}">
                <a16:creationId xmlns:a16="http://schemas.microsoft.com/office/drawing/2014/main" id="{FBDF823E-F861-440B-8CF8-06F84913BC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E833C-E9DF-4D9F-BB3E-8381A7125FAC}"/>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292594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774A-2EDE-4ABC-B34D-ED9857B11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103C83-C676-4B07-A703-78E5F35E8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053B6A-F81B-49E2-B58A-5A87DD25B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7F1C8-2224-4FB9-BFC9-87ECC2D47BC7}"/>
              </a:ext>
            </a:extLst>
          </p:cNvPr>
          <p:cNvSpPr>
            <a:spLocks noGrp="1"/>
          </p:cNvSpPr>
          <p:nvPr>
            <p:ph type="dt" sz="half" idx="10"/>
          </p:nvPr>
        </p:nvSpPr>
        <p:spPr/>
        <p:txBody>
          <a:bodyPr/>
          <a:lstStyle/>
          <a:p>
            <a:fld id="{1CC9F0CB-AFE4-48E1-AD3C-F8D331E6642F}" type="datetimeFigureOut">
              <a:rPr lang="en-US" smtClean="0"/>
              <a:t>10/22/2021</a:t>
            </a:fld>
            <a:endParaRPr lang="en-US"/>
          </a:p>
        </p:txBody>
      </p:sp>
      <p:sp>
        <p:nvSpPr>
          <p:cNvPr id="6" name="Footer Placeholder 5">
            <a:extLst>
              <a:ext uri="{FF2B5EF4-FFF2-40B4-BE49-F238E27FC236}">
                <a16:creationId xmlns:a16="http://schemas.microsoft.com/office/drawing/2014/main" id="{A02429EB-AAF8-4FC1-B677-B86551689B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179AB-7632-4575-B03E-7CF690593EF1}"/>
              </a:ext>
            </a:extLst>
          </p:cNvPr>
          <p:cNvSpPr>
            <a:spLocks noGrp="1"/>
          </p:cNvSpPr>
          <p:nvPr>
            <p:ph type="sldNum" sz="quarter" idx="12"/>
          </p:nvPr>
        </p:nvSpPr>
        <p:spPr/>
        <p:txBody>
          <a:bodyPr/>
          <a:lstStyle/>
          <a:p>
            <a:fld id="{5BB8BB73-037B-4487-AA64-D0C90F030E93}" type="slidenum">
              <a:rPr lang="en-US" smtClean="0"/>
              <a:t>‹#›</a:t>
            </a:fld>
            <a:endParaRPr lang="en-US"/>
          </a:p>
        </p:txBody>
      </p:sp>
    </p:spTree>
    <p:extLst>
      <p:ext uri="{BB962C8B-B14F-4D97-AF65-F5344CB8AC3E}">
        <p14:creationId xmlns:p14="http://schemas.microsoft.com/office/powerpoint/2010/main" val="917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AE0BFA-CAF5-49A5-8B3D-5DBA7576F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C30CC8-677D-49FB-A7A3-90FDE15F3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CFF9A-73F6-453C-8F0C-9880DBEF8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9F0CB-AFE4-48E1-AD3C-F8D331E6642F}" type="datetimeFigureOut">
              <a:rPr lang="en-US" smtClean="0"/>
              <a:t>10/22/2021</a:t>
            </a:fld>
            <a:endParaRPr lang="en-US"/>
          </a:p>
        </p:txBody>
      </p:sp>
      <p:sp>
        <p:nvSpPr>
          <p:cNvPr id="5" name="Footer Placeholder 4">
            <a:extLst>
              <a:ext uri="{FF2B5EF4-FFF2-40B4-BE49-F238E27FC236}">
                <a16:creationId xmlns:a16="http://schemas.microsoft.com/office/drawing/2014/main" id="{5368880D-7CC5-45E9-B833-2D5849395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404F0-8B30-4D25-843D-E51E9FECD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8BB73-037B-4487-AA64-D0C90F030E93}" type="slidenum">
              <a:rPr lang="en-US" smtClean="0"/>
              <a:t>‹#›</a:t>
            </a:fld>
            <a:endParaRPr lang="en-US"/>
          </a:p>
        </p:txBody>
      </p:sp>
    </p:spTree>
    <p:extLst>
      <p:ext uri="{BB962C8B-B14F-4D97-AF65-F5344CB8AC3E}">
        <p14:creationId xmlns:p14="http://schemas.microsoft.com/office/powerpoint/2010/main" val="2062245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52" r:id="rId4"/>
    <p:sldLayoutId id="2147483653" r:id="rId5"/>
    <p:sldLayoutId id="2147483654" r:id="rId6"/>
    <p:sldLayoutId id="2147483655" r:id="rId7"/>
    <p:sldLayoutId id="2147483656" r:id="rId8"/>
    <p:sldLayoutId id="2147483663"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17E4F-9347-44CD-9477-1AF2334B8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CF40D-687B-4129-846D-C33C3CF7D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5B308-7023-40D0-A9D7-0A50FDE28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BDDD-E77C-4F65-80AE-A2B49D0566BE}" type="datetimeFigureOut">
              <a:rPr lang="en-US" smtClean="0"/>
              <a:t>10/22/2021</a:t>
            </a:fld>
            <a:endParaRPr lang="en-US"/>
          </a:p>
        </p:txBody>
      </p:sp>
      <p:sp>
        <p:nvSpPr>
          <p:cNvPr id="5" name="Footer Placeholder 4">
            <a:extLst>
              <a:ext uri="{FF2B5EF4-FFF2-40B4-BE49-F238E27FC236}">
                <a16:creationId xmlns:a16="http://schemas.microsoft.com/office/drawing/2014/main" id="{C5B94102-7A5A-4E11-ABC2-D0BBAAF8E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0775C-EC89-455E-B408-FFCE8D86F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2593387113"/>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4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F5280A92-5D2D-4502-87BA-885CEBC895A3}"/>
              </a:ext>
            </a:extLst>
          </p:cNvPr>
          <p:cNvSpPr>
            <a:spLocks noGrp="1"/>
          </p:cNvSpPr>
          <p:nvPr>
            <p:ph type="subTitle" idx="1"/>
          </p:nvPr>
        </p:nvSpPr>
        <p:spPr>
          <a:xfrm>
            <a:off x="4439633" y="4518923"/>
            <a:ext cx="3312734" cy="1141851"/>
          </a:xfrm>
          <a:noFill/>
        </p:spPr>
        <p:txBody>
          <a:bodyPr>
            <a:normAutofit/>
          </a:bodyPr>
          <a:lstStyle/>
          <a:p>
            <a:r>
              <a:rPr lang="en-US" sz="2000">
                <a:solidFill>
                  <a:srgbClr val="080808"/>
                </a:solidFill>
              </a:rPr>
              <a:t>CEIS150</a:t>
            </a:r>
          </a:p>
          <a:p>
            <a:r>
              <a:rPr lang="en-US" sz="2000">
                <a:solidFill>
                  <a:srgbClr val="080808"/>
                </a:solidFill>
              </a:rPr>
              <a:t>Susan Konczal</a:t>
            </a:r>
          </a:p>
        </p:txBody>
      </p:sp>
      <p:sp>
        <p:nvSpPr>
          <p:cNvPr id="2" name="Title 1">
            <a:extLst>
              <a:ext uri="{FF2B5EF4-FFF2-40B4-BE49-F238E27FC236}">
                <a16:creationId xmlns:a16="http://schemas.microsoft.com/office/drawing/2014/main" id="{4AC6D742-8E9E-4EB2-963F-5B52A268CBD0}"/>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Programming With Objects</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8995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Adding a Stock</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your working Stock program.</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4" name="Picture 3">
            <a:extLst>
              <a:ext uri="{FF2B5EF4-FFF2-40B4-BE49-F238E27FC236}">
                <a16:creationId xmlns:a16="http://schemas.microsoft.com/office/drawing/2014/main" id="{F611FB5E-0491-44CF-935A-EE22A99AB05A}"/>
              </a:ext>
            </a:extLst>
          </p:cNvPr>
          <p:cNvPicPr>
            <a:picLocks noChangeAspect="1"/>
          </p:cNvPicPr>
          <p:nvPr/>
        </p:nvPicPr>
        <p:blipFill>
          <a:blip r:embed="rId2"/>
          <a:stretch>
            <a:fillRect/>
          </a:stretch>
        </p:blipFill>
        <p:spPr>
          <a:xfrm>
            <a:off x="4654296" y="1081735"/>
            <a:ext cx="6903720" cy="4694530"/>
          </a:xfrm>
          <a:prstGeom prst="rect">
            <a:avLst/>
          </a:prstGeom>
        </p:spPr>
      </p:pic>
    </p:spTree>
    <p:extLst>
      <p:ext uri="{BB962C8B-B14F-4D97-AF65-F5344CB8AC3E}">
        <p14:creationId xmlns:p14="http://schemas.microsoft.com/office/powerpoint/2010/main" val="61312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a:solidFill>
                  <a:schemeClr val="tx1"/>
                </a:solidFill>
                <a:latin typeface="+mj-lt"/>
                <a:ea typeface="+mj-ea"/>
                <a:cs typeface="+mj-cs"/>
              </a:rPr>
              <a:t>Listing 3 Stocks</a:t>
            </a:r>
          </a:p>
        </p:txBody>
      </p:sp>
      <p:sp>
        <p:nvSpPr>
          <p:cNvPr id="17"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5AB09B-756C-4B18-8185-D1AA857747A7}"/>
              </a:ext>
            </a:extLst>
          </p:cNvPr>
          <p:cNvPicPr>
            <a:picLocks noChangeAspect="1"/>
          </p:cNvPicPr>
          <p:nvPr/>
        </p:nvPicPr>
        <p:blipFill>
          <a:blip r:embed="rId2"/>
          <a:stretch>
            <a:fillRect/>
          </a:stretch>
        </p:blipFill>
        <p:spPr>
          <a:xfrm>
            <a:off x="4654296" y="1036473"/>
            <a:ext cx="6894576" cy="3102558"/>
          </a:xfrm>
          <a:prstGeom prst="rect">
            <a:avLst/>
          </a:prstGeo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654296" y="4798577"/>
            <a:ext cx="6894576" cy="1428487"/>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your working Stock program.</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spTree>
    <p:extLst>
      <p:ext uri="{BB962C8B-B14F-4D97-AF65-F5344CB8AC3E}">
        <p14:creationId xmlns:p14="http://schemas.microsoft.com/office/powerpoint/2010/main" val="108859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Daily Data</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your working Stock program.</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4" name="Picture 3">
            <a:extLst>
              <a:ext uri="{FF2B5EF4-FFF2-40B4-BE49-F238E27FC236}">
                <a16:creationId xmlns:a16="http://schemas.microsoft.com/office/drawing/2014/main" id="{1EAB92B4-55F8-4E15-869F-D6734F9EBEA2}"/>
              </a:ext>
            </a:extLst>
          </p:cNvPr>
          <p:cNvPicPr>
            <a:picLocks noChangeAspect="1"/>
          </p:cNvPicPr>
          <p:nvPr/>
        </p:nvPicPr>
        <p:blipFill>
          <a:blip r:embed="rId2"/>
          <a:stretch>
            <a:fillRect/>
          </a:stretch>
        </p:blipFill>
        <p:spPr>
          <a:xfrm>
            <a:off x="4654296" y="2229479"/>
            <a:ext cx="6903720" cy="2399042"/>
          </a:xfrm>
          <a:prstGeom prst="rect">
            <a:avLst/>
          </a:prstGeom>
        </p:spPr>
      </p:pic>
    </p:spTree>
    <p:extLst>
      <p:ext uri="{BB962C8B-B14F-4D97-AF65-F5344CB8AC3E}">
        <p14:creationId xmlns:p14="http://schemas.microsoft.com/office/powerpoint/2010/main" val="18004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1116701" y="2452526"/>
            <a:ext cx="4248318" cy="1952947"/>
          </a:xfrm>
          <a:noFill/>
        </p:spPr>
        <p:txBody>
          <a:bodyPr anchor="ctr">
            <a:normAutofit/>
          </a:bodyPr>
          <a:lstStyle/>
          <a:p>
            <a:br>
              <a:rPr lang="en-US" sz="3600">
                <a:solidFill>
                  <a:srgbClr val="080808"/>
                </a:solidFill>
              </a:rPr>
            </a:br>
            <a:r>
              <a:rPr lang="en-US" sz="3600">
                <a:solidFill>
                  <a:srgbClr val="080808"/>
                </a:solidFill>
              </a:rPr>
              <a:t>Module 4</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991745" y="4557900"/>
            <a:ext cx="2442690" cy="915772"/>
          </a:xfrm>
          <a:noFill/>
        </p:spPr>
        <p:txBody>
          <a:bodyPr vert="horz" lIns="91440" tIns="45720" rIns="91440" bIns="45720" rtlCol="0">
            <a:normAutofit/>
          </a:bodyPr>
          <a:lstStyle/>
          <a:p>
            <a:pPr>
              <a:spcBef>
                <a:spcPts val="0"/>
              </a:spcBef>
              <a:spcAft>
                <a:spcPts val="600"/>
              </a:spcAft>
            </a:pPr>
            <a:r>
              <a:rPr lang="en-US" sz="2000">
                <a:solidFill>
                  <a:srgbClr val="080808"/>
                </a:solidFill>
                <a:latin typeface="Arial"/>
                <a:cs typeface="Arial"/>
              </a:rPr>
              <a:t>Inheritance</a:t>
            </a:r>
            <a:endParaRPr lang="en-US" sz="2000">
              <a:solidFill>
                <a:srgbClr val="080808"/>
              </a:solidFill>
              <a:ea typeface="+mn-lt"/>
              <a:cs typeface="+mn-lt"/>
            </a:endParaRPr>
          </a:p>
          <a:p>
            <a:pPr>
              <a:spcBef>
                <a:spcPts val="0"/>
              </a:spcBef>
              <a:spcAft>
                <a:spcPts val="600"/>
              </a:spcAft>
            </a:pPr>
            <a:r>
              <a:rPr lang="en-US" sz="2000">
                <a:solidFill>
                  <a:srgbClr val="080808"/>
                </a:solidFill>
                <a:latin typeface="Arial"/>
                <a:cs typeface="Arial"/>
              </a:rPr>
              <a:t>Summary Report</a:t>
            </a:r>
            <a:endParaRPr lang="en-US" sz="2000">
              <a:solidFill>
                <a:srgbClr val="080808"/>
              </a:solidFill>
              <a:cs typeface="Calibri" panose="020F0502020204030204"/>
            </a:endParaRPr>
          </a:p>
        </p:txBody>
      </p:sp>
      <p:sp>
        <p:nvSpPr>
          <p:cNvPr id="20" name="Isosceles Triangle 1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32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Inherited classes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your classes</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8" name="Picture 7">
            <a:extLst>
              <a:ext uri="{FF2B5EF4-FFF2-40B4-BE49-F238E27FC236}">
                <a16:creationId xmlns:a16="http://schemas.microsoft.com/office/drawing/2014/main" id="{BA874561-5F53-4D4D-B0F5-7864153B41FF}"/>
              </a:ext>
            </a:extLst>
          </p:cNvPr>
          <p:cNvPicPr>
            <a:picLocks noChangeAspect="1"/>
          </p:cNvPicPr>
          <p:nvPr/>
        </p:nvPicPr>
        <p:blipFill>
          <a:blip r:embed="rId2"/>
          <a:stretch>
            <a:fillRect/>
          </a:stretch>
        </p:blipFill>
        <p:spPr>
          <a:xfrm>
            <a:off x="4963973" y="640080"/>
            <a:ext cx="6284366" cy="5577840"/>
          </a:xfrm>
          <a:prstGeom prst="rect">
            <a:avLst/>
          </a:prstGeom>
        </p:spPr>
      </p:pic>
    </p:spTree>
    <p:extLst>
      <p:ext uri="{BB962C8B-B14F-4D97-AF65-F5344CB8AC3E}">
        <p14:creationId xmlns:p14="http://schemas.microsoft.com/office/powerpoint/2010/main" val="187188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Unit Tests</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your unit tests successfully completed</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5" name="Picture 4">
            <a:extLst>
              <a:ext uri="{FF2B5EF4-FFF2-40B4-BE49-F238E27FC236}">
                <a16:creationId xmlns:a16="http://schemas.microsoft.com/office/drawing/2014/main" id="{7BF3FB73-B7E3-499A-940B-9AE56904DDBF}"/>
              </a:ext>
            </a:extLst>
          </p:cNvPr>
          <p:cNvPicPr>
            <a:picLocks noChangeAspect="1"/>
          </p:cNvPicPr>
          <p:nvPr/>
        </p:nvPicPr>
        <p:blipFill rotWithShape="1">
          <a:blip r:embed="rId2"/>
          <a:srcRect l="55708" r="299"/>
          <a:stretch/>
        </p:blipFill>
        <p:spPr>
          <a:xfrm>
            <a:off x="5688561" y="640080"/>
            <a:ext cx="4835189" cy="5577840"/>
          </a:xfrm>
          <a:prstGeom prst="rect">
            <a:avLst/>
          </a:prstGeom>
        </p:spPr>
      </p:pic>
    </p:spTree>
    <p:extLst>
      <p:ext uri="{BB962C8B-B14F-4D97-AF65-F5344CB8AC3E}">
        <p14:creationId xmlns:p14="http://schemas.microsoft.com/office/powerpoint/2010/main" val="8356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Stock menu program</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your classes in the main program</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4" name="Picture 3">
            <a:extLst>
              <a:ext uri="{FF2B5EF4-FFF2-40B4-BE49-F238E27FC236}">
                <a16:creationId xmlns:a16="http://schemas.microsoft.com/office/drawing/2014/main" id="{B9AF7883-662E-49B1-9B6D-626830152D59}"/>
              </a:ext>
            </a:extLst>
          </p:cNvPr>
          <p:cNvPicPr>
            <a:picLocks noChangeAspect="1"/>
          </p:cNvPicPr>
          <p:nvPr/>
        </p:nvPicPr>
        <p:blipFill>
          <a:blip r:embed="rId2"/>
          <a:stretch>
            <a:fillRect/>
          </a:stretch>
        </p:blipFill>
        <p:spPr>
          <a:xfrm>
            <a:off x="7232904" y="640080"/>
            <a:ext cx="3191256" cy="5577840"/>
          </a:xfrm>
          <a:prstGeom prst="rect">
            <a:avLst/>
          </a:prstGeom>
        </p:spPr>
      </p:pic>
    </p:spTree>
    <p:extLst>
      <p:ext uri="{BB962C8B-B14F-4D97-AF65-F5344CB8AC3E}">
        <p14:creationId xmlns:p14="http://schemas.microsoft.com/office/powerpoint/2010/main" val="3783171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1116701" y="2452526"/>
            <a:ext cx="4248318" cy="1952947"/>
          </a:xfrm>
          <a:noFill/>
        </p:spPr>
        <p:txBody>
          <a:bodyPr anchor="ctr">
            <a:normAutofit/>
          </a:bodyPr>
          <a:lstStyle/>
          <a:p>
            <a:br>
              <a:rPr lang="en-US" sz="3600">
                <a:solidFill>
                  <a:srgbClr val="080808"/>
                </a:solidFill>
              </a:rPr>
            </a:br>
            <a:r>
              <a:rPr lang="en-US" sz="3600">
                <a:solidFill>
                  <a:srgbClr val="080808"/>
                </a:solidFill>
              </a:rPr>
              <a:t>Module 5</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991745" y="4557900"/>
            <a:ext cx="2442690" cy="915772"/>
          </a:xfrm>
          <a:noFill/>
        </p:spPr>
        <p:txBody>
          <a:bodyPr vert="horz" lIns="91440" tIns="45720" rIns="91440" bIns="45720" rtlCol="0">
            <a:normAutofit/>
          </a:bodyPr>
          <a:lstStyle/>
          <a:p>
            <a:pPr>
              <a:spcBef>
                <a:spcPts val="0"/>
              </a:spcBef>
              <a:spcAft>
                <a:spcPts val="600"/>
              </a:spcAft>
            </a:pPr>
            <a:r>
              <a:rPr lang="en-US" sz="2000">
                <a:solidFill>
                  <a:srgbClr val="080808"/>
                </a:solidFill>
                <a:latin typeface="Arial"/>
                <a:cs typeface="Arial"/>
              </a:rPr>
              <a:t>Creating a Chart</a:t>
            </a:r>
            <a:endParaRPr lang="en-US" sz="2000">
              <a:solidFill>
                <a:srgbClr val="080808"/>
              </a:solidFill>
              <a:cs typeface="Calibri" panose="020F0502020204030204"/>
            </a:endParaRPr>
          </a:p>
        </p:txBody>
      </p:sp>
      <p:sp>
        <p:nvSpPr>
          <p:cNvPr id="20" name="Isosceles Triangle 19">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27">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2269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Chart</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your stock chart.</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4" name="Picture 3">
            <a:extLst>
              <a:ext uri="{FF2B5EF4-FFF2-40B4-BE49-F238E27FC236}">
                <a16:creationId xmlns:a16="http://schemas.microsoft.com/office/drawing/2014/main" id="{5C7AF903-475A-443B-9B26-BD1BEA23476D}"/>
              </a:ext>
            </a:extLst>
          </p:cNvPr>
          <p:cNvPicPr>
            <a:picLocks noChangeAspect="1"/>
          </p:cNvPicPr>
          <p:nvPr/>
        </p:nvPicPr>
        <p:blipFill>
          <a:blip r:embed="rId2"/>
          <a:stretch>
            <a:fillRect/>
          </a:stretch>
        </p:blipFill>
        <p:spPr>
          <a:xfrm>
            <a:off x="6099048" y="1483368"/>
            <a:ext cx="5458968" cy="3891264"/>
          </a:xfrm>
          <a:prstGeom prst="rect">
            <a:avLst/>
          </a:prstGeom>
        </p:spPr>
      </p:pic>
    </p:spTree>
    <p:extLst>
      <p:ext uri="{BB962C8B-B14F-4D97-AF65-F5344CB8AC3E}">
        <p14:creationId xmlns:p14="http://schemas.microsoft.com/office/powerpoint/2010/main" val="4087594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1116701" y="2452526"/>
            <a:ext cx="4248318" cy="1952947"/>
          </a:xfrm>
          <a:noFill/>
        </p:spPr>
        <p:txBody>
          <a:bodyPr anchor="ctr">
            <a:normAutofit/>
          </a:bodyPr>
          <a:lstStyle/>
          <a:p>
            <a:br>
              <a:rPr lang="en-US" sz="3600">
                <a:solidFill>
                  <a:srgbClr val="080808"/>
                </a:solidFill>
              </a:rPr>
            </a:br>
            <a:r>
              <a:rPr lang="en-US" sz="3600">
                <a:solidFill>
                  <a:srgbClr val="080808"/>
                </a:solidFill>
              </a:rPr>
              <a:t>Module 6</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991745" y="4557900"/>
            <a:ext cx="2442690" cy="915772"/>
          </a:xfrm>
          <a:noFill/>
        </p:spPr>
        <p:txBody>
          <a:bodyPr vert="horz" lIns="91440" tIns="45720" rIns="91440" bIns="45720" rtlCol="0">
            <a:normAutofit/>
          </a:bodyPr>
          <a:lstStyle/>
          <a:p>
            <a:pPr>
              <a:spcBef>
                <a:spcPts val="0"/>
              </a:spcBef>
              <a:spcAft>
                <a:spcPts val="600"/>
              </a:spcAft>
            </a:pPr>
            <a:r>
              <a:rPr lang="en-US" sz="2000">
                <a:solidFill>
                  <a:srgbClr val="080808"/>
                </a:solidFill>
                <a:latin typeface="Arial"/>
                <a:cs typeface="Arial"/>
              </a:rPr>
              <a:t>Saving Data </a:t>
            </a:r>
            <a:endParaRPr lang="en-US" sz="2000">
              <a:solidFill>
                <a:srgbClr val="080808"/>
              </a:solidFill>
              <a:cs typeface="Calibri" panose="020F0502020204030204"/>
            </a:endParaRPr>
          </a:p>
        </p:txBody>
      </p:sp>
      <p:sp>
        <p:nvSpPr>
          <p:cNvPr id="20" name="Isosceles Triangle 1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583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BFB422BF-EE79-4D1C-9D62-B2128D13CF2A}"/>
              </a:ext>
            </a:extLst>
          </p:cNvPr>
          <p:cNvSpPr>
            <a:spLocks noGrp="1"/>
          </p:cNvSpPr>
          <p:nvPr>
            <p:ph type="title"/>
          </p:nvPr>
        </p:nvSpPr>
        <p:spPr>
          <a:xfrm>
            <a:off x="3033466" y="991261"/>
            <a:ext cx="5754696" cy="1837349"/>
          </a:xfrm>
        </p:spPr>
        <p:txBody>
          <a:bodyPr vert="horz" lIns="91440" tIns="45720" rIns="91440" bIns="45720" rtlCol="0" anchor="ctr">
            <a:normAutofit/>
          </a:bodyPr>
          <a:lstStyle/>
          <a:p>
            <a:pPr algn="ctr"/>
            <a:r>
              <a:rPr lang="en-US" sz="3600" kern="1200">
                <a:solidFill>
                  <a:schemeClr val="tx2"/>
                </a:solidFill>
                <a:latin typeface="+mj-lt"/>
                <a:ea typeface="+mj-ea"/>
                <a:cs typeface="+mj-cs"/>
              </a:rPr>
              <a:t>Introduction:</a:t>
            </a:r>
          </a:p>
        </p:txBody>
      </p:sp>
      <p:sp>
        <p:nvSpPr>
          <p:cNvPr id="3" name="Content Placeholder 2">
            <a:extLst>
              <a:ext uri="{FF2B5EF4-FFF2-40B4-BE49-F238E27FC236}">
                <a16:creationId xmlns:a16="http://schemas.microsoft.com/office/drawing/2014/main" id="{CF863030-7726-426F-A808-DF2C324E38EB}"/>
              </a:ext>
            </a:extLst>
          </p:cNvPr>
          <p:cNvSpPr>
            <a:spLocks noGrp="1"/>
          </p:cNvSpPr>
          <p:nvPr>
            <p:ph idx="1"/>
          </p:nvPr>
        </p:nvSpPr>
        <p:spPr>
          <a:xfrm>
            <a:off x="3055954" y="2979336"/>
            <a:ext cx="5709721" cy="2430864"/>
          </a:xfrm>
        </p:spPr>
        <p:txBody>
          <a:bodyPr anchor="t">
            <a:normAutofit/>
          </a:bodyPr>
          <a:lstStyle/>
          <a:p>
            <a:pPr marL="0" indent="0">
              <a:buNone/>
            </a:pPr>
            <a:r>
              <a:rPr lang="en-US" sz="2000" dirty="0">
                <a:solidFill>
                  <a:schemeClr val="tx2"/>
                </a:solidFill>
              </a:rPr>
              <a:t>In this project I utilized my previous Python skills and incorporated the new skills from CEIS150 to create a stock tracking application. </a:t>
            </a:r>
          </a:p>
          <a:p>
            <a:pPr marL="0" indent="0">
              <a:buNone/>
            </a:pPr>
            <a:endParaRPr lang="en-US" sz="2000" dirty="0">
              <a:solidFill>
                <a:schemeClr val="tx2"/>
              </a:solidFill>
            </a:endParaRPr>
          </a:p>
          <a:p>
            <a:pPr>
              <a:buFont typeface="Wingdings" panose="05000000000000000000" pitchFamily="2" charset="2"/>
              <a:buChar char="v"/>
            </a:pPr>
            <a:endParaRPr lang="en-US" sz="2000" dirty="0">
              <a:solidFill>
                <a:schemeClr val="tx2"/>
              </a:solidFill>
            </a:endParaRPr>
          </a:p>
        </p:txBody>
      </p:sp>
    </p:spTree>
    <p:extLst>
      <p:ext uri="{BB962C8B-B14F-4D97-AF65-F5344CB8AC3E}">
        <p14:creationId xmlns:p14="http://schemas.microsoft.com/office/powerpoint/2010/main" val="186353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Saving Data</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the data saved to a file</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4" name="Picture 3">
            <a:extLst>
              <a:ext uri="{FF2B5EF4-FFF2-40B4-BE49-F238E27FC236}">
                <a16:creationId xmlns:a16="http://schemas.microsoft.com/office/drawing/2014/main" id="{EC0DA989-5FA1-4548-8B89-9D6AC7C555D1}"/>
              </a:ext>
            </a:extLst>
          </p:cNvPr>
          <p:cNvPicPr>
            <a:picLocks noChangeAspect="1"/>
          </p:cNvPicPr>
          <p:nvPr/>
        </p:nvPicPr>
        <p:blipFill>
          <a:blip r:embed="rId2"/>
          <a:stretch>
            <a:fillRect/>
          </a:stretch>
        </p:blipFill>
        <p:spPr>
          <a:xfrm>
            <a:off x="4654296" y="1616774"/>
            <a:ext cx="6903720" cy="3624452"/>
          </a:xfrm>
          <a:prstGeom prst="rect">
            <a:avLst/>
          </a:prstGeom>
        </p:spPr>
      </p:pic>
    </p:spTree>
    <p:extLst>
      <p:ext uri="{BB962C8B-B14F-4D97-AF65-F5344CB8AC3E}">
        <p14:creationId xmlns:p14="http://schemas.microsoft.com/office/powerpoint/2010/main" val="3802228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1289305" y="3415754"/>
            <a:ext cx="9471956" cy="1137111"/>
          </a:xfrm>
        </p:spPr>
        <p:txBody>
          <a:bodyPr vert="horz" lIns="91440" tIns="45720" rIns="91440" bIns="45720" rtlCol="0" anchor="ctr">
            <a:normAutofit/>
          </a:bodyPr>
          <a:lstStyle/>
          <a:p>
            <a:r>
              <a:rPr lang="en-US" sz="5400" kern="1200">
                <a:solidFill>
                  <a:schemeClr val="tx1"/>
                </a:solidFill>
                <a:latin typeface="+mj-lt"/>
                <a:ea typeface="+mj-ea"/>
                <a:cs typeface="+mj-cs"/>
              </a:rPr>
              <a:t>File</a:t>
            </a:r>
          </a:p>
        </p:txBody>
      </p:sp>
      <p:pic>
        <p:nvPicPr>
          <p:cNvPr id="4" name="Picture 3">
            <a:extLst>
              <a:ext uri="{FF2B5EF4-FFF2-40B4-BE49-F238E27FC236}">
                <a16:creationId xmlns:a16="http://schemas.microsoft.com/office/drawing/2014/main" id="{64D28ACF-3481-42B6-B416-E143899E930C}"/>
              </a:ext>
            </a:extLst>
          </p:cNvPr>
          <p:cNvPicPr>
            <a:picLocks noChangeAspect="1"/>
          </p:cNvPicPr>
          <p:nvPr/>
        </p:nvPicPr>
        <p:blipFill>
          <a:blip r:embed="rId2"/>
          <a:stretch>
            <a:fillRect/>
          </a:stretch>
        </p:blipFill>
        <p:spPr>
          <a:xfrm>
            <a:off x="1289304" y="1548296"/>
            <a:ext cx="7745969" cy="1316813"/>
          </a:xfrm>
          <a:prstGeom prst="rect">
            <a:avLst/>
          </a:prstGeo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289304" y="4612943"/>
            <a:ext cx="7745969" cy="1408222"/>
          </a:xfrm>
        </p:spPr>
        <p:txBody>
          <a:bodyPr vert="horz" lIns="91440" tIns="45720" rIns="91440" bIns="45720" rtlCol="0" anchor="t">
            <a:normAutofit/>
          </a:bodyPr>
          <a:lstStyle/>
          <a:p>
            <a:pPr indent="-228600">
              <a:buFont typeface="Arial" panose="020B0604020202020204" pitchFamily="34" charset="0"/>
              <a:buChar char="•"/>
            </a:pPr>
            <a:r>
              <a:rPr lang="en-US" sz="2000"/>
              <a:t>Paste a screen shot of the file created in file explorer</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spTree>
    <p:extLst>
      <p:ext uri="{BB962C8B-B14F-4D97-AF65-F5344CB8AC3E}">
        <p14:creationId xmlns:p14="http://schemas.microsoft.com/office/powerpoint/2010/main" val="783480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Loading Data</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stock listing</a:t>
            </a:r>
          </a:p>
          <a:p>
            <a:pPr indent="-228600">
              <a:buFont typeface="Arial" panose="020B0604020202020204" pitchFamily="34" charset="0"/>
              <a:buChar char="•"/>
            </a:pPr>
            <a:endParaRPr lang="en-US" sz="2200"/>
          </a:p>
        </p:txBody>
      </p:sp>
      <p:pic>
        <p:nvPicPr>
          <p:cNvPr id="4" name="Picture 3">
            <a:extLst>
              <a:ext uri="{FF2B5EF4-FFF2-40B4-BE49-F238E27FC236}">
                <a16:creationId xmlns:a16="http://schemas.microsoft.com/office/drawing/2014/main" id="{BB0A29B4-0D80-481C-B495-4DD57F98B517}"/>
              </a:ext>
            </a:extLst>
          </p:cNvPr>
          <p:cNvPicPr>
            <a:picLocks noChangeAspect="1"/>
          </p:cNvPicPr>
          <p:nvPr/>
        </p:nvPicPr>
        <p:blipFill>
          <a:blip r:embed="rId2"/>
          <a:stretch>
            <a:fillRect/>
          </a:stretch>
        </p:blipFill>
        <p:spPr>
          <a:xfrm>
            <a:off x="4654296" y="1357884"/>
            <a:ext cx="6903720" cy="4142231"/>
          </a:xfrm>
          <a:prstGeom prst="rect">
            <a:avLst/>
          </a:prstGeom>
        </p:spPr>
      </p:pic>
    </p:spTree>
    <p:extLst>
      <p:ext uri="{BB962C8B-B14F-4D97-AF65-F5344CB8AC3E}">
        <p14:creationId xmlns:p14="http://schemas.microsoft.com/office/powerpoint/2010/main" val="2921290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sz="4800"/>
              <a:t>Importing data</a:t>
            </a:r>
          </a:p>
        </p:txBody>
      </p:sp>
      <p:sp>
        <p:nvSpPr>
          <p:cNvPr id="18"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5541263" y="457200"/>
            <a:ext cx="6007608" cy="1929384"/>
          </a:xfrm>
        </p:spPr>
        <p:txBody>
          <a:bodyPr vert="horz" lIns="91440" tIns="45720" rIns="91440" bIns="45720" rtlCol="0" anchor="ctr">
            <a:normAutofit/>
          </a:bodyPr>
          <a:lstStyle/>
          <a:p>
            <a:pPr indent="-228600">
              <a:buFont typeface="Arial" panose="020B0604020202020204" pitchFamily="34" charset="0"/>
              <a:buChar char="•"/>
            </a:pPr>
            <a:r>
              <a:rPr lang="en-US" sz="2200"/>
              <a:t>Screenshot of the historical data import</a:t>
            </a:r>
          </a:p>
          <a:p>
            <a:pPr indent="-228600">
              <a:buFont typeface="Arial" panose="020B0604020202020204" pitchFamily="34" charset="0"/>
              <a:buChar char="•"/>
            </a:pPr>
            <a:endParaRPr lang="en-US" sz="2200"/>
          </a:p>
        </p:txBody>
      </p:sp>
      <p:pic>
        <p:nvPicPr>
          <p:cNvPr id="4" name="Picture 3">
            <a:extLst>
              <a:ext uri="{FF2B5EF4-FFF2-40B4-BE49-F238E27FC236}">
                <a16:creationId xmlns:a16="http://schemas.microsoft.com/office/drawing/2014/main" id="{55F9E4B3-719D-46FF-BC45-85F187CC7AFC}"/>
              </a:ext>
            </a:extLst>
          </p:cNvPr>
          <p:cNvPicPr>
            <a:picLocks noChangeAspect="1"/>
          </p:cNvPicPr>
          <p:nvPr/>
        </p:nvPicPr>
        <p:blipFill>
          <a:blip r:embed="rId2"/>
          <a:stretch>
            <a:fillRect/>
          </a:stretch>
        </p:blipFill>
        <p:spPr>
          <a:xfrm>
            <a:off x="560301" y="2569464"/>
            <a:ext cx="5280198" cy="3678936"/>
          </a:xfrm>
          <a:prstGeom prst="rect">
            <a:avLst/>
          </a:prstGeom>
        </p:spPr>
      </p:pic>
      <p:pic>
        <p:nvPicPr>
          <p:cNvPr id="8" name="Picture 7">
            <a:extLst>
              <a:ext uri="{FF2B5EF4-FFF2-40B4-BE49-F238E27FC236}">
                <a16:creationId xmlns:a16="http://schemas.microsoft.com/office/drawing/2014/main" id="{9170DDAC-B642-467C-91DB-651114BDD708}"/>
              </a:ext>
            </a:extLst>
          </p:cNvPr>
          <p:cNvPicPr>
            <a:picLocks noChangeAspect="1"/>
          </p:cNvPicPr>
          <p:nvPr/>
        </p:nvPicPr>
        <p:blipFill>
          <a:blip r:embed="rId3"/>
          <a:stretch>
            <a:fillRect/>
          </a:stretch>
        </p:blipFill>
        <p:spPr>
          <a:xfrm>
            <a:off x="6254496" y="2679642"/>
            <a:ext cx="5468112" cy="3458580"/>
          </a:xfrm>
          <a:prstGeom prst="rect">
            <a:avLst/>
          </a:prstGeom>
        </p:spPr>
      </p:pic>
    </p:spTree>
    <p:extLst>
      <p:ext uri="{BB962C8B-B14F-4D97-AF65-F5344CB8AC3E}">
        <p14:creationId xmlns:p14="http://schemas.microsoft.com/office/powerpoint/2010/main" val="769338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7">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9">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1">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13">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5">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9" name="Freeform: Shape 17">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1116701" y="2452526"/>
            <a:ext cx="4248318" cy="1952947"/>
          </a:xfrm>
          <a:noFill/>
        </p:spPr>
        <p:txBody>
          <a:bodyPr anchor="ctr">
            <a:normAutofit/>
          </a:bodyPr>
          <a:lstStyle/>
          <a:p>
            <a:br>
              <a:rPr lang="en-US" sz="3600">
                <a:solidFill>
                  <a:srgbClr val="080808"/>
                </a:solidFill>
              </a:rPr>
            </a:br>
            <a:r>
              <a:rPr lang="en-US" sz="3600">
                <a:solidFill>
                  <a:srgbClr val="080808"/>
                </a:solidFill>
              </a:rPr>
              <a:t>Module 7</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991745" y="4557900"/>
            <a:ext cx="2442690" cy="915772"/>
          </a:xfrm>
          <a:noFill/>
        </p:spPr>
        <p:txBody>
          <a:bodyPr vert="horz" lIns="91440" tIns="45720" rIns="91440" bIns="45720" rtlCol="0">
            <a:normAutofit/>
          </a:bodyPr>
          <a:lstStyle/>
          <a:p>
            <a:pPr>
              <a:spcBef>
                <a:spcPts val="0"/>
              </a:spcBef>
              <a:spcAft>
                <a:spcPts val="600"/>
              </a:spcAft>
            </a:pPr>
            <a:r>
              <a:rPr lang="en-US" sz="2000">
                <a:solidFill>
                  <a:srgbClr val="080808"/>
                </a:solidFill>
                <a:latin typeface="Arial"/>
                <a:cs typeface="Arial"/>
              </a:rPr>
              <a:t>GUI</a:t>
            </a:r>
            <a:endParaRPr lang="en-US" sz="2000">
              <a:solidFill>
                <a:srgbClr val="080808"/>
              </a:solidFill>
              <a:cs typeface="Calibri" panose="020F0502020204030204"/>
            </a:endParaRPr>
          </a:p>
        </p:txBody>
      </p:sp>
      <p:sp>
        <p:nvSpPr>
          <p:cNvPr id="40" name="Isosceles Triangle 19">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21">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23">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25">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Isosceles Triangle 27">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7207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Stocks in GUI</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indent="-228600">
              <a:buFont typeface="Arial" panose="020B0604020202020204" pitchFamily="34" charset="0"/>
              <a:buChar char="•"/>
            </a:pPr>
            <a:r>
              <a:rPr lang="en-US" sz="2200"/>
              <a:t>Paste a screen shot of your GUI working</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8" name="Picture 7">
            <a:extLst>
              <a:ext uri="{FF2B5EF4-FFF2-40B4-BE49-F238E27FC236}">
                <a16:creationId xmlns:a16="http://schemas.microsoft.com/office/drawing/2014/main" id="{6B176D9F-4A78-44C7-A93D-F15E06D38E7A}"/>
              </a:ext>
            </a:extLst>
          </p:cNvPr>
          <p:cNvPicPr>
            <a:picLocks noChangeAspect="1"/>
          </p:cNvPicPr>
          <p:nvPr/>
        </p:nvPicPr>
        <p:blipFill>
          <a:blip r:embed="rId2"/>
          <a:stretch>
            <a:fillRect/>
          </a:stretch>
        </p:blipFill>
        <p:spPr>
          <a:xfrm>
            <a:off x="6556079" y="640080"/>
            <a:ext cx="4544906" cy="5577840"/>
          </a:xfrm>
          <a:prstGeom prst="rect">
            <a:avLst/>
          </a:prstGeom>
        </p:spPr>
      </p:pic>
    </p:spTree>
    <p:extLst>
      <p:ext uri="{BB962C8B-B14F-4D97-AF65-F5344CB8AC3E}">
        <p14:creationId xmlns:p14="http://schemas.microsoft.com/office/powerpoint/2010/main" val="4224550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83B1BEA-1159-4AE5-AD9B-9440E5189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381000"/>
            <a:ext cx="3419856" cy="2003057"/>
          </a:xfrm>
        </p:spPr>
        <p:txBody>
          <a:bodyPr vert="horz" lIns="91440" tIns="45720" rIns="91440" bIns="45720" rtlCol="0" anchor="ctr">
            <a:normAutofit/>
          </a:bodyPr>
          <a:lstStyle/>
          <a:p>
            <a:r>
              <a:rPr lang="en-US" sz="4800" kern="1200">
                <a:solidFill>
                  <a:schemeClr val="tx1"/>
                </a:solidFill>
                <a:latin typeface="+mj-lt"/>
                <a:ea typeface="+mj-ea"/>
                <a:cs typeface="+mj-cs"/>
              </a:rPr>
              <a:t>History Tab</a:t>
            </a:r>
          </a:p>
        </p:txBody>
      </p:sp>
      <p:sp>
        <p:nvSpPr>
          <p:cNvPr id="15" name="sketch line">
            <a:extLst>
              <a:ext uri="{FF2B5EF4-FFF2-40B4-BE49-F238E27FC236}">
                <a16:creationId xmlns:a16="http://schemas.microsoft.com/office/drawing/2014/main" id="{5D50C310-510F-45B8-81D2-BE905D5C6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570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4654295" y="381000"/>
            <a:ext cx="6894576" cy="2003057"/>
          </a:xfrm>
        </p:spPr>
        <p:txBody>
          <a:bodyPr vert="horz" lIns="91440" tIns="45720" rIns="91440" bIns="45720" rtlCol="0" anchor="ctr">
            <a:normAutofit/>
          </a:bodyPr>
          <a:lstStyle/>
          <a:p>
            <a:pPr indent="-228600">
              <a:buFont typeface="Arial" panose="020B0604020202020204" pitchFamily="34" charset="0"/>
              <a:buChar char="•"/>
            </a:pPr>
            <a:r>
              <a:rPr lang="en-US" sz="2200"/>
              <a:t>Paste a screen shot of your History tab with import working.</a:t>
            </a:r>
          </a:p>
          <a:p>
            <a:pPr indent="-228600">
              <a:buFont typeface="Arial" panose="020B0604020202020204" pitchFamily="34" charset="0"/>
              <a:buChar char="•"/>
            </a:pPr>
            <a:endParaRPr lang="en-US" sz="2200"/>
          </a:p>
          <a:p>
            <a:pPr indent="-228600">
              <a:buFont typeface="Arial" panose="020B0604020202020204" pitchFamily="34" charset="0"/>
              <a:buChar char="•"/>
            </a:pPr>
            <a:endParaRPr lang="en-US" sz="2200"/>
          </a:p>
        </p:txBody>
      </p:sp>
      <p:pic>
        <p:nvPicPr>
          <p:cNvPr id="8" name="Picture 7">
            <a:extLst>
              <a:ext uri="{FF2B5EF4-FFF2-40B4-BE49-F238E27FC236}">
                <a16:creationId xmlns:a16="http://schemas.microsoft.com/office/drawing/2014/main" id="{C4562513-B944-4567-8347-5017D8F018C4}"/>
              </a:ext>
            </a:extLst>
          </p:cNvPr>
          <p:cNvPicPr>
            <a:picLocks noChangeAspect="1"/>
          </p:cNvPicPr>
          <p:nvPr/>
        </p:nvPicPr>
        <p:blipFill rotWithShape="1">
          <a:blip r:embed="rId2"/>
          <a:srcRect b="40"/>
          <a:stretch/>
        </p:blipFill>
        <p:spPr>
          <a:xfrm>
            <a:off x="8" y="2668687"/>
            <a:ext cx="6095992" cy="4189309"/>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p:spPr>
      </p:pic>
      <p:pic>
        <p:nvPicPr>
          <p:cNvPr id="5" name="Picture 4">
            <a:extLst>
              <a:ext uri="{FF2B5EF4-FFF2-40B4-BE49-F238E27FC236}">
                <a16:creationId xmlns:a16="http://schemas.microsoft.com/office/drawing/2014/main" id="{9202195B-947B-453A-A803-61D2D249CE7D}"/>
              </a:ext>
            </a:extLst>
          </p:cNvPr>
          <p:cNvPicPr>
            <a:picLocks noChangeAspect="1"/>
          </p:cNvPicPr>
          <p:nvPr/>
        </p:nvPicPr>
        <p:blipFill rotWithShape="1">
          <a:blip r:embed="rId3"/>
          <a:srcRect t="9873" r="1" b="33563"/>
          <a:stretch/>
        </p:blipFill>
        <p:spPr>
          <a:xfrm>
            <a:off x="6019800" y="2657872"/>
            <a:ext cx="6172193" cy="4200116"/>
          </a:xfrm>
          <a:custGeom>
            <a:avLst/>
            <a:gdLst/>
            <a:ahLst/>
            <a:cxnLst/>
            <a:rect l="l" t="t" r="r" b="b"/>
            <a:pathLst>
              <a:path w="6006950" h="4200116">
                <a:moveTo>
                  <a:pt x="1035902" y="878"/>
                </a:moveTo>
                <a:cubicBezTo>
                  <a:pt x="1135908" y="5076"/>
                  <a:pt x="1234824" y="23223"/>
                  <a:pt x="1334526" y="31024"/>
                </a:cubicBezTo>
                <a:cubicBezTo>
                  <a:pt x="1429408" y="38508"/>
                  <a:pt x="1524290" y="49417"/>
                  <a:pt x="1619679" y="34449"/>
                </a:cubicBezTo>
                <a:cubicBezTo>
                  <a:pt x="1713242" y="21726"/>
                  <a:pt x="1807870" y="18745"/>
                  <a:pt x="1902041" y="25570"/>
                </a:cubicBezTo>
                <a:cubicBezTo>
                  <a:pt x="2006183" y="30770"/>
                  <a:pt x="2110071" y="48021"/>
                  <a:pt x="2214847" y="33561"/>
                </a:cubicBezTo>
                <a:cubicBezTo>
                  <a:pt x="2228052" y="32216"/>
                  <a:pt x="2241384" y="33954"/>
                  <a:pt x="2253790" y="38635"/>
                </a:cubicBezTo>
                <a:cubicBezTo>
                  <a:pt x="2294520" y="52169"/>
                  <a:pt x="2338397" y="53007"/>
                  <a:pt x="2379622" y="41045"/>
                </a:cubicBezTo>
                <a:cubicBezTo>
                  <a:pt x="2431756" y="27168"/>
                  <a:pt x="2486503" y="26254"/>
                  <a:pt x="2539069" y="38381"/>
                </a:cubicBezTo>
                <a:cubicBezTo>
                  <a:pt x="2617207" y="55379"/>
                  <a:pt x="2695598" y="72123"/>
                  <a:pt x="2776908" y="58169"/>
                </a:cubicBezTo>
                <a:cubicBezTo>
                  <a:pt x="2824222" y="50178"/>
                  <a:pt x="2868111" y="30770"/>
                  <a:pt x="2914791" y="21637"/>
                </a:cubicBezTo>
                <a:cubicBezTo>
                  <a:pt x="3049249" y="-4620"/>
                  <a:pt x="3184976" y="3244"/>
                  <a:pt x="3320703" y="12124"/>
                </a:cubicBezTo>
                <a:cubicBezTo>
                  <a:pt x="3453259" y="20876"/>
                  <a:pt x="3585179" y="38888"/>
                  <a:pt x="3718496" y="36225"/>
                </a:cubicBezTo>
                <a:cubicBezTo>
                  <a:pt x="3746884" y="36440"/>
                  <a:pt x="3775210" y="38812"/>
                  <a:pt x="3803230" y="43328"/>
                </a:cubicBezTo>
                <a:cubicBezTo>
                  <a:pt x="3907245" y="57028"/>
                  <a:pt x="4011767" y="69966"/>
                  <a:pt x="4114640" y="42313"/>
                </a:cubicBezTo>
                <a:cubicBezTo>
                  <a:pt x="4206871" y="17312"/>
                  <a:pt x="4303111" y="10677"/>
                  <a:pt x="4397891" y="22779"/>
                </a:cubicBezTo>
                <a:cubicBezTo>
                  <a:pt x="4522696" y="39130"/>
                  <a:pt x="4648846" y="42707"/>
                  <a:pt x="4774374" y="33434"/>
                </a:cubicBezTo>
                <a:cubicBezTo>
                  <a:pt x="4813773" y="29515"/>
                  <a:pt x="4853387" y="28107"/>
                  <a:pt x="4892977" y="29248"/>
                </a:cubicBezTo>
                <a:cubicBezTo>
                  <a:pt x="5181681" y="42440"/>
                  <a:pt x="5471273" y="25062"/>
                  <a:pt x="5759471" y="55759"/>
                </a:cubicBezTo>
                <a:cubicBezTo>
                  <a:pt x="5805028" y="61131"/>
                  <a:pt x="5850896" y="61524"/>
                  <a:pt x="5896277" y="57017"/>
                </a:cubicBezTo>
                <a:lnTo>
                  <a:pt x="6006950" y="33749"/>
                </a:lnTo>
                <a:lnTo>
                  <a:pt x="6006950" y="4200116"/>
                </a:lnTo>
                <a:lnTo>
                  <a:pt x="13501" y="4200116"/>
                </a:lnTo>
                <a:lnTo>
                  <a:pt x="28554" y="3862213"/>
                </a:lnTo>
                <a:cubicBezTo>
                  <a:pt x="30457" y="3736758"/>
                  <a:pt x="27411" y="3611386"/>
                  <a:pt x="15626" y="3486312"/>
                </a:cubicBezTo>
                <a:cubicBezTo>
                  <a:pt x="-847" y="3333707"/>
                  <a:pt x="-4304" y="3179990"/>
                  <a:pt x="5296" y="3026802"/>
                </a:cubicBezTo>
                <a:cubicBezTo>
                  <a:pt x="11786" y="2939137"/>
                  <a:pt x="18539" y="2851472"/>
                  <a:pt x="22776" y="2763676"/>
                </a:cubicBezTo>
                <a:cubicBezTo>
                  <a:pt x="28180" y="2638786"/>
                  <a:pt x="25173" y="2513673"/>
                  <a:pt x="13771" y="2389181"/>
                </a:cubicBezTo>
                <a:cubicBezTo>
                  <a:pt x="4237" y="2294247"/>
                  <a:pt x="3177" y="2198663"/>
                  <a:pt x="10593" y="2103543"/>
                </a:cubicBezTo>
                <a:cubicBezTo>
                  <a:pt x="25690" y="1941590"/>
                  <a:pt x="9931" y="1779636"/>
                  <a:pt x="5032" y="1617814"/>
                </a:cubicBezTo>
                <a:cubicBezTo>
                  <a:pt x="-3577" y="1320125"/>
                  <a:pt x="20393" y="1022570"/>
                  <a:pt x="9666" y="724882"/>
                </a:cubicBezTo>
                <a:cubicBezTo>
                  <a:pt x="3841" y="577627"/>
                  <a:pt x="16420" y="430504"/>
                  <a:pt x="9666" y="283249"/>
                </a:cubicBezTo>
                <a:cubicBezTo>
                  <a:pt x="6885" y="230875"/>
                  <a:pt x="4568" y="178502"/>
                  <a:pt x="3409" y="126111"/>
                </a:cubicBezTo>
                <a:lnTo>
                  <a:pt x="3819" y="33427"/>
                </a:lnTo>
                <a:lnTo>
                  <a:pt x="31797" y="28723"/>
                </a:lnTo>
                <a:cubicBezTo>
                  <a:pt x="147177" y="14068"/>
                  <a:pt x="264046" y="13354"/>
                  <a:pt x="379873" y="26711"/>
                </a:cubicBezTo>
                <a:cubicBezTo>
                  <a:pt x="443931" y="35083"/>
                  <a:pt x="508243" y="47768"/>
                  <a:pt x="573442" y="35083"/>
                </a:cubicBezTo>
                <a:cubicBezTo>
                  <a:pt x="579581" y="33992"/>
                  <a:pt x="585759" y="36757"/>
                  <a:pt x="589044" y="42060"/>
                </a:cubicBezTo>
                <a:cubicBezTo>
                  <a:pt x="621264" y="81382"/>
                  <a:pt x="663123" y="80114"/>
                  <a:pt x="705871" y="67429"/>
                </a:cubicBezTo>
                <a:cubicBezTo>
                  <a:pt x="733929" y="58740"/>
                  <a:pt x="761430" y="48326"/>
                  <a:pt x="788194" y="36225"/>
                </a:cubicBezTo>
                <a:cubicBezTo>
                  <a:pt x="835052" y="16792"/>
                  <a:pt x="884827" y="5299"/>
                  <a:pt x="935464" y="2230"/>
                </a:cubicBezTo>
                <a:cubicBezTo>
                  <a:pt x="969111" y="-370"/>
                  <a:pt x="1002567" y="-521"/>
                  <a:pt x="1035902" y="878"/>
                </a:cubicBezTo>
                <a:close/>
              </a:path>
            </a:pathLst>
          </a:custGeom>
        </p:spPr>
      </p:pic>
    </p:spTree>
    <p:extLst>
      <p:ext uri="{BB962C8B-B14F-4D97-AF65-F5344CB8AC3E}">
        <p14:creationId xmlns:p14="http://schemas.microsoft.com/office/powerpoint/2010/main" val="1356543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Report Complete</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8882" y="4631161"/>
            <a:ext cx="3571810" cy="1559327"/>
          </a:xfrm>
        </p:spPr>
        <p:txBody>
          <a:bodyPr vert="horz" lIns="91440" tIns="45720" rIns="91440" bIns="45720" rtlCol="0">
            <a:normAutofit/>
          </a:bodyPr>
          <a:lstStyle/>
          <a:p>
            <a:r>
              <a:rPr lang="en-US" sz="2400" kern="1200">
                <a:solidFill>
                  <a:schemeClr val="tx1"/>
                </a:solidFill>
                <a:latin typeface="+mn-lt"/>
                <a:ea typeface="+mn-ea"/>
                <a:cs typeface="+mn-cs"/>
              </a:rPr>
              <a:t>Paste a screen shot of your Report tab</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416FF6D-100D-4877-A7AD-8BE2981E673A}"/>
              </a:ext>
            </a:extLst>
          </p:cNvPr>
          <p:cNvPicPr>
            <a:picLocks noChangeAspect="1"/>
          </p:cNvPicPr>
          <p:nvPr/>
        </p:nvPicPr>
        <p:blipFill>
          <a:blip r:embed="rId2"/>
          <a:stretch>
            <a:fillRect/>
          </a:stretch>
        </p:blipFill>
        <p:spPr>
          <a:xfrm>
            <a:off x="5665621" y="640080"/>
            <a:ext cx="5191966" cy="5550408"/>
          </a:xfrm>
          <a:prstGeom prst="rect">
            <a:avLst/>
          </a:prstGeom>
        </p:spPr>
      </p:pic>
    </p:spTree>
    <p:extLst>
      <p:ext uri="{BB962C8B-B14F-4D97-AF65-F5344CB8AC3E}">
        <p14:creationId xmlns:p14="http://schemas.microsoft.com/office/powerpoint/2010/main" val="831200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B54CC21-F3C0-4F4F-B7F5-87DBC3690861}"/>
              </a:ext>
            </a:extLst>
          </p:cNvPr>
          <p:cNvSpPr>
            <a:spLocks noGrp="1"/>
          </p:cNvSpPr>
          <p:nvPr>
            <p:ph type="title"/>
          </p:nvPr>
        </p:nvSpPr>
        <p:spPr>
          <a:xfrm>
            <a:off x="3027924" y="991261"/>
            <a:ext cx="5754696" cy="1837349"/>
          </a:xfrm>
        </p:spPr>
        <p:txBody>
          <a:bodyPr>
            <a:normAutofit/>
          </a:bodyPr>
          <a:lstStyle/>
          <a:p>
            <a:pPr algn="ctr"/>
            <a:r>
              <a:rPr lang="en-US" sz="3600" dirty="0">
                <a:solidFill>
                  <a:schemeClr val="tx2"/>
                </a:solidFill>
              </a:rPr>
              <a:t>Career Skills:</a:t>
            </a:r>
          </a:p>
        </p:txBody>
      </p:sp>
      <p:sp>
        <p:nvSpPr>
          <p:cNvPr id="35" name="Content Placeholder 2">
            <a:extLst>
              <a:ext uri="{FF2B5EF4-FFF2-40B4-BE49-F238E27FC236}">
                <a16:creationId xmlns:a16="http://schemas.microsoft.com/office/drawing/2014/main" id="{9301792C-8CFD-47D7-B941-6EB1DC7B9168}"/>
              </a:ext>
            </a:extLst>
          </p:cNvPr>
          <p:cNvSpPr>
            <a:spLocks noGrp="1"/>
          </p:cNvSpPr>
          <p:nvPr>
            <p:ph idx="1"/>
          </p:nvPr>
        </p:nvSpPr>
        <p:spPr>
          <a:xfrm>
            <a:off x="3050412" y="2979336"/>
            <a:ext cx="5709721" cy="2430864"/>
          </a:xfrm>
        </p:spPr>
        <p:txBody>
          <a:bodyPr anchor="t">
            <a:normAutofit lnSpcReduction="10000"/>
          </a:bodyPr>
          <a:lstStyle/>
          <a:p>
            <a:pPr>
              <a:buFont typeface="Wingdings" panose="05000000000000000000" pitchFamily="2" charset="2"/>
              <a:buChar char="v"/>
            </a:pPr>
            <a:r>
              <a:rPr lang="en-US" sz="2000" dirty="0">
                <a:solidFill>
                  <a:schemeClr val="tx2"/>
                </a:solidFill>
              </a:rPr>
              <a:t>Learned how to create a working GUI</a:t>
            </a:r>
          </a:p>
          <a:p>
            <a:pPr>
              <a:buFont typeface="Wingdings" panose="05000000000000000000" pitchFamily="2" charset="2"/>
              <a:buChar char="v"/>
            </a:pPr>
            <a:r>
              <a:rPr lang="en-US" sz="2000" dirty="0">
                <a:solidFill>
                  <a:schemeClr val="tx2"/>
                </a:solidFill>
              </a:rPr>
              <a:t>Learned how to create a chart and get historical stock data from Yahoo! Finance</a:t>
            </a:r>
          </a:p>
          <a:p>
            <a:pPr>
              <a:buFont typeface="Wingdings" panose="05000000000000000000" pitchFamily="2" charset="2"/>
              <a:buChar char="v"/>
            </a:pPr>
            <a:r>
              <a:rPr lang="en-US" sz="2000" dirty="0">
                <a:solidFill>
                  <a:schemeClr val="tx2"/>
                </a:solidFill>
              </a:rPr>
              <a:t>Used Python Libraries to create charts</a:t>
            </a:r>
          </a:p>
          <a:p>
            <a:pPr>
              <a:buFont typeface="Wingdings" panose="05000000000000000000" pitchFamily="2" charset="2"/>
              <a:buChar char="v"/>
            </a:pPr>
            <a:r>
              <a:rPr lang="en-US" sz="2000" dirty="0">
                <a:solidFill>
                  <a:schemeClr val="tx2"/>
                </a:solidFill>
              </a:rPr>
              <a:t>Web scraping &amp; importing CSV files </a:t>
            </a:r>
          </a:p>
          <a:p>
            <a:pPr>
              <a:buFont typeface="Wingdings" panose="05000000000000000000" pitchFamily="2" charset="2"/>
              <a:buChar char="v"/>
            </a:pPr>
            <a:r>
              <a:rPr lang="en-US" sz="2000" dirty="0">
                <a:solidFill>
                  <a:schemeClr val="tx2"/>
                </a:solidFill>
              </a:rPr>
              <a:t>Used OOP techniques to create a working stock tracking application</a:t>
            </a:r>
          </a:p>
        </p:txBody>
      </p:sp>
      <p:grpSp>
        <p:nvGrpSpPr>
          <p:cNvPr id="36"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04583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DA3C33A-305B-43AB-9FC0-FA433EEF9A3A}"/>
              </a:ext>
            </a:extLst>
          </p:cNvPr>
          <p:cNvSpPr>
            <a:spLocks noGrp="1"/>
          </p:cNvSpPr>
          <p:nvPr>
            <p:ph type="title"/>
          </p:nvPr>
        </p:nvSpPr>
        <p:spPr>
          <a:xfrm>
            <a:off x="3027924" y="991261"/>
            <a:ext cx="5754696" cy="1837349"/>
          </a:xfrm>
        </p:spPr>
        <p:txBody>
          <a:bodyPr>
            <a:normAutofit/>
          </a:bodyPr>
          <a:lstStyle/>
          <a:p>
            <a:pPr algn="ctr"/>
            <a:r>
              <a:rPr lang="en-US" sz="3600">
                <a:solidFill>
                  <a:schemeClr val="tx2"/>
                </a:solidFill>
              </a:rPr>
              <a:t>Challenges:</a:t>
            </a:r>
          </a:p>
        </p:txBody>
      </p:sp>
      <p:sp>
        <p:nvSpPr>
          <p:cNvPr id="3" name="Content Placeholder 2">
            <a:extLst>
              <a:ext uri="{FF2B5EF4-FFF2-40B4-BE49-F238E27FC236}">
                <a16:creationId xmlns:a16="http://schemas.microsoft.com/office/drawing/2014/main" id="{1CCE8E38-8194-4FDA-913B-6D7A8E5CA7B0}"/>
              </a:ext>
            </a:extLst>
          </p:cNvPr>
          <p:cNvSpPr>
            <a:spLocks noGrp="1"/>
          </p:cNvSpPr>
          <p:nvPr>
            <p:ph idx="1"/>
          </p:nvPr>
        </p:nvSpPr>
        <p:spPr>
          <a:xfrm>
            <a:off x="3050412" y="2979336"/>
            <a:ext cx="5709721" cy="2430864"/>
          </a:xfrm>
        </p:spPr>
        <p:txBody>
          <a:bodyPr anchor="t">
            <a:normAutofit/>
          </a:bodyPr>
          <a:lstStyle/>
          <a:p>
            <a:pPr marL="0" indent="0">
              <a:buNone/>
            </a:pPr>
            <a:r>
              <a:rPr lang="en-US" sz="2000" dirty="0">
                <a:solidFill>
                  <a:schemeClr val="tx2"/>
                </a:solidFill>
              </a:rPr>
              <a:t>In the beginning of this project, it was hard to turn pseudo code into working code. As time went on it became easier with practice, but also following the guidance of the professors each week. </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9793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7">
            <a:extLst>
              <a:ext uri="{FF2B5EF4-FFF2-40B4-BE49-F238E27FC236}">
                <a16:creationId xmlns:a16="http://schemas.microsoft.com/office/drawing/2014/main" id="{61B2441C-7AFE-43A7-87FE-3356A8078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9">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Freeform: Shape 11">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1116701" y="2452526"/>
            <a:ext cx="4248318" cy="1952947"/>
          </a:xfrm>
          <a:noFill/>
        </p:spPr>
        <p:txBody>
          <a:bodyPr anchor="ctr">
            <a:normAutofit/>
          </a:bodyPr>
          <a:lstStyle/>
          <a:p>
            <a:br>
              <a:rPr lang="en-US" sz="3600">
                <a:solidFill>
                  <a:srgbClr val="080808"/>
                </a:solidFill>
              </a:rPr>
            </a:br>
            <a:r>
              <a:rPr lang="en-US" sz="3600">
                <a:solidFill>
                  <a:srgbClr val="080808"/>
                </a:solidFill>
              </a:rPr>
              <a:t>Module 1</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991745" y="4557900"/>
            <a:ext cx="2442690" cy="915772"/>
          </a:xfrm>
          <a:noFill/>
        </p:spPr>
        <p:txBody>
          <a:bodyPr>
            <a:normAutofit/>
          </a:bodyPr>
          <a:lstStyle/>
          <a:p>
            <a:r>
              <a:rPr lang="en-US" sz="2000">
                <a:solidFill>
                  <a:srgbClr val="080808"/>
                </a:solidFill>
              </a:rPr>
              <a:t>Software Environment Setup</a:t>
            </a:r>
          </a:p>
        </p:txBody>
      </p:sp>
      <p:sp>
        <p:nvSpPr>
          <p:cNvPr id="34" name="Rectangle 13">
            <a:extLst>
              <a:ext uri="{FF2B5EF4-FFF2-40B4-BE49-F238E27FC236}">
                <a16:creationId xmlns:a16="http://schemas.microsoft.com/office/drawing/2014/main" id="{EEF31B1A-1BB2-47DE-B18A-424413A9D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72051" y="1189367"/>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5">
            <a:extLst>
              <a:ext uri="{FF2B5EF4-FFF2-40B4-BE49-F238E27FC236}">
                <a16:creationId xmlns:a16="http://schemas.microsoft.com/office/drawing/2014/main" id="{B9FDBB0E-6648-40FA-8EA9-F5E39D798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599177" y="136151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7">
            <a:extLst>
              <a:ext uri="{FF2B5EF4-FFF2-40B4-BE49-F238E27FC236}">
                <a16:creationId xmlns:a16="http://schemas.microsoft.com/office/drawing/2014/main" id="{B1ECBAC9-8FF8-4D44-BD49-6B81C381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951582" y="-621194"/>
            <a:ext cx="2495927" cy="1767670"/>
          </a:xfrm>
          <a:custGeom>
            <a:avLst/>
            <a:gdLst>
              <a:gd name="connsiteX0" fmla="*/ 0 w 2495927"/>
              <a:gd name="connsiteY0" fmla="*/ 1767670 h 1767670"/>
              <a:gd name="connsiteX1" fmla="*/ 1767670 w 2495927"/>
              <a:gd name="connsiteY1" fmla="*/ 0 h 1767670"/>
              <a:gd name="connsiteX2" fmla="*/ 2495927 w 2495927"/>
              <a:gd name="connsiteY2" fmla="*/ 728256 h 1767670"/>
              <a:gd name="connsiteX3" fmla="*/ 2495927 w 2495927"/>
              <a:gd name="connsiteY3" fmla="*/ 1767670 h 1767670"/>
            </a:gdLst>
            <a:ahLst/>
            <a:cxnLst>
              <a:cxn ang="0">
                <a:pos x="connsiteX0" y="connsiteY0"/>
              </a:cxn>
              <a:cxn ang="0">
                <a:pos x="connsiteX1" y="connsiteY1"/>
              </a:cxn>
              <a:cxn ang="0">
                <a:pos x="connsiteX2" y="connsiteY2"/>
              </a:cxn>
              <a:cxn ang="0">
                <a:pos x="connsiteX3" y="connsiteY3"/>
              </a:cxn>
            </a:cxnLst>
            <a:rect l="l" t="t" r="r" b="b"/>
            <a:pathLst>
              <a:path w="2495927" h="1767670">
                <a:moveTo>
                  <a:pt x="0" y="1767670"/>
                </a:moveTo>
                <a:lnTo>
                  <a:pt x="1767670" y="0"/>
                </a:lnTo>
                <a:lnTo>
                  <a:pt x="2495927" y="728256"/>
                </a:lnTo>
                <a:lnTo>
                  <a:pt x="2495927" y="176767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19">
            <a:extLst>
              <a:ext uri="{FF2B5EF4-FFF2-40B4-BE49-F238E27FC236}">
                <a16:creationId xmlns:a16="http://schemas.microsoft.com/office/drawing/2014/main" id="{530F234A-713C-4B90-B43E-8F10C8B67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136578" y="419910"/>
            <a:ext cx="1130961" cy="113096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21">
            <a:extLst>
              <a:ext uri="{FF2B5EF4-FFF2-40B4-BE49-F238E27FC236}">
                <a16:creationId xmlns:a16="http://schemas.microsoft.com/office/drawing/2014/main" id="{3D9E8922-1B3D-4020-A05C-C539C0C55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135024" y="4167722"/>
            <a:ext cx="1079965" cy="107996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23">
            <a:extLst>
              <a:ext uri="{FF2B5EF4-FFF2-40B4-BE49-F238E27FC236}">
                <a16:creationId xmlns:a16="http://schemas.microsoft.com/office/drawing/2014/main" id="{A8064EBB-920B-4259-AC3A-6F286FAF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7011922" y="4095164"/>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25">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5097" y="3345077"/>
            <a:ext cx="1316404" cy="1316404"/>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417113" y="4226109"/>
            <a:ext cx="586534" cy="586534"/>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241090" y="5965012"/>
            <a:ext cx="696678" cy="6966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5870" y="5837885"/>
            <a:ext cx="2055357" cy="102767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525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8808931-1C3B-4E2B-B3A5-DCF755883BEF}"/>
              </a:ext>
            </a:extLst>
          </p:cNvPr>
          <p:cNvSpPr>
            <a:spLocks noGrp="1"/>
          </p:cNvSpPr>
          <p:nvPr>
            <p:ph type="title"/>
          </p:nvPr>
        </p:nvSpPr>
        <p:spPr>
          <a:xfrm>
            <a:off x="3033466" y="991261"/>
            <a:ext cx="5754696" cy="1837349"/>
          </a:xfrm>
        </p:spPr>
        <p:txBody>
          <a:bodyPr anchor="ctr">
            <a:normAutofit/>
          </a:bodyPr>
          <a:lstStyle/>
          <a:p>
            <a:pPr algn="ctr"/>
            <a:r>
              <a:rPr lang="en-US" sz="3600">
                <a:solidFill>
                  <a:schemeClr val="tx2"/>
                </a:solidFill>
              </a:rPr>
              <a:t>Conclusion:</a:t>
            </a:r>
          </a:p>
        </p:txBody>
      </p:sp>
      <p:sp>
        <p:nvSpPr>
          <p:cNvPr id="3" name="Content Placeholder 2">
            <a:extLst>
              <a:ext uri="{FF2B5EF4-FFF2-40B4-BE49-F238E27FC236}">
                <a16:creationId xmlns:a16="http://schemas.microsoft.com/office/drawing/2014/main" id="{D589F762-D0D3-4FAF-8D1B-00DE6D404254}"/>
              </a:ext>
            </a:extLst>
          </p:cNvPr>
          <p:cNvSpPr>
            <a:spLocks noGrp="1"/>
          </p:cNvSpPr>
          <p:nvPr>
            <p:ph idx="1"/>
          </p:nvPr>
        </p:nvSpPr>
        <p:spPr>
          <a:xfrm>
            <a:off x="2554827" y="2525091"/>
            <a:ext cx="6470344" cy="2581590"/>
          </a:xfrm>
        </p:spPr>
        <p:txBody>
          <a:bodyPr anchor="t">
            <a:normAutofit/>
          </a:bodyPr>
          <a:lstStyle/>
          <a:p>
            <a:pPr marL="0" indent="0">
              <a:buNone/>
            </a:pPr>
            <a:r>
              <a:rPr lang="en-US" sz="2000" dirty="0"/>
              <a:t>My finished project in CEIS150 has helped me develop software setup skills, trouble shooting skills, use basic Python Programming, but also learn various object-oriented techniques. The result of my completion in CEIS150 will incorporate the many aspects of coding and prepare me for my future career.</a:t>
            </a:r>
          </a:p>
          <a:p>
            <a:pPr marL="0" indent="0">
              <a:buNone/>
            </a:pPr>
            <a:endParaRPr lang="en-US" sz="2000" dirty="0">
              <a:solidFill>
                <a:schemeClr val="tx2"/>
              </a:solidFill>
            </a:endParaRPr>
          </a:p>
        </p:txBody>
      </p:sp>
    </p:spTree>
    <p:extLst>
      <p:ext uri="{BB962C8B-B14F-4D97-AF65-F5344CB8AC3E}">
        <p14:creationId xmlns:p14="http://schemas.microsoft.com/office/powerpoint/2010/main" val="673896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Program</a:t>
            </a:r>
          </a:p>
        </p:txBody>
      </p:sp>
      <p:sp>
        <p:nvSpPr>
          <p:cNvPr id="3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dirty="0"/>
              <a:t>Screen shot of Python program running successfully on Spyder Software.</a:t>
            </a:r>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p:txBody>
      </p:sp>
      <p:pic>
        <p:nvPicPr>
          <p:cNvPr id="4" name="Picture 3">
            <a:extLst>
              <a:ext uri="{FF2B5EF4-FFF2-40B4-BE49-F238E27FC236}">
                <a16:creationId xmlns:a16="http://schemas.microsoft.com/office/drawing/2014/main" id="{F8D88CEE-D062-4D2C-8DD1-3578D809F413}"/>
              </a:ext>
            </a:extLst>
          </p:cNvPr>
          <p:cNvPicPr>
            <a:picLocks noChangeAspect="1"/>
          </p:cNvPicPr>
          <p:nvPr/>
        </p:nvPicPr>
        <p:blipFill>
          <a:blip r:embed="rId2"/>
          <a:stretch>
            <a:fillRect/>
          </a:stretch>
        </p:blipFill>
        <p:spPr>
          <a:xfrm>
            <a:off x="4654296" y="995439"/>
            <a:ext cx="6903720" cy="4867122"/>
          </a:xfrm>
          <a:prstGeom prst="rect">
            <a:avLst/>
          </a:prstGeom>
        </p:spPr>
      </p:pic>
    </p:spTree>
    <p:extLst>
      <p:ext uri="{BB962C8B-B14F-4D97-AF65-F5344CB8AC3E}">
        <p14:creationId xmlns:p14="http://schemas.microsoft.com/office/powerpoint/2010/main" val="306461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1116701" y="2452526"/>
            <a:ext cx="4248318" cy="1952947"/>
          </a:xfrm>
          <a:noFill/>
        </p:spPr>
        <p:txBody>
          <a:bodyPr anchor="ctr">
            <a:normAutofit/>
          </a:bodyPr>
          <a:lstStyle/>
          <a:p>
            <a:br>
              <a:rPr lang="en-US" sz="3600">
                <a:solidFill>
                  <a:srgbClr val="080808"/>
                </a:solidFill>
              </a:rPr>
            </a:br>
            <a:r>
              <a:rPr lang="en-US" sz="3600">
                <a:solidFill>
                  <a:srgbClr val="080808"/>
                </a:solidFill>
              </a:rPr>
              <a:t>Module 2</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991745" y="4557900"/>
            <a:ext cx="2442690" cy="915772"/>
          </a:xfrm>
          <a:noFill/>
        </p:spPr>
        <p:txBody>
          <a:bodyPr>
            <a:normAutofit/>
          </a:bodyPr>
          <a:lstStyle/>
          <a:p>
            <a:r>
              <a:rPr lang="en-US" sz="1300">
                <a:solidFill>
                  <a:srgbClr val="080808"/>
                </a:solidFill>
              </a:rPr>
              <a:t>Class Diagrams</a:t>
            </a:r>
          </a:p>
          <a:p>
            <a:r>
              <a:rPr lang="en-US" sz="1300">
                <a:solidFill>
                  <a:srgbClr val="080808"/>
                </a:solidFill>
              </a:rPr>
              <a:t>Class Coding</a:t>
            </a:r>
          </a:p>
          <a:p>
            <a:r>
              <a:rPr lang="en-US" sz="1300">
                <a:solidFill>
                  <a:srgbClr val="080808"/>
                </a:solidFill>
              </a:rPr>
              <a:t>Unit Testing</a:t>
            </a:r>
          </a:p>
        </p:txBody>
      </p:sp>
      <p:sp>
        <p:nvSpPr>
          <p:cNvPr id="20" name="Isosceles Triangle 1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47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Class Diagram</a:t>
            </a:r>
          </a:p>
        </p:txBody>
      </p:sp>
      <p:sp>
        <p:nvSpPr>
          <p:cNvPr id="2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dirty="0"/>
              <a:t>Paste your Visio Class Diagram</a:t>
            </a:r>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p:txBody>
      </p:sp>
      <p:pic>
        <p:nvPicPr>
          <p:cNvPr id="8" name="Picture 7">
            <a:extLst>
              <a:ext uri="{FF2B5EF4-FFF2-40B4-BE49-F238E27FC236}">
                <a16:creationId xmlns:a16="http://schemas.microsoft.com/office/drawing/2014/main" id="{D0263185-16BC-4769-9E5D-8B75C6618E9A}"/>
              </a:ext>
            </a:extLst>
          </p:cNvPr>
          <p:cNvPicPr>
            <a:picLocks noChangeAspect="1"/>
          </p:cNvPicPr>
          <p:nvPr/>
        </p:nvPicPr>
        <p:blipFill>
          <a:blip r:embed="rId2"/>
          <a:stretch>
            <a:fillRect/>
          </a:stretch>
        </p:blipFill>
        <p:spPr>
          <a:xfrm>
            <a:off x="4654296" y="2160442"/>
            <a:ext cx="6903720" cy="2537116"/>
          </a:xfrm>
          <a:prstGeom prst="rect">
            <a:avLst/>
          </a:prstGeom>
        </p:spPr>
      </p:pic>
    </p:spTree>
    <p:extLst>
      <p:ext uri="{BB962C8B-B14F-4D97-AF65-F5344CB8AC3E}">
        <p14:creationId xmlns:p14="http://schemas.microsoft.com/office/powerpoint/2010/main" val="27744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Class Code</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Screen Shot of your stock_class.py file.</a:t>
            </a:r>
          </a:p>
          <a:p>
            <a:pPr indent="-228600">
              <a:buFont typeface="Arial" panose="020B0604020202020204" pitchFamily="34" charset="0"/>
              <a:buChar char="•"/>
            </a:pPr>
            <a:endParaRPr lang="en-US" sz="2200"/>
          </a:p>
        </p:txBody>
      </p:sp>
      <p:pic>
        <p:nvPicPr>
          <p:cNvPr id="5" name="Picture 4">
            <a:extLst>
              <a:ext uri="{FF2B5EF4-FFF2-40B4-BE49-F238E27FC236}">
                <a16:creationId xmlns:a16="http://schemas.microsoft.com/office/drawing/2014/main" id="{E1B60834-33E9-4602-9234-478A3D878F55}"/>
              </a:ext>
            </a:extLst>
          </p:cNvPr>
          <p:cNvPicPr>
            <a:picLocks noChangeAspect="1"/>
          </p:cNvPicPr>
          <p:nvPr/>
        </p:nvPicPr>
        <p:blipFill>
          <a:blip r:embed="rId2"/>
          <a:stretch>
            <a:fillRect/>
          </a:stretch>
        </p:blipFill>
        <p:spPr>
          <a:xfrm>
            <a:off x="4654296" y="1229585"/>
            <a:ext cx="6903720" cy="4398830"/>
          </a:xfrm>
          <a:prstGeom prst="rect">
            <a:avLst/>
          </a:prstGeom>
        </p:spPr>
      </p:pic>
    </p:spTree>
    <p:extLst>
      <p:ext uri="{BB962C8B-B14F-4D97-AF65-F5344CB8AC3E}">
        <p14:creationId xmlns:p14="http://schemas.microsoft.com/office/powerpoint/2010/main" val="185730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Unit Test</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30936" y="2807208"/>
            <a:ext cx="3429000" cy="3410712"/>
          </a:xfrm>
        </p:spPr>
        <p:txBody>
          <a:bodyPr vert="horz" lIns="91440" tIns="45720" rIns="91440" bIns="45720" rtlCol="0" anchor="t">
            <a:normAutofit/>
          </a:bodyPr>
          <a:lstStyle/>
          <a:p>
            <a:pPr indent="-228600">
              <a:buFont typeface="Arial" panose="020B0604020202020204" pitchFamily="34" charset="0"/>
              <a:buChar char="•"/>
            </a:pPr>
            <a:r>
              <a:rPr lang="en-US" sz="2200"/>
              <a:t>Screen Shot of your successful unit test.</a:t>
            </a:r>
          </a:p>
          <a:p>
            <a:pPr indent="-228600">
              <a:buFont typeface="Arial" panose="020B0604020202020204" pitchFamily="34" charset="0"/>
              <a:buChar char="•"/>
            </a:pPr>
            <a:endParaRPr lang="en-US" sz="2200"/>
          </a:p>
        </p:txBody>
      </p:sp>
      <p:pic>
        <p:nvPicPr>
          <p:cNvPr id="4" name="Picture 3">
            <a:extLst>
              <a:ext uri="{FF2B5EF4-FFF2-40B4-BE49-F238E27FC236}">
                <a16:creationId xmlns:a16="http://schemas.microsoft.com/office/drawing/2014/main" id="{EE96313D-20F1-4E91-81B5-B91F6DFED4EB}"/>
              </a:ext>
            </a:extLst>
          </p:cNvPr>
          <p:cNvPicPr>
            <a:picLocks noChangeAspect="1"/>
          </p:cNvPicPr>
          <p:nvPr/>
        </p:nvPicPr>
        <p:blipFill>
          <a:blip r:embed="rId2"/>
          <a:stretch>
            <a:fillRect/>
          </a:stretch>
        </p:blipFill>
        <p:spPr>
          <a:xfrm>
            <a:off x="4654296" y="970331"/>
            <a:ext cx="6903720" cy="4917337"/>
          </a:xfrm>
          <a:prstGeom prst="rect">
            <a:avLst/>
          </a:prstGeom>
        </p:spPr>
      </p:pic>
    </p:spTree>
    <p:extLst>
      <p:ext uri="{BB962C8B-B14F-4D97-AF65-F5344CB8AC3E}">
        <p14:creationId xmlns:p14="http://schemas.microsoft.com/office/powerpoint/2010/main" val="281182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189306-04D9-4982-9EBE-938B344A1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102C4642-2AB4-49A1-89D9-3E5C01E99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2EAAEF9-78E9-4B67-93B4-CD09F757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69931" y="-1536286"/>
            <a:ext cx="6135300" cy="6135298"/>
          </a:xfrm>
          <a:custGeom>
            <a:avLst/>
            <a:gdLst>
              <a:gd name="connsiteX0" fmla="*/ 0 w 6135300"/>
              <a:gd name="connsiteY0" fmla="*/ 3971712 h 6135298"/>
              <a:gd name="connsiteX1" fmla="*/ 3971712 w 6135300"/>
              <a:gd name="connsiteY1" fmla="*/ 0 h 6135298"/>
              <a:gd name="connsiteX2" fmla="*/ 6135300 w 6135300"/>
              <a:gd name="connsiteY2" fmla="*/ 0 h 6135298"/>
              <a:gd name="connsiteX3" fmla="*/ 6135300 w 6135300"/>
              <a:gd name="connsiteY3" fmla="*/ 6135298 h 6135298"/>
              <a:gd name="connsiteX4" fmla="*/ 0 w 6135300"/>
              <a:gd name="connsiteY4" fmla="*/ 6135298 h 6135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6135298">
                <a:moveTo>
                  <a:pt x="0" y="3971712"/>
                </a:moveTo>
                <a:lnTo>
                  <a:pt x="3971712" y="0"/>
                </a:lnTo>
                <a:lnTo>
                  <a:pt x="6135300" y="0"/>
                </a:lnTo>
                <a:lnTo>
                  <a:pt x="6135300" y="6135298"/>
                </a:lnTo>
                <a:lnTo>
                  <a:pt x="0" y="6135298"/>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2CE23D09-8BA3-4FEE-892D-ACE847DC0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6BFBE7AA-40DE-4FE5-B385-5CA874501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a:xfrm>
            <a:off x="1116701" y="2452526"/>
            <a:ext cx="4248318" cy="1952947"/>
          </a:xfrm>
          <a:noFill/>
        </p:spPr>
        <p:txBody>
          <a:bodyPr anchor="ctr">
            <a:normAutofit/>
          </a:bodyPr>
          <a:lstStyle/>
          <a:p>
            <a:br>
              <a:rPr lang="en-US" sz="3600">
                <a:solidFill>
                  <a:srgbClr val="080808"/>
                </a:solidFill>
              </a:rPr>
            </a:br>
            <a:r>
              <a:rPr lang="en-US" sz="3600">
                <a:solidFill>
                  <a:srgbClr val="080808"/>
                </a:solidFill>
              </a:rPr>
              <a:t>Module 3</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991745" y="4557900"/>
            <a:ext cx="2442690" cy="915772"/>
          </a:xfrm>
          <a:noFill/>
        </p:spPr>
        <p:txBody>
          <a:bodyPr vert="horz" lIns="91440" tIns="45720" rIns="91440" bIns="45720" rtlCol="0">
            <a:normAutofit/>
          </a:bodyPr>
          <a:lstStyle/>
          <a:p>
            <a:pPr>
              <a:spcBef>
                <a:spcPts val="0"/>
              </a:spcBef>
              <a:spcAft>
                <a:spcPts val="600"/>
              </a:spcAft>
            </a:pPr>
            <a:r>
              <a:rPr lang="en-US" sz="1700">
                <a:solidFill>
                  <a:srgbClr val="080808"/>
                </a:solidFill>
                <a:latin typeface="Arial"/>
                <a:cs typeface="Arial"/>
              </a:rPr>
              <a:t>Text-Based User Interface</a:t>
            </a:r>
            <a:endParaRPr lang="en-US" sz="1700">
              <a:solidFill>
                <a:srgbClr val="080808"/>
              </a:solidFill>
              <a:ea typeface="+mn-lt"/>
              <a:cs typeface="+mn-lt"/>
            </a:endParaRPr>
          </a:p>
          <a:p>
            <a:pPr>
              <a:spcBef>
                <a:spcPts val="0"/>
              </a:spcBef>
              <a:spcAft>
                <a:spcPts val="600"/>
              </a:spcAft>
            </a:pPr>
            <a:r>
              <a:rPr lang="en-US" sz="1700">
                <a:solidFill>
                  <a:srgbClr val="080808"/>
                </a:solidFill>
                <a:latin typeface="Arial"/>
                <a:cs typeface="Arial"/>
              </a:rPr>
              <a:t>Summary Report</a:t>
            </a:r>
            <a:endParaRPr lang="en-US" sz="1700">
              <a:solidFill>
                <a:srgbClr val="080808"/>
              </a:solidFill>
              <a:cs typeface="Calibri" panose="020F0502020204030204"/>
            </a:endParaRPr>
          </a:p>
        </p:txBody>
      </p:sp>
      <p:sp>
        <p:nvSpPr>
          <p:cNvPr id="20" name="Isosceles Triangle 19">
            <a:extLst>
              <a:ext uri="{FF2B5EF4-FFF2-40B4-BE49-F238E27FC236}">
                <a16:creationId xmlns:a16="http://schemas.microsoft.com/office/drawing/2014/main" id="{41ACE746-85D5-45EE-8944-61B542B39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6569" y="0"/>
            <a:ext cx="3216074" cy="160803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0BB3E03-CC38-4FA6-9A99-701C62D05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6059" y="4738109"/>
            <a:ext cx="4239780" cy="2119891"/>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68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418</Words>
  <Application>Microsoft Office PowerPoint</Application>
  <PresentationFormat>Widescreen</PresentationFormat>
  <Paragraphs>69</Paragraphs>
  <Slides>30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Calibri Light</vt:lpstr>
      <vt:lpstr>Wingdings</vt:lpstr>
      <vt:lpstr>Office Theme</vt:lpstr>
      <vt:lpstr>Office Theme</vt:lpstr>
      <vt:lpstr>Programming With Objects</vt:lpstr>
      <vt:lpstr>Introduction:</vt:lpstr>
      <vt:lpstr> Module 1</vt:lpstr>
      <vt:lpstr>Program</vt:lpstr>
      <vt:lpstr> Module 2</vt:lpstr>
      <vt:lpstr>Class Diagram</vt:lpstr>
      <vt:lpstr>Class Code</vt:lpstr>
      <vt:lpstr>Unit Test</vt:lpstr>
      <vt:lpstr> Module 3</vt:lpstr>
      <vt:lpstr>Adding a Stock</vt:lpstr>
      <vt:lpstr>Listing 3 Stocks</vt:lpstr>
      <vt:lpstr>Daily Data</vt:lpstr>
      <vt:lpstr> Module 4</vt:lpstr>
      <vt:lpstr>Inherited classes</vt:lpstr>
      <vt:lpstr>Unit Tests</vt:lpstr>
      <vt:lpstr>Stock menu program</vt:lpstr>
      <vt:lpstr> Module 5</vt:lpstr>
      <vt:lpstr>Chart</vt:lpstr>
      <vt:lpstr> Module 6</vt:lpstr>
      <vt:lpstr>Saving Data</vt:lpstr>
      <vt:lpstr>File</vt:lpstr>
      <vt:lpstr>Loading Data</vt:lpstr>
      <vt:lpstr>Importing data</vt:lpstr>
      <vt:lpstr> Module 7</vt:lpstr>
      <vt:lpstr>Stocks in GUI</vt:lpstr>
      <vt:lpstr>History Tab</vt:lpstr>
      <vt:lpstr>Report Complete</vt:lpstr>
      <vt:lpstr>Career Skills:</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Objects</dc:title>
  <dc:creator>Konczal, Susan</dc:creator>
  <cp:lastModifiedBy>Konczal, Susan</cp:lastModifiedBy>
  <cp:revision>4</cp:revision>
  <dcterms:created xsi:type="dcterms:W3CDTF">2021-10-22T02:39:23Z</dcterms:created>
  <dcterms:modified xsi:type="dcterms:W3CDTF">2021-10-23T04:12:09Z</dcterms:modified>
</cp:coreProperties>
</file>