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6" r:id="rId4"/>
    <p:sldId id="278" r:id="rId5"/>
    <p:sldId id="293" r:id="rId6"/>
    <p:sldId id="294" r:id="rId7"/>
    <p:sldId id="295" r:id="rId8"/>
    <p:sldId id="296" r:id="rId9"/>
    <p:sldId id="297" r:id="rId10"/>
    <p:sldId id="286" r:id="rId11"/>
    <p:sldId id="288" r:id="rId12"/>
    <p:sldId id="28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8FB1-5BA6-4421-A638-D59B3B5FE79B}" v="26" dt="2021-01-25T13:14:5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edvedec" userId="0b94745acf391b9a" providerId="LiveId" clId="{AF7123AD-6D52-498E-9E30-751893CD17E5}"/>
    <pc:docChg chg="delSld">
      <pc:chgData name="Robert Medvedec" userId="0b94745acf391b9a" providerId="LiveId" clId="{AF7123AD-6D52-498E-9E30-751893CD17E5}" dt="2021-01-25T13:32:11.901" v="0" actId="47"/>
      <pc:docMkLst>
        <pc:docMk/>
      </pc:docMkLst>
      <pc:sldChg chg="del">
        <pc:chgData name="Robert Medvedec" userId="0b94745acf391b9a" providerId="LiveId" clId="{AF7123AD-6D52-498E-9E30-751893CD17E5}" dt="2021-01-25T13:32:11.901" v="0" actId="47"/>
        <pc:sldMkLst>
          <pc:docMk/>
          <pc:sldMk cId="3142545725" sldId="277"/>
        </pc:sldMkLst>
      </pc:sldChg>
    </pc:docChg>
  </pc:docChgLst>
  <pc:docChgLst>
    <pc:chgData name="Robert Medvedec" userId="0b94745acf391b9a" providerId="LiveId" clId="{D1F6CD7E-F789-4FA4-8932-7D9CC63572F5}"/>
    <pc:docChg chg="modSld">
      <pc:chgData name="Robert Medvedec" userId="0b94745acf391b9a" providerId="LiveId" clId="{D1F6CD7E-F789-4FA4-8932-7D9CC63572F5}" dt="2021-01-25T13:40:38.688" v="9" actId="20577"/>
      <pc:docMkLst>
        <pc:docMk/>
      </pc:docMkLst>
      <pc:sldChg chg="modSp mod">
        <pc:chgData name="Robert Medvedec" userId="0b94745acf391b9a" providerId="LiveId" clId="{D1F6CD7E-F789-4FA4-8932-7D9CC63572F5}" dt="2021-01-25T13:40:38.688" v="9" actId="20577"/>
        <pc:sldMkLst>
          <pc:docMk/>
          <pc:sldMk cId="2602124948" sldId="297"/>
        </pc:sldMkLst>
        <pc:spChg chg="mod">
          <ac:chgData name="Robert Medvedec" userId="0b94745acf391b9a" providerId="LiveId" clId="{D1F6CD7E-F789-4FA4-8932-7D9CC63572F5}" dt="2021-01-25T13:40:38.688" v="9" actId="20577"/>
          <ac:spMkLst>
            <pc:docMk/>
            <pc:sldMk cId="2602124948" sldId="29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Optional project: </a:t>
            </a:r>
            <a:r>
              <a:rPr lang="en-GB" dirty="0" err="1"/>
              <a:t>Gamefied</a:t>
            </a:r>
            <a:r>
              <a:rPr lang="en-GB" dirty="0"/>
              <a:t> Marketing App</a:t>
            </a:r>
            <a:endParaRPr lang="hr-HR" dirty="0"/>
          </a:p>
          <a:p>
            <a:r>
              <a:rPr lang="hr-HR" dirty="0"/>
              <a:t>Sanja </a:t>
            </a:r>
            <a:r>
              <a:rPr lang="hr-HR" dirty="0" err="1"/>
              <a:t>Kosier</a:t>
            </a:r>
            <a:r>
              <a:rPr lang="hr-HR" dirty="0"/>
              <a:t>, Toma Sikora, Robert Medvedec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Controllers:</a:t>
            </a:r>
          </a:p>
          <a:p>
            <a:pPr lvl="2"/>
            <a:r>
              <a:rPr lang="en-GB" sz="1600" dirty="0"/>
              <a:t>Login/Register/Logout Controller</a:t>
            </a:r>
          </a:p>
          <a:p>
            <a:pPr lvl="2"/>
            <a:r>
              <a:rPr lang="en-GB" sz="1600" dirty="0" err="1"/>
              <a:t>CreationController</a:t>
            </a:r>
            <a:endParaRPr lang="en-GB" sz="1600" dirty="0"/>
          </a:p>
          <a:p>
            <a:pPr lvl="2"/>
            <a:r>
              <a:rPr lang="en-GB" sz="1600" dirty="0" err="1"/>
              <a:t>DeletionController</a:t>
            </a:r>
            <a:endParaRPr lang="en-GB" sz="1600" dirty="0"/>
          </a:p>
          <a:p>
            <a:pPr lvl="2"/>
            <a:r>
              <a:rPr lang="en-GB" sz="1600" dirty="0" err="1"/>
              <a:t>HomePageController</a:t>
            </a:r>
            <a:endParaRPr lang="en-GB" sz="1600" dirty="0"/>
          </a:p>
          <a:p>
            <a:pPr lvl="2"/>
            <a:r>
              <a:rPr lang="en-GB" sz="1600" dirty="0" err="1"/>
              <a:t>InspectionController</a:t>
            </a:r>
            <a:endParaRPr lang="en-GB" sz="1600" dirty="0"/>
          </a:p>
          <a:p>
            <a:pPr lvl="2"/>
            <a:r>
              <a:rPr lang="en-GB" sz="1600" dirty="0" err="1"/>
              <a:t>LeaderboardController</a:t>
            </a:r>
            <a:endParaRPr lang="en-GB" sz="1600" dirty="0"/>
          </a:p>
          <a:p>
            <a:pPr lvl="2"/>
            <a:r>
              <a:rPr lang="en-GB" sz="1600" dirty="0" err="1"/>
              <a:t>QuestionnaireController</a:t>
            </a:r>
            <a:endParaRPr lang="en-GB" sz="1600" dirty="0"/>
          </a:p>
          <a:p>
            <a:pPr lvl="1"/>
            <a:r>
              <a:rPr lang="en-GB" sz="2000" dirty="0"/>
              <a:t>Views</a:t>
            </a:r>
            <a:r>
              <a:rPr lang="en-GB" sz="1600" dirty="0"/>
              <a:t>: creation.html, deletion.html, error.html, home.html, inspection.html, leaderboard.html, login.html, questionnaire.html, registration.html, stats.html, uploadstatus.html</a:t>
            </a:r>
            <a:r>
              <a:rPr lang="en-GB" sz="2000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Business Component example</a:t>
            </a:r>
          </a:p>
          <a:p>
            <a:pPr lvl="1"/>
            <a:r>
              <a:rPr lang="en-GB" dirty="0" err="1"/>
              <a:t>AnswerService</a:t>
            </a:r>
            <a:r>
              <a:rPr lang="en-GB" dirty="0"/>
              <a:t> @Stateless</a:t>
            </a:r>
          </a:p>
          <a:p>
            <a:pPr lvl="2"/>
            <a:r>
              <a:rPr lang="en-GB" dirty="0"/>
              <a:t>Methods: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Statistic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createStatistic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(Statistic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Statistic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updateStatistic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(Statistic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Statistic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	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findByUserAndQuestionnaire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fr-F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user_id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, 	Integer </a:t>
            </a:r>
            <a:r>
              <a:rPr lang="fr-F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questionnaire_id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List&lt;Statistic&gt;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Statistic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removeStatistic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(Statistic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stat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1690689"/>
            <a:ext cx="7948083" cy="4351338"/>
          </a:xfrm>
        </p:spPr>
        <p:txBody>
          <a:bodyPr>
            <a:normAutofit/>
          </a:bodyPr>
          <a:lstStyle/>
          <a:p>
            <a:r>
              <a:rPr lang="en-GB" dirty="0"/>
              <a:t>Business Components </a:t>
            </a:r>
            <a:r>
              <a:rPr lang="en-GB" sz="1800" dirty="0"/>
              <a:t>(interfaces with the implementation with the JPA </a:t>
            </a:r>
            <a:r>
              <a:rPr lang="en-GB" sz="1800" dirty="0" err="1"/>
              <a:t>sufix</a:t>
            </a:r>
            <a:r>
              <a:rPr lang="en-GB" sz="1800" dirty="0"/>
              <a:t>)</a:t>
            </a:r>
          </a:p>
          <a:p>
            <a:pPr lvl="1"/>
            <a:r>
              <a:rPr lang="en-GB" dirty="0" err="1"/>
              <a:t>AnswerService</a:t>
            </a:r>
            <a:r>
              <a:rPr lang="en-GB" dirty="0"/>
              <a:t> @Stateless</a:t>
            </a:r>
          </a:p>
          <a:p>
            <a:pPr lvl="1"/>
            <a:r>
              <a:rPr lang="en-GB" dirty="0" err="1"/>
              <a:t>CurseWordService</a:t>
            </a:r>
            <a:r>
              <a:rPr lang="en-GB" dirty="0"/>
              <a:t> @Stateless</a:t>
            </a:r>
          </a:p>
          <a:p>
            <a:pPr lvl="1"/>
            <a:r>
              <a:rPr lang="en-GB" dirty="0" err="1"/>
              <a:t>QuestionnaireService</a:t>
            </a:r>
            <a:r>
              <a:rPr lang="en-GB" dirty="0"/>
              <a:t> @Stateful </a:t>
            </a:r>
            <a:endParaRPr lang="hr-HR" dirty="0"/>
          </a:p>
          <a:p>
            <a:pPr lvl="1"/>
            <a:r>
              <a:rPr lang="en-GB" dirty="0" err="1"/>
              <a:t>QuestionService</a:t>
            </a:r>
            <a:r>
              <a:rPr lang="en-GB" dirty="0"/>
              <a:t> @Stateless </a:t>
            </a:r>
            <a:endParaRPr lang="hr-HR" dirty="0"/>
          </a:p>
          <a:p>
            <a:pPr lvl="1"/>
            <a:r>
              <a:rPr lang="en-GB" dirty="0" err="1"/>
              <a:t>StatisticService</a:t>
            </a:r>
            <a:r>
              <a:rPr lang="en-GB" dirty="0"/>
              <a:t> @Stateless </a:t>
            </a:r>
            <a:endParaRPr lang="hr-HR" dirty="0"/>
          </a:p>
          <a:p>
            <a:pPr lvl="1"/>
            <a:r>
              <a:rPr lang="en-GB" dirty="0" err="1"/>
              <a:t>UserService</a:t>
            </a:r>
            <a:r>
              <a:rPr lang="en-GB" dirty="0"/>
              <a:t> @Stateless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66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method:</a:t>
            </a:r>
            <a:r>
              <a:rPr lang="en-GB" sz="2400" dirty="0"/>
              <a:t> </a:t>
            </a:r>
            <a:r>
              <a:rPr lang="en-US" sz="2400" dirty="0"/>
              <a:t>searching the users based on their username and password hash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Optional&lt;User&gt;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findByUsernameAndPasswordHash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passwordHash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 must be given"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passwordHash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PasswordHash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must be 	given"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userRepo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.findByUsernameAndPasswordHash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	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passwordHash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Web view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05" y="1568918"/>
            <a:ext cx="8691613" cy="512064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th:if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questionnaireChoice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== 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null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"/inspection/submit"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enctype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fr-FR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"questionnaire : ${</a:t>
            </a:r>
            <a:r>
              <a:rPr lang="fr-FR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questionnaireList</a:t>
            </a:r>
            <a:r>
              <a:rPr lang="fr-F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r-FR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"radio"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"today"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questionnaireDate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th:value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questionnaire.getDate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()}" 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US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questionnaire.getDate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()}"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button </a:t>
            </a:r>
            <a:r>
              <a:rPr lang="en-US" sz="14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formControls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fcyel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"method" </a:t>
            </a:r>
            <a:r>
              <a:rPr lang="en-US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"Choose"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Choose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button</a:t>
            </a:r>
            <a:r>
              <a:rPr lang="en-US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34" y="63784"/>
            <a:ext cx="3410910" cy="653341"/>
          </a:xfrm>
        </p:spPr>
        <p:txBody>
          <a:bodyPr>
            <a:normAutofit/>
          </a:bodyPr>
          <a:lstStyle/>
          <a:p>
            <a:r>
              <a:rPr lang="en-GB" sz="2000" dirty="0"/>
              <a:t>Entity Relationship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0401" y="3043237"/>
            <a:ext cx="12900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u="sng" dirty="0" err="1"/>
              <a:t>User</a:t>
            </a:r>
            <a:r>
              <a:rPr lang="en-GB" sz="1400" u="sng" dirty="0"/>
              <a:t>Id</a:t>
            </a:r>
          </a:p>
          <a:p>
            <a:r>
              <a:rPr lang="hr-HR" sz="1400" dirty="0" err="1"/>
              <a:t>Username</a:t>
            </a:r>
            <a:endParaRPr lang="hr-HR" sz="1400" dirty="0"/>
          </a:p>
          <a:p>
            <a:r>
              <a:rPr lang="hr-HR" sz="1400" dirty="0"/>
              <a:t>Email</a:t>
            </a:r>
            <a:br>
              <a:rPr lang="hr-HR" sz="1400" dirty="0"/>
            </a:br>
            <a:r>
              <a:rPr lang="hr-HR" sz="1400" dirty="0" err="1"/>
              <a:t>PasswordHash</a:t>
            </a:r>
            <a:endParaRPr lang="hr-HR" sz="1400" dirty="0"/>
          </a:p>
          <a:p>
            <a:r>
              <a:rPr lang="hr-HR" sz="1400" dirty="0" err="1"/>
              <a:t>LastLogin</a:t>
            </a:r>
            <a:br>
              <a:rPr lang="hr-HR" sz="1400" dirty="0"/>
            </a:br>
            <a:r>
              <a:rPr lang="hr-HR" sz="1400" dirty="0" err="1"/>
              <a:t>Points</a:t>
            </a:r>
            <a:endParaRPr lang="hr-HR" sz="1400" dirty="0"/>
          </a:p>
          <a:p>
            <a:r>
              <a:rPr lang="hr-HR" sz="1400" dirty="0" err="1"/>
              <a:t>UserPrivilege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83023" y="5082562"/>
            <a:ext cx="54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err="1"/>
              <a:t>Stats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127229" y="4485070"/>
            <a:ext cx="1550661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Statistic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3732932" y="3082787"/>
            <a:ext cx="1769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u="sng" dirty="0" err="1"/>
              <a:t>Question</a:t>
            </a:r>
            <a:r>
              <a:rPr lang="en-GB" sz="1400" u="sng" dirty="0"/>
              <a:t>Id</a:t>
            </a:r>
          </a:p>
          <a:p>
            <a:r>
              <a:rPr lang="hr-HR" sz="1400" dirty="0" err="1"/>
              <a:t>Question</a:t>
            </a:r>
            <a:endParaRPr lang="en-GB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900013" y="39946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  <a:r>
              <a:rPr lang="en-GB" dirty="0"/>
              <a:t>:N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2193" y="2373223"/>
            <a:ext cx="1212938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Answer</a:t>
            </a:r>
            <a:endParaRPr lang="en-GB" dirty="0"/>
          </a:p>
        </p:txBody>
      </p:sp>
      <p:sp>
        <p:nvSpPr>
          <p:cNvPr id="43" name="Diamond 42"/>
          <p:cNvSpPr/>
          <p:nvPr/>
        </p:nvSpPr>
        <p:spPr>
          <a:xfrm>
            <a:off x="2350814" y="2409314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49" name="Straight Connector 48"/>
          <p:cNvCxnSpPr>
            <a:cxnSpLocks/>
            <a:endCxn id="45" idx="1"/>
          </p:cNvCxnSpPr>
          <p:nvPr/>
        </p:nvCxnSpPr>
        <p:spPr>
          <a:xfrm flipV="1">
            <a:off x="1058662" y="1800687"/>
            <a:ext cx="299670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04469" y="277569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1:1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4872453" y="3068465"/>
            <a:ext cx="7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1:1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3300737" y="1328452"/>
            <a:ext cx="913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err="1"/>
              <a:t>Answered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94103" y="2995023"/>
            <a:ext cx="159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u="sng" dirty="0" err="1"/>
              <a:t>Answer</a:t>
            </a:r>
            <a:r>
              <a:rPr lang="en-GB" sz="1400" u="sng" dirty="0"/>
              <a:t>Id</a:t>
            </a:r>
          </a:p>
          <a:p>
            <a:r>
              <a:rPr lang="hr-HR" sz="1400" dirty="0" err="1"/>
              <a:t>Answer</a:t>
            </a:r>
            <a:endParaRPr lang="hr-HR" sz="1400" dirty="0"/>
          </a:p>
          <a:p>
            <a:endParaRPr lang="en-GB" sz="1400" u="sn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570021-4595-4C34-82DD-9BE78D5AE76E}"/>
              </a:ext>
            </a:extLst>
          </p:cNvPr>
          <p:cNvSpPr/>
          <p:nvPr/>
        </p:nvSpPr>
        <p:spPr>
          <a:xfrm>
            <a:off x="6103372" y="5412229"/>
            <a:ext cx="1489216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CurseWord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2BF552-3A9A-4E43-80EB-C8B3477F6AFA}"/>
              </a:ext>
            </a:extLst>
          </p:cNvPr>
          <p:cNvSpPr/>
          <p:nvPr/>
        </p:nvSpPr>
        <p:spPr>
          <a:xfrm>
            <a:off x="3841015" y="2375357"/>
            <a:ext cx="1212938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426B52-62CC-4E05-B8B6-E3AE2A09BE92}"/>
              </a:ext>
            </a:extLst>
          </p:cNvPr>
          <p:cNvSpPr/>
          <p:nvPr/>
        </p:nvSpPr>
        <p:spPr>
          <a:xfrm>
            <a:off x="3676524" y="4495421"/>
            <a:ext cx="1651125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27DD40-FA64-4194-B6BB-C3C619500A8C}"/>
              </a:ext>
            </a:extLst>
          </p:cNvPr>
          <p:cNvSpPr/>
          <p:nvPr/>
        </p:nvSpPr>
        <p:spPr>
          <a:xfrm>
            <a:off x="7211225" y="2364266"/>
            <a:ext cx="16074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D73FB749-3E30-4D7B-A2A9-BB1F966ECAD3}"/>
              </a:ext>
            </a:extLst>
          </p:cNvPr>
          <p:cNvSpPr/>
          <p:nvPr/>
        </p:nvSpPr>
        <p:spPr>
          <a:xfrm>
            <a:off x="4502086" y="348524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AC991D3B-B911-4A0E-8156-E0FD5A6EACF1}"/>
              </a:ext>
            </a:extLst>
          </p:cNvPr>
          <p:cNvSpPr/>
          <p:nvPr/>
        </p:nvSpPr>
        <p:spPr>
          <a:xfrm>
            <a:off x="4055366" y="1543209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397955E-1927-45C6-A3A0-ADD5F6E4AF3B}"/>
              </a:ext>
            </a:extLst>
          </p:cNvPr>
          <p:cNvSpPr/>
          <p:nvPr/>
        </p:nvSpPr>
        <p:spPr>
          <a:xfrm>
            <a:off x="2364195" y="445921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4E6742-59FB-433A-8904-F714940F0182}"/>
              </a:ext>
            </a:extLst>
          </p:cNvPr>
          <p:cNvSpPr txBox="1"/>
          <p:nvPr/>
        </p:nvSpPr>
        <p:spPr>
          <a:xfrm>
            <a:off x="6016930" y="6074295"/>
            <a:ext cx="100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Id</a:t>
            </a:r>
          </a:p>
          <a:p>
            <a:r>
              <a:rPr lang="hr-HR" sz="1400" dirty="0"/>
              <a:t>Word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0D55B1C-F580-469D-916F-4270B616452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058662" y="1810118"/>
            <a:ext cx="0" cy="56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692D1BF-1682-4503-A315-17AE0E042349}"/>
              </a:ext>
            </a:extLst>
          </p:cNvPr>
          <p:cNvSpPr/>
          <p:nvPr/>
        </p:nvSpPr>
        <p:spPr>
          <a:xfrm>
            <a:off x="3522944" y="5120188"/>
            <a:ext cx="1769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u="sng" dirty="0" err="1"/>
              <a:t>Questionnaire</a:t>
            </a:r>
            <a:r>
              <a:rPr lang="en-GB" sz="1400" u="sng" dirty="0"/>
              <a:t>Id</a:t>
            </a:r>
          </a:p>
          <a:p>
            <a:r>
              <a:rPr lang="hr-HR" sz="1400" dirty="0"/>
              <a:t>Date</a:t>
            </a:r>
          </a:p>
          <a:p>
            <a:r>
              <a:rPr lang="hr-HR" sz="1400" dirty="0" err="1"/>
              <a:t>ProductName</a:t>
            </a:r>
            <a:endParaRPr lang="hr-HR" sz="1400" dirty="0"/>
          </a:p>
          <a:p>
            <a:r>
              <a:rPr lang="hr-HR" sz="1400" dirty="0" err="1"/>
              <a:t>ProductPhoto</a:t>
            </a:r>
            <a:endParaRPr lang="en-GB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24E48F-54F0-4B5D-AF59-8A6DC3CD6710}"/>
              </a:ext>
            </a:extLst>
          </p:cNvPr>
          <p:cNvSpPr txBox="1"/>
          <p:nvPr/>
        </p:nvSpPr>
        <p:spPr>
          <a:xfrm>
            <a:off x="327775" y="5155425"/>
            <a:ext cx="1594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u="sng" dirty="0" err="1"/>
              <a:t>StatId</a:t>
            </a:r>
            <a:endParaRPr lang="hr-HR" sz="1400" u="sng" dirty="0"/>
          </a:p>
          <a:p>
            <a:r>
              <a:rPr lang="hr-HR" sz="1400" dirty="0"/>
              <a:t>Age</a:t>
            </a:r>
          </a:p>
          <a:p>
            <a:r>
              <a:rPr lang="hr-HR" sz="1400" dirty="0"/>
              <a:t>Sex</a:t>
            </a:r>
          </a:p>
          <a:p>
            <a:r>
              <a:rPr lang="hr-HR" sz="1400" dirty="0" err="1"/>
              <a:t>ExpertiseLevel</a:t>
            </a:r>
            <a:endParaRPr lang="hr-HR" sz="1400" dirty="0"/>
          </a:p>
          <a:p>
            <a:r>
              <a:rPr lang="hr-HR" sz="1400" dirty="0" err="1"/>
              <a:t>IsCancelled</a:t>
            </a:r>
            <a:endParaRPr lang="hr-HR" sz="1400" dirty="0"/>
          </a:p>
          <a:p>
            <a:endParaRPr lang="en-GB" sz="1400" u="sn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225BCE-22D2-4B38-9998-F7C775D98B0A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665131" y="2666792"/>
            <a:ext cx="6856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A70827-3CFE-4368-8980-5474C078A90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918160" y="2659043"/>
            <a:ext cx="922855" cy="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51263D-105E-4530-A2EA-0552C2EFD830}"/>
              </a:ext>
            </a:extLst>
          </p:cNvPr>
          <p:cNvSpPr txBox="1"/>
          <p:nvPr/>
        </p:nvSpPr>
        <p:spPr>
          <a:xfrm>
            <a:off x="3174179" y="273399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657476-8897-43A0-9E3D-5BB1B361F2DB}"/>
              </a:ext>
            </a:extLst>
          </p:cNvPr>
          <p:cNvCxnSpPr>
            <a:cxnSpLocks/>
          </p:cNvCxnSpPr>
          <p:nvPr/>
        </p:nvCxnSpPr>
        <p:spPr>
          <a:xfrm flipV="1">
            <a:off x="7811902" y="1810117"/>
            <a:ext cx="0" cy="56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2F3F9C-36B7-42EF-BC67-784A977F99A0}"/>
              </a:ext>
            </a:extLst>
          </p:cNvPr>
          <p:cNvCxnSpPr>
            <a:cxnSpLocks/>
          </p:cNvCxnSpPr>
          <p:nvPr/>
        </p:nvCxnSpPr>
        <p:spPr>
          <a:xfrm>
            <a:off x="4630710" y="1805287"/>
            <a:ext cx="3181192" cy="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965B4B-CBCC-451F-9EB4-08FAA441A548}"/>
              </a:ext>
            </a:extLst>
          </p:cNvPr>
          <p:cNvCxnSpPr>
            <a:cxnSpLocks/>
          </p:cNvCxnSpPr>
          <p:nvPr/>
        </p:nvCxnSpPr>
        <p:spPr>
          <a:xfrm flipV="1">
            <a:off x="4799616" y="2968301"/>
            <a:ext cx="0" cy="51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5DA47D-F52E-43FA-AD70-6CEA251E2A93}"/>
              </a:ext>
            </a:extLst>
          </p:cNvPr>
          <p:cNvCxnSpPr>
            <a:cxnSpLocks/>
          </p:cNvCxnSpPr>
          <p:nvPr/>
        </p:nvCxnSpPr>
        <p:spPr>
          <a:xfrm flipV="1">
            <a:off x="4799616" y="3980814"/>
            <a:ext cx="0" cy="50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93A5538-69F1-455C-AE37-3503AF9B0EE6}"/>
              </a:ext>
            </a:extLst>
          </p:cNvPr>
          <p:cNvCxnSpPr>
            <a:cxnSpLocks/>
          </p:cNvCxnSpPr>
          <p:nvPr/>
        </p:nvCxnSpPr>
        <p:spPr>
          <a:xfrm flipV="1">
            <a:off x="2946018" y="4714555"/>
            <a:ext cx="6856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D7949B-A339-44DC-9F94-C3D8D4E7EC01}"/>
              </a:ext>
            </a:extLst>
          </p:cNvPr>
          <p:cNvCxnSpPr>
            <a:cxnSpLocks/>
          </p:cNvCxnSpPr>
          <p:nvPr/>
        </p:nvCxnSpPr>
        <p:spPr>
          <a:xfrm flipV="1">
            <a:off x="1665598" y="4716769"/>
            <a:ext cx="6856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BC4277-25D9-4955-AA9F-6C07AA3A678B}"/>
              </a:ext>
            </a:extLst>
          </p:cNvPr>
          <p:cNvCxnSpPr>
            <a:cxnSpLocks/>
          </p:cNvCxnSpPr>
          <p:nvPr/>
        </p:nvCxnSpPr>
        <p:spPr>
          <a:xfrm flipV="1">
            <a:off x="243396" y="1065320"/>
            <a:ext cx="0" cy="339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2D728C03-FB65-45EC-B356-43E2E14C15B3}"/>
              </a:ext>
            </a:extLst>
          </p:cNvPr>
          <p:cNvSpPr/>
          <p:nvPr/>
        </p:nvSpPr>
        <p:spPr>
          <a:xfrm>
            <a:off x="4055366" y="782961"/>
            <a:ext cx="57534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EF89E6-126B-458E-B55D-F3B8A464BBB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241556" y="1040439"/>
            <a:ext cx="3813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69E2F93-A1C8-4A64-B675-EA6622D38181}"/>
              </a:ext>
            </a:extLst>
          </p:cNvPr>
          <p:cNvCxnSpPr>
            <a:cxnSpLocks/>
          </p:cNvCxnSpPr>
          <p:nvPr/>
        </p:nvCxnSpPr>
        <p:spPr>
          <a:xfrm flipV="1">
            <a:off x="8207332" y="1046374"/>
            <a:ext cx="0" cy="131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562191E-7082-4D34-BCC6-5180841828BA}"/>
              </a:ext>
            </a:extLst>
          </p:cNvPr>
          <p:cNvCxnSpPr>
            <a:cxnSpLocks/>
          </p:cNvCxnSpPr>
          <p:nvPr/>
        </p:nvCxnSpPr>
        <p:spPr>
          <a:xfrm>
            <a:off x="4630710" y="1034505"/>
            <a:ext cx="3576622" cy="1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4F19EC5-5957-4CB0-BA89-DB86A0028C13}"/>
              </a:ext>
            </a:extLst>
          </p:cNvPr>
          <p:cNvSpPr txBox="1"/>
          <p:nvPr/>
        </p:nvSpPr>
        <p:spPr>
          <a:xfrm>
            <a:off x="3496717" y="556133"/>
            <a:ext cx="809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err="1"/>
              <a:t>UserStat</a:t>
            </a:r>
            <a:endParaRPr lang="en-GB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70DCBF-F155-4415-AA0E-0A1563B85667}"/>
              </a:ext>
            </a:extLst>
          </p:cNvPr>
          <p:cNvSpPr txBox="1"/>
          <p:nvPr/>
        </p:nvSpPr>
        <p:spPr>
          <a:xfrm>
            <a:off x="2969034" y="62573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A4BB673-A71A-43CB-A3F1-DC63EB16A849}"/>
              </a:ext>
            </a:extLst>
          </p:cNvPr>
          <p:cNvSpPr txBox="1"/>
          <p:nvPr/>
        </p:nvSpPr>
        <p:spPr>
          <a:xfrm>
            <a:off x="4745926" y="61821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0:N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3C2B69-72E7-4F35-91B6-AABDE95089C3}"/>
              </a:ext>
            </a:extLst>
          </p:cNvPr>
          <p:cNvSpPr txBox="1"/>
          <p:nvPr/>
        </p:nvSpPr>
        <p:spPr>
          <a:xfrm>
            <a:off x="2959399" y="138173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677988B-80E3-45A1-9687-C8CD78FBE8B0}"/>
              </a:ext>
            </a:extLst>
          </p:cNvPr>
          <p:cNvSpPr txBox="1"/>
          <p:nvPr/>
        </p:nvSpPr>
        <p:spPr>
          <a:xfrm>
            <a:off x="4714441" y="14187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0:N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AB1EFD-F534-4FEE-9C7C-3D0E673468B3}"/>
              </a:ext>
            </a:extLst>
          </p:cNvPr>
          <p:cNvSpPr txBox="1"/>
          <p:nvPr/>
        </p:nvSpPr>
        <p:spPr>
          <a:xfrm>
            <a:off x="2983435" y="4349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0:N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3675076-8E98-4608-99A8-75C8314199E3}"/>
              </a:ext>
            </a:extLst>
          </p:cNvPr>
          <p:cNvSpPr txBox="1"/>
          <p:nvPr/>
        </p:nvSpPr>
        <p:spPr>
          <a:xfrm>
            <a:off x="1762743" y="434059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8B68071-175F-4A54-9747-7BF5F087D298}"/>
              </a:ext>
            </a:extLst>
          </p:cNvPr>
          <p:cNvCxnSpPr>
            <a:cxnSpLocks/>
          </p:cNvCxnSpPr>
          <p:nvPr/>
        </p:nvCxnSpPr>
        <p:spPr>
          <a:xfrm>
            <a:off x="5327649" y="4720398"/>
            <a:ext cx="862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DD2B2ED-691A-463B-AAF5-65382255DD42}"/>
              </a:ext>
            </a:extLst>
          </p:cNvPr>
          <p:cNvCxnSpPr>
            <a:cxnSpLocks/>
          </p:cNvCxnSpPr>
          <p:nvPr/>
        </p:nvCxnSpPr>
        <p:spPr>
          <a:xfrm>
            <a:off x="6488091" y="2680407"/>
            <a:ext cx="719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>
            <a:extLst>
              <a:ext uri="{FF2B5EF4-FFF2-40B4-BE49-F238E27FC236}">
                <a16:creationId xmlns:a16="http://schemas.microsoft.com/office/drawing/2014/main" id="{9AD66D48-663F-47AB-BED4-8774378084AD}"/>
              </a:ext>
            </a:extLst>
          </p:cNvPr>
          <p:cNvSpPr/>
          <p:nvPr/>
        </p:nvSpPr>
        <p:spPr>
          <a:xfrm>
            <a:off x="5923704" y="2439525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723785-08B2-42E1-9637-5D9192EF46AE}"/>
              </a:ext>
            </a:extLst>
          </p:cNvPr>
          <p:cNvSpPr txBox="1"/>
          <p:nvPr/>
        </p:nvSpPr>
        <p:spPr>
          <a:xfrm>
            <a:off x="5703235" y="388420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0:N</a:t>
            </a:r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89BDEE8-5905-4574-84D0-7A18E79A99A2}"/>
              </a:ext>
            </a:extLst>
          </p:cNvPr>
          <p:cNvSpPr txBox="1"/>
          <p:nvPr/>
        </p:nvSpPr>
        <p:spPr>
          <a:xfrm>
            <a:off x="6591339" y="2297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0:N</a:t>
            </a:r>
            <a:endParaRPr lang="en-GB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882A22D-BD6C-42A2-9EFD-3FA6E20CCC30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6190235" y="2954481"/>
            <a:ext cx="31071" cy="176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492F250-F018-4C3B-AC1F-99D411A8EB1B}"/>
              </a:ext>
            </a:extLst>
          </p:cNvPr>
          <p:cNvSpPr txBox="1"/>
          <p:nvPr/>
        </p:nvSpPr>
        <p:spPr>
          <a:xfrm>
            <a:off x="2401943" y="297681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/>
              <a:t>Q&amp;A</a:t>
            </a:r>
            <a:endParaRPr lang="en-GB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954835B-EFD0-4364-8C47-EAA615052FC8}"/>
              </a:ext>
            </a:extLst>
          </p:cNvPr>
          <p:cNvSpPr txBox="1"/>
          <p:nvPr/>
        </p:nvSpPr>
        <p:spPr>
          <a:xfrm>
            <a:off x="3738756" y="3617121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err="1"/>
              <a:t>Belongs</a:t>
            </a:r>
            <a:endParaRPr lang="en-GB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7BA244C-38EF-4F27-BDC6-4C203190AF99}"/>
              </a:ext>
            </a:extLst>
          </p:cNvPr>
          <p:cNvSpPr txBox="1"/>
          <p:nvPr/>
        </p:nvSpPr>
        <p:spPr>
          <a:xfrm>
            <a:off x="5895580" y="2096777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err="1"/>
              <a:t>Filled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20" y="0"/>
            <a:ext cx="5860927" cy="897533"/>
          </a:xfrm>
        </p:spPr>
        <p:txBody>
          <a:bodyPr>
            <a:normAutofit/>
          </a:bodyPr>
          <a:lstStyle/>
          <a:p>
            <a:r>
              <a:rPr lang="en-GB" sz="2800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76" y="763481"/>
            <a:ext cx="8399847" cy="58858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 err="1"/>
              <a:t>Questionnaire</a:t>
            </a:r>
            <a:r>
              <a:rPr lang="en-GB" dirty="0"/>
              <a:t>(</a:t>
            </a:r>
            <a:r>
              <a:rPr lang="hr-HR" u="sng" dirty="0" err="1"/>
              <a:t>QuestionnaireId</a:t>
            </a:r>
            <a:r>
              <a:rPr lang="en-GB" dirty="0"/>
              <a:t>, </a:t>
            </a:r>
            <a:r>
              <a:rPr lang="hr-HR" dirty="0"/>
              <a:t>Date, Photo, Name</a:t>
            </a:r>
            <a:r>
              <a:rPr lang="en-GB" dirty="0"/>
              <a:t>)</a:t>
            </a:r>
            <a:br>
              <a:rPr lang="hr-HR" dirty="0"/>
            </a:br>
            <a:endParaRPr lang="hr-HR" dirty="0"/>
          </a:p>
          <a:p>
            <a:pPr marL="0" indent="0">
              <a:buNone/>
            </a:pPr>
            <a:r>
              <a:rPr lang="hr-HR" dirty="0" err="1"/>
              <a:t>QuestionnaireParticipant</a:t>
            </a:r>
            <a:r>
              <a:rPr lang="hr-HR" dirty="0"/>
              <a:t>(</a:t>
            </a:r>
            <a:r>
              <a:rPr lang="hr-HR" u="sng" dirty="0" err="1"/>
              <a:t>QuestionnaireId</a:t>
            </a:r>
            <a:r>
              <a:rPr lang="hr-HR" u="sng" dirty="0"/>
              <a:t>, </a:t>
            </a:r>
            <a:r>
              <a:rPr lang="hr-HR" u="sng" dirty="0" err="1"/>
              <a:t>UserId</a:t>
            </a:r>
            <a:r>
              <a:rPr lang="hr-HR" u="sng" dirty="0"/>
              <a:t>)</a:t>
            </a:r>
            <a:endParaRPr lang="en-GB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err="1"/>
              <a:t>User</a:t>
            </a:r>
            <a:r>
              <a:rPr lang="en-GB" dirty="0"/>
              <a:t>(</a:t>
            </a:r>
            <a:r>
              <a:rPr lang="hr-HR" u="sng" dirty="0" err="1"/>
              <a:t>UserId</a:t>
            </a:r>
            <a:r>
              <a:rPr lang="en-GB" dirty="0"/>
              <a:t>,</a:t>
            </a:r>
            <a:r>
              <a:rPr lang="hr-HR" dirty="0"/>
              <a:t> Email, </a:t>
            </a:r>
            <a:r>
              <a:rPr lang="hr-HR" dirty="0" err="1"/>
              <a:t>LastLogin</a:t>
            </a:r>
            <a:r>
              <a:rPr lang="hr-HR" dirty="0"/>
              <a:t>, </a:t>
            </a:r>
            <a:r>
              <a:rPr lang="hr-HR" dirty="0" err="1"/>
              <a:t>PasswordHash</a:t>
            </a:r>
            <a:r>
              <a:rPr lang="hr-HR" dirty="0"/>
              <a:t>, </a:t>
            </a:r>
            <a:r>
              <a:rPr lang="hr-HR" dirty="0" err="1"/>
              <a:t>TotalPoints</a:t>
            </a:r>
            <a:r>
              <a:rPr lang="hr-HR" dirty="0"/>
              <a:t>, </a:t>
            </a:r>
            <a:r>
              <a:rPr lang="hr-HR" dirty="0" err="1"/>
              <a:t>UserPrivilege</a:t>
            </a:r>
            <a:r>
              <a:rPr lang="hr-HR" dirty="0"/>
              <a:t>, </a:t>
            </a:r>
            <a:r>
              <a:rPr lang="hr-HR" dirty="0" err="1"/>
              <a:t>Username</a:t>
            </a:r>
            <a:r>
              <a:rPr lang="en-GB" dirty="0"/>
              <a:t>)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err="1"/>
              <a:t>Answer</a:t>
            </a:r>
            <a:r>
              <a:rPr lang="en-GB" dirty="0"/>
              <a:t>(</a:t>
            </a:r>
            <a:r>
              <a:rPr lang="hr-HR" u="sng" dirty="0" err="1"/>
              <a:t>AnswerId</a:t>
            </a:r>
            <a:r>
              <a:rPr lang="hr-HR" u="sng" dirty="0"/>
              <a:t>, </a:t>
            </a:r>
            <a:r>
              <a:rPr lang="hr-HR" u="sng" dirty="0" err="1"/>
              <a:t>QuestionId</a:t>
            </a:r>
            <a:r>
              <a:rPr lang="hr-HR" u="sng" dirty="0"/>
              <a:t>, </a:t>
            </a:r>
            <a:r>
              <a:rPr lang="hr-HR" u="sng" dirty="0" err="1"/>
              <a:t>QuestionnaireId</a:t>
            </a:r>
            <a:r>
              <a:rPr lang="hr-HR" u="sng" dirty="0"/>
              <a:t>, </a:t>
            </a:r>
            <a:r>
              <a:rPr lang="hr-HR" u="sng" dirty="0" err="1"/>
              <a:t>UserId</a:t>
            </a:r>
            <a:r>
              <a:rPr lang="hr-HR" dirty="0"/>
              <a:t>, </a:t>
            </a:r>
            <a:r>
              <a:rPr lang="hr-HR" dirty="0" err="1"/>
              <a:t>Answer</a:t>
            </a:r>
            <a:r>
              <a:rPr lang="en-GB" dirty="0"/>
              <a:t>)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err="1"/>
              <a:t>Statistic</a:t>
            </a:r>
            <a:r>
              <a:rPr lang="en-GB" dirty="0"/>
              <a:t>(</a:t>
            </a:r>
            <a:r>
              <a:rPr lang="hr-HR" u="sng" dirty="0" err="1"/>
              <a:t>StatId</a:t>
            </a:r>
            <a:r>
              <a:rPr lang="hr-HR" u="sng" dirty="0"/>
              <a:t>, </a:t>
            </a:r>
            <a:r>
              <a:rPr lang="hr-HR" dirty="0" err="1"/>
              <a:t>UserId</a:t>
            </a:r>
            <a:r>
              <a:rPr lang="en-GB" dirty="0"/>
              <a:t>,</a:t>
            </a:r>
            <a:r>
              <a:rPr lang="hr-HR" dirty="0"/>
              <a:t> </a:t>
            </a:r>
            <a:r>
              <a:rPr lang="hr-HR" dirty="0" err="1"/>
              <a:t>QuestionnaireId</a:t>
            </a:r>
            <a:r>
              <a:rPr lang="hr-HR" dirty="0"/>
              <a:t>,</a:t>
            </a:r>
            <a:r>
              <a:rPr lang="en-GB" dirty="0"/>
              <a:t> </a:t>
            </a:r>
            <a:r>
              <a:rPr lang="hr-HR" dirty="0"/>
              <a:t>Age, </a:t>
            </a:r>
            <a:r>
              <a:rPr lang="hr-HR" dirty="0" err="1"/>
              <a:t>ExpertiseLevel</a:t>
            </a:r>
            <a:r>
              <a:rPr lang="hr-HR" dirty="0"/>
              <a:t>, </a:t>
            </a:r>
            <a:r>
              <a:rPr lang="hr-HR" dirty="0" err="1"/>
              <a:t>IsCancelled</a:t>
            </a:r>
            <a:r>
              <a:rPr lang="hr-HR" dirty="0"/>
              <a:t>, Sex</a:t>
            </a:r>
            <a:r>
              <a:rPr lang="en-GB" dirty="0"/>
              <a:t>)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 err="1"/>
              <a:t>Question</a:t>
            </a:r>
            <a:r>
              <a:rPr lang="en-GB" dirty="0"/>
              <a:t>(</a:t>
            </a:r>
            <a:r>
              <a:rPr lang="hr-HR" u="sng" dirty="0" err="1"/>
              <a:t>QuestionId</a:t>
            </a:r>
            <a:r>
              <a:rPr lang="en-GB" dirty="0"/>
              <a:t>, </a:t>
            </a:r>
            <a:r>
              <a:rPr lang="hr-HR" dirty="0" err="1"/>
              <a:t>QuestionnaireId</a:t>
            </a:r>
            <a:r>
              <a:rPr lang="hr-HR" dirty="0"/>
              <a:t>, </a:t>
            </a:r>
            <a:r>
              <a:rPr lang="hr-HR" dirty="0" err="1"/>
              <a:t>Question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3907808" y="1178767"/>
            <a:ext cx="628353" cy="321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050742" y="1902547"/>
            <a:ext cx="4286481" cy="432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C78F9-3EA2-4D8A-B0FE-C994ED55917A}"/>
              </a:ext>
            </a:extLst>
          </p:cNvPr>
          <p:cNvCxnSpPr>
            <a:cxnSpLocks/>
          </p:cNvCxnSpPr>
          <p:nvPr/>
        </p:nvCxnSpPr>
        <p:spPr>
          <a:xfrm flipH="1" flipV="1">
            <a:off x="4412202" y="1178767"/>
            <a:ext cx="805905" cy="2411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8B1495-7B88-41A3-9F16-133770834C37}"/>
              </a:ext>
            </a:extLst>
          </p:cNvPr>
          <p:cNvCxnSpPr>
            <a:cxnSpLocks/>
          </p:cNvCxnSpPr>
          <p:nvPr/>
        </p:nvCxnSpPr>
        <p:spPr>
          <a:xfrm flipH="1" flipV="1">
            <a:off x="2432482" y="3098308"/>
            <a:ext cx="4562533" cy="491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BCA25-AF29-44D4-BD8E-4BA3F9BA2079}"/>
              </a:ext>
            </a:extLst>
          </p:cNvPr>
          <p:cNvCxnSpPr>
            <a:cxnSpLocks/>
          </p:cNvCxnSpPr>
          <p:nvPr/>
        </p:nvCxnSpPr>
        <p:spPr>
          <a:xfrm flipH="1" flipV="1">
            <a:off x="3471169" y="1239260"/>
            <a:ext cx="1415007" cy="3503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68A9F9-EBE3-433B-B7D9-8C4AA720D27B}"/>
              </a:ext>
            </a:extLst>
          </p:cNvPr>
          <p:cNvCxnSpPr>
            <a:cxnSpLocks/>
          </p:cNvCxnSpPr>
          <p:nvPr/>
        </p:nvCxnSpPr>
        <p:spPr>
          <a:xfrm flipH="1" flipV="1">
            <a:off x="1607446" y="3098308"/>
            <a:ext cx="1261193" cy="1732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DCCA0-67D8-4DF4-88FB-832E802A0606}"/>
              </a:ext>
            </a:extLst>
          </p:cNvPr>
          <p:cNvCxnSpPr>
            <a:cxnSpLocks/>
          </p:cNvCxnSpPr>
          <p:nvPr/>
        </p:nvCxnSpPr>
        <p:spPr>
          <a:xfrm flipH="1">
            <a:off x="2965143" y="4083728"/>
            <a:ext cx="719090" cy="1840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77B3B1-BCBF-46B5-93B0-F2ED6A1F0AC0}"/>
              </a:ext>
            </a:extLst>
          </p:cNvPr>
          <p:cNvCxnSpPr>
            <a:cxnSpLocks/>
          </p:cNvCxnSpPr>
          <p:nvPr/>
        </p:nvCxnSpPr>
        <p:spPr>
          <a:xfrm flipH="1" flipV="1">
            <a:off x="2752078" y="1239260"/>
            <a:ext cx="2240303" cy="4761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hr-HR" dirty="0" err="1"/>
              <a:t>UserStat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930282"/>
          </a:xfrm>
        </p:spPr>
        <p:txBody>
          <a:bodyPr>
            <a:normAutofit fontScale="92500" lnSpcReduction="20000"/>
          </a:bodyPr>
          <a:lstStyle/>
          <a:p>
            <a:r>
              <a:rPr lang="hr-HR" dirty="0" err="1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hr-HR" dirty="0" err="1"/>
              <a:t>Statistic</a:t>
            </a:r>
            <a:br>
              <a:rPr lang="hr-HR" dirty="0"/>
            </a:br>
            <a:r>
              <a:rPr lang="hr-HR" dirty="0"/>
              <a:t>@OneToMany – one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statistics</a:t>
            </a:r>
            <a:r>
              <a:rPr lang="hr-HR" dirty="0"/>
              <a:t> for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questionnaires</a:t>
            </a:r>
            <a:endParaRPr lang="hr-HR" dirty="0"/>
          </a:p>
          <a:p>
            <a:r>
              <a:rPr lang="hr-HR" dirty="0" err="1"/>
              <a:t>Statistic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hr-HR" dirty="0" err="1">
                <a:sym typeface="Wingdings" panose="05000000000000000000" pitchFamily="2" charset="2"/>
              </a:rPr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@ManyToOne – o</a:t>
            </a:r>
            <a:r>
              <a:rPr lang="hr-HR" dirty="0"/>
              <a:t>ne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statistics</a:t>
            </a:r>
            <a:r>
              <a:rPr lang="hr-HR" dirty="0"/>
              <a:t> for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questionnaires</a:t>
            </a:r>
            <a:endParaRPr lang="hr-HR" dirty="0"/>
          </a:p>
          <a:p>
            <a:r>
              <a:rPr lang="hr-HR" dirty="0" err="1">
                <a:sym typeface="Wingdings" panose="05000000000000000000" pitchFamily="2" charset="2"/>
              </a:rPr>
              <a:t>We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could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have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done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that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User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can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only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have</a:t>
            </a:r>
            <a:r>
              <a:rPr lang="hr-HR" dirty="0">
                <a:sym typeface="Wingdings" panose="05000000000000000000" pitchFamily="2" charset="2"/>
              </a:rPr>
              <a:t> one </a:t>
            </a:r>
            <a:r>
              <a:rPr lang="hr-HR" dirty="0" err="1">
                <a:sym typeface="Wingdings" panose="05000000000000000000" pitchFamily="2" charset="2"/>
              </a:rPr>
              <a:t>statistic</a:t>
            </a:r>
            <a:r>
              <a:rPr lang="hr-HR" dirty="0">
                <a:sym typeface="Wingdings" panose="05000000000000000000" pitchFamily="2" charset="2"/>
              </a:rPr>
              <a:t>, but </a:t>
            </a:r>
            <a:r>
              <a:rPr lang="hr-HR" dirty="0" err="1">
                <a:sym typeface="Wingdings" panose="05000000000000000000" pitchFamily="2" charset="2"/>
              </a:rPr>
              <a:t>in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the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long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term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that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would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not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work</a:t>
            </a:r>
            <a:r>
              <a:rPr lang="hr-HR" dirty="0">
                <a:sym typeface="Wingdings" panose="05000000000000000000" pitchFamily="2" charset="2"/>
              </a:rPr>
              <a:t> (</a:t>
            </a:r>
            <a:r>
              <a:rPr lang="hr-HR" dirty="0" err="1">
                <a:sym typeface="Wingdings" panose="05000000000000000000" pitchFamily="2" charset="2"/>
              </a:rPr>
              <a:t>changing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level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of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expertise</a:t>
            </a:r>
            <a:r>
              <a:rPr lang="hr-HR" dirty="0">
                <a:sym typeface="Wingdings" panose="05000000000000000000" pitchFamily="2" charset="2"/>
              </a:rPr>
              <a:t>, age)</a:t>
            </a:r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Statistic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6643" y="1355825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UserStat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Statistic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Statistic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hr-HR" dirty="0" err="1"/>
              <a:t>Answered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930282"/>
          </a:xfrm>
        </p:spPr>
        <p:txBody>
          <a:bodyPr>
            <a:normAutofit/>
          </a:bodyPr>
          <a:lstStyle/>
          <a:p>
            <a:r>
              <a:rPr lang="hr-HR" dirty="0" err="1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hr-HR" dirty="0" err="1"/>
              <a:t>Answer</a:t>
            </a:r>
            <a:br>
              <a:rPr lang="hr-HR" dirty="0"/>
            </a:br>
            <a:r>
              <a:rPr lang="hr-HR" dirty="0"/>
              <a:t>@OneToMany – one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answers</a:t>
            </a:r>
            <a:r>
              <a:rPr lang="hr-HR" dirty="0"/>
              <a:t> for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questions</a:t>
            </a:r>
            <a:endParaRPr lang="hr-HR" dirty="0"/>
          </a:p>
          <a:p>
            <a:r>
              <a:rPr lang="hr-HR" dirty="0" err="1"/>
              <a:t>Answer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hr-HR" dirty="0" err="1">
                <a:sym typeface="Wingdings" panose="05000000000000000000" pitchFamily="2" charset="2"/>
              </a:rPr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@ManyToOne – o</a:t>
            </a:r>
            <a:r>
              <a:rPr lang="hr-HR" dirty="0"/>
              <a:t>ne </a:t>
            </a:r>
            <a:r>
              <a:rPr lang="hr-HR" dirty="0" err="1"/>
              <a:t>answer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belong</a:t>
            </a:r>
            <a:r>
              <a:rPr lang="hr-HR" dirty="0"/>
              <a:t> to </a:t>
            </a:r>
            <a:r>
              <a:rPr lang="hr-HR" dirty="0" err="1"/>
              <a:t>exactly</a:t>
            </a:r>
            <a:r>
              <a:rPr lang="hr-HR" dirty="0"/>
              <a:t> one </a:t>
            </a:r>
            <a:r>
              <a:rPr lang="hr-HR" dirty="0" err="1"/>
              <a:t>user</a:t>
            </a:r>
            <a:endParaRPr lang="hr-HR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7580" y="1337748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Answered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598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hr-HR" dirty="0"/>
              <a:t>Q&amp;A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930282"/>
          </a:xfrm>
        </p:spPr>
        <p:txBody>
          <a:bodyPr>
            <a:normAutofit/>
          </a:bodyPr>
          <a:lstStyle/>
          <a:p>
            <a:r>
              <a:rPr lang="hr-HR" dirty="0" err="1"/>
              <a:t>Question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hr-HR" dirty="0" err="1"/>
              <a:t>Answer</a:t>
            </a:r>
            <a:br>
              <a:rPr lang="hr-HR" dirty="0"/>
            </a:br>
            <a:r>
              <a:rPr lang="hr-HR" dirty="0"/>
              <a:t>@OneToMany – one </a:t>
            </a:r>
            <a:r>
              <a:rPr lang="hr-HR" dirty="0" err="1"/>
              <a:t>question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answers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users</a:t>
            </a:r>
            <a:endParaRPr lang="hr-HR" dirty="0"/>
          </a:p>
          <a:p>
            <a:r>
              <a:rPr lang="hr-HR" dirty="0" err="1"/>
              <a:t>Answer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hr-HR" dirty="0" err="1">
                <a:sym typeface="Wingdings" panose="05000000000000000000" pitchFamily="2" charset="2"/>
              </a:rPr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@ManyToOne – </a:t>
            </a:r>
            <a:r>
              <a:rPr lang="hr-HR" dirty="0" err="1">
                <a:sym typeface="Wingdings" panose="05000000000000000000" pitchFamily="2" charset="2"/>
              </a:rPr>
              <a:t>each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answer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belongs</a:t>
            </a:r>
            <a:r>
              <a:rPr lang="hr-HR" dirty="0">
                <a:sym typeface="Wingdings" panose="05000000000000000000" pitchFamily="2" charset="2"/>
              </a:rPr>
              <a:t> to </a:t>
            </a:r>
            <a:r>
              <a:rPr lang="hr-HR" dirty="0" err="1">
                <a:sym typeface="Wingdings" panose="05000000000000000000" pitchFamily="2" charset="2"/>
              </a:rPr>
              <a:t>exactly</a:t>
            </a:r>
            <a:r>
              <a:rPr lang="hr-HR" dirty="0">
                <a:sym typeface="Wingdings" panose="05000000000000000000" pitchFamily="2" charset="2"/>
              </a:rPr>
              <a:t> one </a:t>
            </a:r>
            <a:r>
              <a:rPr lang="hr-HR" dirty="0" err="1">
                <a:sym typeface="Wingdings" panose="05000000000000000000" pitchFamily="2" charset="2"/>
              </a:rPr>
              <a:t>question</a:t>
            </a:r>
            <a:endParaRPr lang="hr-HR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Answer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456" y="132946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Q&amp;A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Answer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Answer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7945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hr-HR" dirty="0" err="1"/>
              <a:t>Stats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930282"/>
          </a:xfrm>
        </p:spPr>
        <p:txBody>
          <a:bodyPr>
            <a:normAutofit/>
          </a:bodyPr>
          <a:lstStyle/>
          <a:p>
            <a:r>
              <a:rPr lang="hr-HR" dirty="0" err="1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hr-HR" dirty="0" err="1"/>
              <a:t>Statistic</a:t>
            </a:r>
            <a:br>
              <a:rPr lang="hr-HR" dirty="0"/>
            </a:br>
            <a:r>
              <a:rPr lang="hr-HR" dirty="0"/>
              <a:t>@OneToMany – one </a:t>
            </a:r>
            <a:r>
              <a:rPr lang="hr-HR" dirty="0" err="1"/>
              <a:t>questionnaire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(</a:t>
            </a:r>
            <a:r>
              <a:rPr lang="hr-HR" dirty="0" err="1"/>
              <a:t>doesn’t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to) a </a:t>
            </a:r>
            <a:r>
              <a:rPr lang="hr-HR" dirty="0" err="1"/>
              <a:t>statistic</a:t>
            </a:r>
            <a:r>
              <a:rPr lang="hr-HR" dirty="0"/>
              <a:t> for </a:t>
            </a:r>
            <a:r>
              <a:rPr lang="hr-HR" dirty="0" err="1"/>
              <a:t>every</a:t>
            </a:r>
            <a:r>
              <a:rPr lang="hr-HR" dirty="0"/>
              <a:t>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has</a:t>
            </a:r>
            <a:r>
              <a:rPr lang="hr-HR" dirty="0"/>
              <a:t> </a:t>
            </a:r>
            <a:r>
              <a:rPr lang="hr-HR" dirty="0" err="1"/>
              <a:t>filled</a:t>
            </a:r>
            <a:r>
              <a:rPr lang="hr-HR" dirty="0"/>
              <a:t> </a:t>
            </a:r>
            <a:r>
              <a:rPr lang="hr-HR" dirty="0" err="1"/>
              <a:t>it</a:t>
            </a:r>
            <a:endParaRPr lang="hr-HR" dirty="0"/>
          </a:p>
          <a:p>
            <a:r>
              <a:rPr lang="hr-HR" dirty="0" err="1"/>
              <a:t>Statistic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hr-HR" dirty="0" err="1">
                <a:sym typeface="Wingdings" panose="05000000000000000000" pitchFamily="2" charset="2"/>
              </a:rPr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@ManyToOne – </a:t>
            </a:r>
            <a:r>
              <a:rPr lang="hr-HR" dirty="0" err="1">
                <a:sym typeface="Wingdings" panose="05000000000000000000" pitchFamily="2" charset="2"/>
              </a:rPr>
              <a:t>each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statistic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only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belongs</a:t>
            </a:r>
            <a:r>
              <a:rPr lang="hr-HR" dirty="0">
                <a:sym typeface="Wingdings" panose="05000000000000000000" pitchFamily="2" charset="2"/>
              </a:rPr>
              <a:t> to a </a:t>
            </a:r>
            <a:r>
              <a:rPr lang="hr-HR" dirty="0" err="1">
                <a:sym typeface="Wingdings" panose="05000000000000000000" pitchFamily="2" charset="2"/>
              </a:rPr>
              <a:t>certain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questionnaire</a:t>
            </a:r>
            <a:endParaRPr lang="hr-HR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Statistic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6643" y="1355825"/>
            <a:ext cx="63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Stats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Statistic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Statistic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333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hr-HR" dirty="0" err="1"/>
              <a:t>Belongs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930282"/>
          </a:xfrm>
        </p:spPr>
        <p:txBody>
          <a:bodyPr>
            <a:normAutofit/>
          </a:bodyPr>
          <a:lstStyle/>
          <a:p>
            <a:r>
              <a:rPr lang="hr-HR" dirty="0" err="1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hr-HR" dirty="0" err="1"/>
              <a:t>Question</a:t>
            </a:r>
            <a:br>
              <a:rPr lang="hr-HR" dirty="0"/>
            </a:br>
            <a:r>
              <a:rPr lang="hr-HR" dirty="0"/>
              <a:t>@OneToMany – </a:t>
            </a:r>
            <a:r>
              <a:rPr lang="hr-HR" dirty="0" err="1"/>
              <a:t>every</a:t>
            </a:r>
            <a:r>
              <a:rPr lang="hr-HR" dirty="0"/>
              <a:t> </a:t>
            </a:r>
            <a:r>
              <a:rPr lang="hr-HR" dirty="0" err="1"/>
              <a:t>questionnaire</a:t>
            </a:r>
            <a:r>
              <a:rPr lang="hr-HR" dirty="0"/>
              <a:t> MUST </a:t>
            </a:r>
            <a:r>
              <a:rPr lang="hr-HR" dirty="0" err="1"/>
              <a:t>have</a:t>
            </a:r>
            <a:r>
              <a:rPr lang="hr-HR" dirty="0"/>
              <a:t> at </a:t>
            </a:r>
            <a:r>
              <a:rPr lang="hr-HR" dirty="0" err="1"/>
              <a:t>least</a:t>
            </a:r>
            <a:r>
              <a:rPr lang="hr-HR" dirty="0"/>
              <a:t> one </a:t>
            </a:r>
            <a:r>
              <a:rPr lang="hr-HR" dirty="0" err="1"/>
              <a:t>question</a:t>
            </a:r>
            <a:endParaRPr lang="hr-HR" dirty="0"/>
          </a:p>
          <a:p>
            <a:r>
              <a:rPr lang="hr-HR" dirty="0" err="1"/>
              <a:t>Question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hr-HR" dirty="0" err="1">
                <a:sym typeface="Wingdings" panose="05000000000000000000" pitchFamily="2" charset="2"/>
              </a:rPr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@ManyToOne – </a:t>
            </a:r>
            <a:r>
              <a:rPr lang="hr-HR" dirty="0" err="1">
                <a:sym typeface="Wingdings" panose="05000000000000000000" pitchFamily="2" charset="2"/>
              </a:rPr>
              <a:t>each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question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belongs</a:t>
            </a:r>
            <a:r>
              <a:rPr lang="hr-HR" dirty="0">
                <a:sym typeface="Wingdings" panose="05000000000000000000" pitchFamily="2" charset="2"/>
              </a:rPr>
              <a:t> to </a:t>
            </a:r>
            <a:r>
              <a:rPr lang="hr-HR" dirty="0" err="1">
                <a:sym typeface="Wingdings" panose="05000000000000000000" pitchFamily="2" charset="2"/>
              </a:rPr>
              <a:t>exactly</a:t>
            </a:r>
            <a:r>
              <a:rPr lang="hr-HR" dirty="0">
                <a:sym typeface="Wingdings" panose="05000000000000000000" pitchFamily="2" charset="2"/>
              </a:rPr>
              <a:t> one </a:t>
            </a:r>
            <a:r>
              <a:rPr lang="hr-HR" dirty="0" err="1">
                <a:sym typeface="Wingdings" panose="05000000000000000000" pitchFamily="2" charset="2"/>
              </a:rPr>
              <a:t>questionnaire</a:t>
            </a:r>
            <a:endParaRPr lang="hr-HR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</a:t>
            </a:r>
            <a:r>
              <a:rPr lang="en-GB" dirty="0"/>
              <a:t>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444" y="135413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Belongs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8511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+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100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</a:t>
            </a:r>
            <a:r>
              <a:rPr lang="hr-HR" dirty="0" err="1"/>
              <a:t>Filled</a:t>
            </a:r>
            <a:r>
              <a:rPr lang="en-GB" dirty="0"/>
              <a:t>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930282"/>
          </a:xfrm>
        </p:spPr>
        <p:txBody>
          <a:bodyPr>
            <a:normAutofit/>
          </a:bodyPr>
          <a:lstStyle/>
          <a:p>
            <a:r>
              <a:rPr lang="hr-HR" dirty="0" err="1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hr-HR" dirty="0" err="1"/>
              <a:t>User</a:t>
            </a:r>
            <a:br>
              <a:rPr lang="hr-HR" dirty="0"/>
            </a:br>
            <a:r>
              <a:rPr lang="hr-HR" dirty="0"/>
              <a:t>@ManyToMany – </a:t>
            </a:r>
            <a:r>
              <a:rPr lang="hr-HR" dirty="0" err="1"/>
              <a:t>questionnaires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have</a:t>
            </a:r>
            <a:r>
              <a:rPr lang="hr-HR" dirty="0"/>
              <a:t> as </a:t>
            </a:r>
            <a:r>
              <a:rPr lang="hr-HR" dirty="0" err="1"/>
              <a:t>many</a:t>
            </a:r>
            <a:r>
              <a:rPr lang="hr-HR" dirty="0"/>
              <a:t> </a:t>
            </a:r>
            <a:r>
              <a:rPr lang="hr-HR" dirty="0" err="1"/>
              <a:t>users</a:t>
            </a:r>
            <a:r>
              <a:rPr lang="hr-HR" dirty="0"/>
              <a:t> </a:t>
            </a:r>
            <a:r>
              <a:rPr lang="hr-HR" dirty="0" err="1"/>
              <a:t>filling</a:t>
            </a:r>
            <a:r>
              <a:rPr lang="hr-HR" dirty="0"/>
              <a:t> </a:t>
            </a:r>
            <a:r>
              <a:rPr lang="hr-HR" dirty="0" err="1"/>
              <a:t>them</a:t>
            </a:r>
            <a:endParaRPr lang="hr-HR" dirty="0"/>
          </a:p>
          <a:p>
            <a:r>
              <a:rPr lang="hr-HR" dirty="0" err="1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hr-HR" dirty="0" err="1">
                <a:sym typeface="Wingdings" panose="05000000000000000000" pitchFamily="2" charset="2"/>
              </a:rPr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hr-HR">
                <a:sym typeface="Wingdings" panose="05000000000000000000" pitchFamily="2" charset="2"/>
              </a:rPr>
              <a:t>@ManyToMany </a:t>
            </a:r>
            <a:r>
              <a:rPr lang="hr-HR" dirty="0">
                <a:sym typeface="Wingdings" panose="05000000000000000000" pitchFamily="2" charset="2"/>
              </a:rPr>
              <a:t>– </a:t>
            </a:r>
            <a:r>
              <a:rPr lang="hr-HR" dirty="0" err="1">
                <a:sym typeface="Wingdings" panose="05000000000000000000" pitchFamily="2" charset="2"/>
              </a:rPr>
              <a:t>users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can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fill</a:t>
            </a:r>
            <a:r>
              <a:rPr lang="hr-HR" dirty="0">
                <a:sym typeface="Wingdings" panose="05000000000000000000" pitchFamily="2" charset="2"/>
              </a:rPr>
              <a:t> as </a:t>
            </a:r>
            <a:r>
              <a:rPr lang="hr-HR" dirty="0" err="1">
                <a:sym typeface="Wingdings" panose="05000000000000000000" pitchFamily="2" charset="2"/>
              </a:rPr>
              <a:t>many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questionnaires</a:t>
            </a:r>
            <a:r>
              <a:rPr lang="hr-HR" dirty="0">
                <a:sym typeface="Wingdings" panose="05000000000000000000" pitchFamily="2" charset="2"/>
              </a:rPr>
              <a:t> as </a:t>
            </a:r>
            <a:r>
              <a:rPr lang="hr-HR" dirty="0" err="1">
                <a:sym typeface="Wingdings" panose="05000000000000000000" pitchFamily="2" charset="2"/>
              </a:rPr>
              <a:t>they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want</a:t>
            </a:r>
            <a:r>
              <a:rPr lang="hr-HR" dirty="0">
                <a:sym typeface="Wingdings" panose="05000000000000000000" pitchFamily="2" charset="2"/>
              </a:rPr>
              <a:t> to</a:t>
            </a:r>
            <a:endParaRPr lang="hr-HR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6518" y="21078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0:N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0</a:t>
            </a:r>
            <a:r>
              <a:rPr lang="en-GB" dirty="0"/>
              <a:t>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4857" y="13541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Filled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User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err="1"/>
              <a:t>Questionnaire</a:t>
            </a:r>
            <a:endParaRPr lang="en-GB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8511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*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12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2358</TotalTime>
  <Words>832</Words>
  <Application>Microsoft Office PowerPoint</Application>
  <PresentationFormat>On-screen Show (4:3)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Data bases 2</vt:lpstr>
      <vt:lpstr>Entity Relationship</vt:lpstr>
      <vt:lpstr>Relational model</vt:lpstr>
      <vt:lpstr>Relationship “UserStat” </vt:lpstr>
      <vt:lpstr>Relationship “Answered” </vt:lpstr>
      <vt:lpstr>Relationship “Q&amp;A” </vt:lpstr>
      <vt:lpstr>Relationship “Stats” </vt:lpstr>
      <vt:lpstr>Relationship “Belongs” </vt:lpstr>
      <vt:lpstr>Relationship “Filled” </vt:lpstr>
      <vt:lpstr>Components</vt:lpstr>
      <vt:lpstr>Components</vt:lpstr>
      <vt:lpstr>Business method: searching the users based on their username and password hash</vt:lpstr>
      <vt:lpstr>Web view fragment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Robert Medvedec</cp:lastModifiedBy>
  <cp:revision>232</cp:revision>
  <dcterms:created xsi:type="dcterms:W3CDTF">2020-11-06T10:16:45Z</dcterms:created>
  <dcterms:modified xsi:type="dcterms:W3CDTF">2021-01-25T13:40:39Z</dcterms:modified>
</cp:coreProperties>
</file>