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146847057"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76" d="100"/>
          <a:sy n="76" d="100"/>
        </p:scale>
        <p:origin x="936"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87640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msanjay0403200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drive/folders/14NEoIeDHDTkD-qEAWXP16xJuXzxmnECf?usp=sharing" TargetMode="External"/><Relationship Id="rId5" Type="http://schemas.openxmlformats.org/officeDocument/2006/relationships/hyperlink" Target="https://github.com/SKrout05/Stock-Price-Prediction" TargetMode="External"/><Relationship Id="rId4" Type="http://schemas.openxmlformats.org/officeDocument/2006/relationships/hyperlink" Target="https://www.linkedin.com/in/sr0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XwZtlcTiuk"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877050922021937" TargetMode="External"/><Relationship Id="rId4" Type="http://schemas.openxmlformats.org/officeDocument/2006/relationships/hyperlink" Target="https://www.analyticsvidhya.com/blog/2021/10/machine-learning-for-stock-market-prediction-with-step-by-step-imple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credly.com/badges/1545129b-71b8-49bb-b881-8596bc8dd34d/public_ur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redly.com/badges/33e0ee25-473a-4164-aeca-f49b38ab9451/public_ur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Stock market Price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14400" y="3183336"/>
            <a:ext cx="10418323"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Sanjay Ashok Rout – IMED, Bharati Vidyapeeth Deemed to be University – Dept : Dept of Computer Application</a:t>
            </a:r>
          </a:p>
          <a:p>
            <a:pPr algn="ctr"/>
            <a:r>
              <a:rPr lang="en-US" sz="2000" b="1" dirty="0">
                <a:solidFill>
                  <a:schemeClr val="accent1">
                    <a:lumMod val="75000"/>
                  </a:schemeClr>
                </a:solidFill>
                <a:latin typeface="Arial"/>
                <a:cs typeface="Arial"/>
              </a:rPr>
              <a:t>Degree: Bachelor of Computer Application</a:t>
            </a:r>
          </a:p>
        </p:txBody>
      </p:sp>
      <p:sp>
        <p:nvSpPr>
          <p:cNvPr id="5" name="TextBox 4">
            <a:extLst>
              <a:ext uri="{FF2B5EF4-FFF2-40B4-BE49-F238E27FC236}">
                <a16:creationId xmlns:a16="http://schemas.microsoft.com/office/drawing/2014/main" id="{4791F4C2-0A66-B33A-89A9-63233C026CD9}"/>
              </a:ext>
            </a:extLst>
          </p:cNvPr>
          <p:cNvSpPr txBox="1"/>
          <p:nvPr/>
        </p:nvSpPr>
        <p:spPr>
          <a:xfrm>
            <a:off x="6667167" y="4687932"/>
            <a:ext cx="5236723" cy="1200329"/>
          </a:xfrm>
          <a:prstGeom prst="rect">
            <a:avLst/>
          </a:prstGeom>
          <a:noFill/>
        </p:spPr>
        <p:txBody>
          <a:bodyPr wrap="square" lIns="91440" tIns="45720" rIns="91440" bIns="45720" rtlCol="0" anchor="t">
            <a:spAutoFit/>
          </a:bodyPr>
          <a:lstStyle>
            <a:defPPr>
              <a:defRPr lang="en-US"/>
            </a:defPPr>
            <a:lvl1pPr algn="ctr">
              <a:defRPr sz="2000" b="1">
                <a:solidFill>
                  <a:schemeClr val="accent1">
                    <a:lumMod val="75000"/>
                  </a:schemeClr>
                </a:solidFill>
                <a:latin typeface="Arial" pitchFamily="34" charset="0"/>
                <a:cs typeface="Arial" pitchFamily="34" charset="0"/>
              </a:defRPr>
            </a:lvl1pPr>
          </a:lstStyle>
          <a:p>
            <a:r>
              <a:rPr lang="en-US" sz="1800" dirty="0"/>
              <a:t>Contact Details:</a:t>
            </a:r>
          </a:p>
          <a:p>
            <a:pPr algn="l"/>
            <a:r>
              <a:rPr lang="en-US" sz="1800" dirty="0"/>
              <a:t>Mobile No. : 8010795039</a:t>
            </a:r>
            <a:endParaRPr lang="en-IN" sz="1800" dirty="0"/>
          </a:p>
          <a:p>
            <a:pPr algn="l"/>
            <a:r>
              <a:rPr lang="en-IN" sz="1800" dirty="0"/>
              <a:t>Email Id: </a:t>
            </a:r>
            <a:r>
              <a:rPr lang="en-IN" sz="1800" dirty="0">
                <a:hlinkClick r:id="rId3"/>
              </a:rPr>
              <a:t>iamsanjay04032002@gmail.com</a:t>
            </a:r>
            <a:endParaRPr lang="en-IN" sz="1800" dirty="0"/>
          </a:p>
          <a:p>
            <a:pPr algn="l"/>
            <a:r>
              <a:rPr lang="en-IN" sz="1800" dirty="0"/>
              <a:t>LinkedIn: </a:t>
            </a:r>
            <a:r>
              <a:rPr lang="en-IN" sz="1800" dirty="0">
                <a:hlinkClick r:id="rId4"/>
              </a:rPr>
              <a:t>https://www.linkedin.com/in/sr05/</a:t>
            </a:r>
            <a:endParaRPr lang="en-US" sz="1800" dirty="0"/>
          </a:p>
        </p:txBody>
      </p:sp>
      <p:sp>
        <p:nvSpPr>
          <p:cNvPr id="6" name="TextBox 5">
            <a:extLst>
              <a:ext uri="{FF2B5EF4-FFF2-40B4-BE49-F238E27FC236}">
                <a16:creationId xmlns:a16="http://schemas.microsoft.com/office/drawing/2014/main" id="{76C0CF92-4767-4A02-8438-5772FAD52E11}"/>
              </a:ext>
            </a:extLst>
          </p:cNvPr>
          <p:cNvSpPr txBox="1"/>
          <p:nvPr/>
        </p:nvSpPr>
        <p:spPr>
          <a:xfrm>
            <a:off x="479420" y="4687932"/>
            <a:ext cx="5995959" cy="1754326"/>
          </a:xfrm>
          <a:prstGeom prst="rect">
            <a:avLst/>
          </a:prstGeom>
          <a:noFill/>
        </p:spPr>
        <p:txBody>
          <a:bodyPr wrap="square" lIns="91440" tIns="45720" rIns="91440" bIns="45720" rtlCol="0" anchor="t">
            <a:spAutoFit/>
          </a:bodyPr>
          <a:lstStyle>
            <a:defPPr>
              <a:defRPr lang="en-US"/>
            </a:defPPr>
            <a:lvl1pPr algn="ctr">
              <a:defRPr sz="2000" b="1">
                <a:solidFill>
                  <a:schemeClr val="accent1">
                    <a:lumMod val="75000"/>
                  </a:schemeClr>
                </a:solidFill>
                <a:latin typeface="Arial" pitchFamily="34" charset="0"/>
                <a:cs typeface="Arial" pitchFamily="34" charset="0"/>
              </a:defRPr>
            </a:lvl1pPr>
          </a:lstStyle>
          <a:p>
            <a:r>
              <a:rPr lang="en-US" sz="1800" dirty="0"/>
              <a:t>Project Details:</a:t>
            </a:r>
          </a:p>
          <a:p>
            <a:pPr algn="l"/>
            <a:r>
              <a:rPr lang="en-US" sz="1800" dirty="0"/>
              <a:t>Github Link: </a:t>
            </a:r>
            <a:r>
              <a:rPr lang="en-US" sz="1800" dirty="0">
                <a:hlinkClick r:id="rId5"/>
              </a:rPr>
              <a:t>https://github.com/SKrout05/Stock-Price-Prediction</a:t>
            </a:r>
            <a:endParaRPr lang="en-US" sz="1800" dirty="0"/>
          </a:p>
          <a:p>
            <a:pPr algn="l"/>
            <a:r>
              <a:rPr lang="en-US" sz="1800" dirty="0"/>
              <a:t>Google Drive Link: </a:t>
            </a:r>
            <a:r>
              <a:rPr lang="en-US" sz="1800" dirty="0">
                <a:hlinkClick r:id="rId6"/>
              </a:rPr>
              <a:t>https://drive.google.com/drive/folders/14NEoIeDHDTkD-qEAWXP16xJuXzxmnECf?usp=sharing</a:t>
            </a:r>
            <a:endParaRPr lang="en-IN" sz="180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153833" y="72789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2">
            <a:extLst>
              <a:ext uri="{FF2B5EF4-FFF2-40B4-BE49-F238E27FC236}">
                <a16:creationId xmlns:a16="http://schemas.microsoft.com/office/drawing/2014/main" id="{8486918C-CBAB-E4C4-B8DD-5676735643AE}"/>
              </a:ext>
            </a:extLst>
          </p:cNvPr>
          <p:cNvSpPr>
            <a:spLocks noChangeArrowheads="1"/>
          </p:cNvSpPr>
          <p:nvPr/>
        </p:nvSpPr>
        <p:spPr bwMode="auto">
          <a:xfrm>
            <a:off x="153833" y="1258194"/>
            <a:ext cx="1156528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lumMod val="75000"/>
                    <a:lumOff val="25000"/>
                  </a:schemeClr>
                </a:solidFill>
              </a:rPr>
              <a:t>Incorporating Additional Data Sources: </a:t>
            </a:r>
            <a:r>
              <a:rPr lang="en-US" altLang="en-US" sz="2000" dirty="0">
                <a:solidFill>
                  <a:schemeClr val="tx1">
                    <a:lumMod val="75000"/>
                    <a:lumOff val="25000"/>
                  </a:schemeClr>
                </a:solidFill>
              </a:rPr>
              <a:t>Integrate more diverse datasets such as financial news, macroeconomic indicators, and social media sentiment to enhance the model's predictive power and robustness.</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lumMod val="75000"/>
                    <a:lumOff val="25000"/>
                  </a:schemeClr>
                </a:solidFill>
              </a:rPr>
              <a:t>Model Optimization: </a:t>
            </a:r>
            <a:r>
              <a:rPr lang="en-US" altLang="en-US" sz="2000" dirty="0">
                <a:solidFill>
                  <a:schemeClr val="tx1">
                    <a:lumMod val="75000"/>
                    <a:lumOff val="25000"/>
                  </a:schemeClr>
                </a:solidFill>
              </a:rPr>
              <a:t>Experiment with different neural network architectures, hyperparameter tuning, and advanced optimization techniques to improve the accuracy and efficiency of the model.</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lumMod val="75000"/>
                    <a:lumOff val="25000"/>
                  </a:schemeClr>
                </a:solidFill>
              </a:rPr>
              <a:t>Real-Time Prediction: </a:t>
            </a:r>
            <a:r>
              <a:rPr lang="en-US" altLang="en-US" sz="2000" dirty="0">
                <a:solidFill>
                  <a:schemeClr val="tx1">
                    <a:lumMod val="75000"/>
                    <a:lumOff val="25000"/>
                  </a:schemeClr>
                </a:solidFill>
              </a:rPr>
              <a:t>Develop capabilities for real-time data streaming and prediction, enabling dynamic and up-to-date stock price forecasting for immediate decision-making.</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lumMod val="75000"/>
                    <a:lumOff val="25000"/>
                  </a:schemeClr>
                </a:solidFill>
              </a:rPr>
              <a:t>Risk Management: </a:t>
            </a:r>
            <a:r>
              <a:rPr lang="en-US" altLang="en-US" sz="2000" dirty="0">
                <a:solidFill>
                  <a:schemeClr val="tx1">
                    <a:lumMod val="75000"/>
                    <a:lumOff val="25000"/>
                  </a:schemeClr>
                </a:solidFill>
              </a:rPr>
              <a:t>Integrate risk assessment and management techniques to provide not only predictions but also insights into potential risks and uncertainties in the stock market.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lumMod val="75000"/>
                    <a:lumOff val="25000"/>
                  </a:schemeClr>
                </a:solidFill>
              </a:rPr>
              <a:t>User-Friendly Interface: </a:t>
            </a:r>
            <a:r>
              <a:rPr lang="en-US" altLang="en-US" sz="2000" dirty="0">
                <a:solidFill>
                  <a:schemeClr val="tx1">
                    <a:lumMod val="75000"/>
                    <a:lumOff val="25000"/>
                  </a:schemeClr>
                </a:solidFill>
              </a:rPr>
              <a:t>Develop a user-friendly web or mobile application that allows users to interact with the model, visualize predictions, and customize forecasting parameters based on their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hlinkClick r:id="rId2"/>
              </a:rPr>
              <a:t>https://chatgpt.com/</a:t>
            </a:r>
            <a:endParaRPr lang="en-IN" sz="2400" dirty="0"/>
          </a:p>
          <a:p>
            <a:r>
              <a:rPr lang="en-IN" sz="2400" dirty="0">
                <a:hlinkClick r:id="rId3"/>
              </a:rPr>
              <a:t>https://www.youtube.com/watch?v=OXwZtlcTiuk</a:t>
            </a:r>
            <a:endParaRPr lang="en-IN" sz="2400" dirty="0"/>
          </a:p>
          <a:p>
            <a:r>
              <a:rPr lang="en-IN" sz="2400" dirty="0">
                <a:hlinkClick r:id="rId4"/>
              </a:rPr>
              <a:t>https://www.analyticsvidhya.com/blog/2021/10/machine-learning-for-stock-market-prediction-with-step-by-step-implementation/</a:t>
            </a:r>
            <a:endParaRPr lang="en-IN" sz="2400" dirty="0"/>
          </a:p>
          <a:p>
            <a:r>
              <a:rPr lang="en-IN" sz="2400" dirty="0">
                <a:hlinkClick r:id="rId5"/>
              </a:rPr>
              <a:t>https://www.sciencedirect.com/science/article/pii/S1877050922021937</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0" name="Rectangle 19">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7" name="Picture 6" descr="A close-up of a certificate&#10;&#10;Description automatically generated">
            <a:extLst>
              <a:ext uri="{FF2B5EF4-FFF2-40B4-BE49-F238E27FC236}">
                <a16:creationId xmlns:a16="http://schemas.microsoft.com/office/drawing/2014/main" id="{27DAC0DB-C401-70DF-8AA7-E37D7D374822}"/>
              </a:ext>
            </a:extLst>
          </p:cNvPr>
          <p:cNvPicPr>
            <a:picLocks noChangeAspect="1"/>
          </p:cNvPicPr>
          <p:nvPr/>
        </p:nvPicPr>
        <p:blipFill rotWithShape="1">
          <a:blip r:embed="rId2"/>
          <a:srcRect l="1036" r="1525" b="1"/>
          <a:stretch/>
        </p:blipFill>
        <p:spPr>
          <a:xfrm>
            <a:off x="453302" y="457200"/>
            <a:ext cx="7588885" cy="5899650"/>
          </a:xfrm>
          <a:prstGeom prst="rect">
            <a:avLst/>
          </a:prstGeom>
        </p:spPr>
      </p:pic>
      <p:sp>
        <p:nvSpPr>
          <p:cNvPr id="22" name="Rectangle 21">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a:solidFill>
                  <a:srgbClr val="FFFFFF"/>
                </a:solidFill>
              </a:rPr>
              <a:t>course certificate 1 </a:t>
            </a:r>
          </a:p>
        </p:txBody>
      </p:sp>
      <p:sp>
        <p:nvSpPr>
          <p:cNvPr id="24" name="Rectangle 23">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DA3F80A4-15F5-EB0D-1D7D-A5450366CE0F}"/>
              </a:ext>
            </a:extLst>
          </p:cNvPr>
          <p:cNvSpPr txBox="1"/>
          <p:nvPr/>
        </p:nvSpPr>
        <p:spPr>
          <a:xfrm>
            <a:off x="8116776" y="5433520"/>
            <a:ext cx="3457963" cy="923330"/>
          </a:xfrm>
          <a:prstGeom prst="rect">
            <a:avLst/>
          </a:prstGeom>
          <a:noFill/>
        </p:spPr>
        <p:txBody>
          <a:bodyPr wrap="squar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https://www.credly.com/badges/1545129b-71b8-49bb-b881-8596bc8dd34d/public_url</a:t>
            </a:r>
            <a:endParaRPr lang="en-IN" dirty="0">
              <a:solidFill>
                <a:schemeClr val="bg1"/>
              </a:solidFill>
            </a:endParaRPr>
          </a:p>
        </p:txBody>
      </p:sp>
    </p:spTree>
    <p:extLst>
      <p:ext uri="{BB962C8B-B14F-4D97-AF65-F5344CB8AC3E}">
        <p14:creationId xmlns:p14="http://schemas.microsoft.com/office/powerpoint/2010/main" val="39298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5" name="Picture 4" descr="A close-up of a certificate&#10;&#10;Description automatically generated">
            <a:extLst>
              <a:ext uri="{FF2B5EF4-FFF2-40B4-BE49-F238E27FC236}">
                <a16:creationId xmlns:a16="http://schemas.microsoft.com/office/drawing/2014/main" id="{FD9287AF-0C63-EAAF-6130-4FBCA3DB6D71}"/>
              </a:ext>
            </a:extLst>
          </p:cNvPr>
          <p:cNvPicPr>
            <a:picLocks noChangeAspect="1"/>
          </p:cNvPicPr>
          <p:nvPr/>
        </p:nvPicPr>
        <p:blipFill rotWithShape="1">
          <a:blip r:embed="rId2"/>
          <a:srcRect l="646" r="951" b="1"/>
          <a:stretch/>
        </p:blipFill>
        <p:spPr>
          <a:xfrm>
            <a:off x="453302" y="457200"/>
            <a:ext cx="7588885" cy="5899650"/>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a:solidFill>
                  <a:srgbClr val="FFFFFF"/>
                </a:solidFill>
              </a:rPr>
              <a:t>course certificate 2 </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1887782F-9BBC-5B5B-3618-1E84A91CBCA8}"/>
              </a:ext>
            </a:extLst>
          </p:cNvPr>
          <p:cNvSpPr txBox="1"/>
          <p:nvPr/>
        </p:nvSpPr>
        <p:spPr>
          <a:xfrm>
            <a:off x="8119870" y="5394845"/>
            <a:ext cx="3288034" cy="923330"/>
          </a:xfrm>
          <a:prstGeom prst="rect">
            <a:avLst/>
          </a:prstGeom>
          <a:noFill/>
        </p:spPr>
        <p:txBody>
          <a:bodyPr wrap="squar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https://www.credly.com/badges/33e0ee25-473a-4164-aeca-f49b38ab9451/public_url</a:t>
            </a:r>
            <a:endParaRPr lang="en-IN" dirty="0">
              <a:solidFill>
                <a:schemeClr val="bg1"/>
              </a:solidFill>
            </a:endParaRPr>
          </a:p>
        </p:txBody>
      </p:sp>
    </p:spTree>
    <p:extLst>
      <p:ext uri="{BB962C8B-B14F-4D97-AF65-F5344CB8AC3E}">
        <p14:creationId xmlns:p14="http://schemas.microsoft.com/office/powerpoint/2010/main" val="34830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44498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t>To predict and forecast stock market prices using machine learning techniques, specifically leveraging Long Short-Term Memory (LSTM) neural networks. The goal is to create a model that can accurately predict future stock prices based on historical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45543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079770"/>
            <a:ext cx="12192000" cy="5710136"/>
          </a:xfrm>
        </p:spPr>
        <p:txBody>
          <a:bodyPr vert="horz" lIns="91440" tIns="45720" rIns="91440" bIns="45720" rtlCol="0" anchor="ctr">
            <a:noAutofit/>
          </a:bodyPr>
          <a:lstStyle/>
          <a:p>
            <a:pPr marL="0" indent="0">
              <a:buNone/>
            </a:pPr>
            <a:r>
              <a:rPr lang="en-IN" sz="1400" b="1" dirty="0">
                <a:latin typeface="Calibri"/>
                <a:ea typeface="+mn-lt"/>
                <a:cs typeface="+mn-lt"/>
              </a:rPr>
              <a:t>         To develop a predictive model for forecasting stock market prices using historical data and Long Short-Term Memory (LSTM) neural networks.</a:t>
            </a:r>
          </a:p>
          <a:p>
            <a:pPr marL="0" indent="0">
              <a:buNone/>
            </a:pPr>
            <a:r>
              <a:rPr lang="en-IN" sz="1400" b="1" dirty="0">
                <a:latin typeface="Calibri"/>
                <a:ea typeface="+mn-lt"/>
                <a:cs typeface="+mn-lt"/>
              </a:rPr>
              <a:t>         Data Collection</a:t>
            </a:r>
          </a:p>
          <a:p>
            <a:pPr marL="629435" lvl="1" indent="-305435"/>
            <a:r>
              <a:rPr lang="en-IN" b="1" dirty="0">
                <a:latin typeface="Calibri"/>
                <a:ea typeface="+mn-lt"/>
                <a:cs typeface="+mn-lt"/>
              </a:rPr>
              <a:t>Source: Obtain historical stock price data from financial institution.</a:t>
            </a:r>
          </a:p>
          <a:p>
            <a:pPr marL="629435" lvl="1" indent="-305435"/>
            <a:r>
              <a:rPr lang="en-IN" b="1" dirty="0">
                <a:latin typeface="Calibri"/>
                <a:ea typeface="+mn-lt"/>
                <a:cs typeface="+mn-lt"/>
              </a:rPr>
              <a:t>Libraries: Use libraries like pandas, to handle the data</a:t>
            </a:r>
            <a:r>
              <a:rPr lang="en-IN" sz="1000" b="1" dirty="0">
                <a:latin typeface="Calibri"/>
                <a:ea typeface="+mn-lt"/>
                <a:cs typeface="+mn-lt"/>
              </a:rPr>
              <a:t>.</a:t>
            </a:r>
          </a:p>
          <a:p>
            <a:pPr marL="0" indent="0">
              <a:buNone/>
            </a:pPr>
            <a:r>
              <a:rPr lang="en-IN" sz="1400" b="1" dirty="0">
                <a:latin typeface="Calibri"/>
                <a:ea typeface="+mn-lt"/>
                <a:cs typeface="+mn-lt"/>
              </a:rPr>
              <a:t>         Data Preprocessing:</a:t>
            </a:r>
            <a:endParaRPr lang="en-IN" sz="1400" b="1" dirty="0">
              <a:latin typeface="Calibri"/>
              <a:cs typeface="Calibri"/>
            </a:endParaRPr>
          </a:p>
          <a:p>
            <a:pPr marL="629920" lvl="1" indent="-305435"/>
            <a:r>
              <a:rPr lang="en-IN" b="1" dirty="0">
                <a:latin typeface="Calibri"/>
                <a:ea typeface="+mn-lt"/>
                <a:cs typeface="+mn-lt"/>
              </a:rPr>
              <a:t>Normalization: Scale the data to a range of 0 to 1 using </a:t>
            </a:r>
            <a:r>
              <a:rPr lang="en-IN" b="1" dirty="0" err="1">
                <a:latin typeface="Calibri"/>
                <a:ea typeface="+mn-lt"/>
                <a:cs typeface="+mn-lt"/>
              </a:rPr>
              <a:t>MinMaxScaler</a:t>
            </a:r>
            <a:r>
              <a:rPr lang="en-IN" b="1" dirty="0">
                <a:latin typeface="Calibri"/>
                <a:ea typeface="+mn-lt"/>
                <a:cs typeface="+mn-lt"/>
              </a:rPr>
              <a:t>.</a:t>
            </a:r>
          </a:p>
          <a:p>
            <a:pPr marL="629920" lvl="1" indent="-305435"/>
            <a:r>
              <a:rPr lang="en-IN" b="1" dirty="0">
                <a:latin typeface="Calibri"/>
                <a:ea typeface="+mn-lt"/>
                <a:cs typeface="+mn-lt"/>
              </a:rPr>
              <a:t>Dataset Creation: Create training and test datasets with a specific timestep window</a:t>
            </a:r>
          </a:p>
          <a:p>
            <a:pPr marL="324485" lvl="1" indent="0">
              <a:buNone/>
            </a:pPr>
            <a:r>
              <a:rPr lang="en-IN" b="1" dirty="0">
                <a:latin typeface="Calibri"/>
                <a:ea typeface="+mn-lt"/>
                <a:cs typeface="+mn-lt"/>
              </a:rPr>
              <a:t>Machine Learning Algorithm:</a:t>
            </a:r>
            <a:endParaRPr lang="en-IN" b="1" dirty="0">
              <a:latin typeface="Calibri"/>
              <a:cs typeface="Calibri"/>
            </a:endParaRPr>
          </a:p>
          <a:p>
            <a:pPr marL="629920" lvl="1" indent="-305435"/>
            <a:r>
              <a:rPr lang="en-IN" b="1" dirty="0">
                <a:latin typeface="Calibri"/>
                <a:ea typeface="+mn-lt"/>
                <a:cs typeface="+mn-lt"/>
              </a:rPr>
              <a:t>Model Definition: Build a stacked LSTM model using </a:t>
            </a:r>
            <a:r>
              <a:rPr lang="en-IN" b="1" dirty="0" err="1">
                <a:latin typeface="Calibri"/>
                <a:ea typeface="+mn-lt"/>
                <a:cs typeface="+mn-lt"/>
              </a:rPr>
              <a:t>Keras</a:t>
            </a:r>
            <a:r>
              <a:rPr lang="en-IN" b="1" dirty="0">
                <a:latin typeface="Calibri"/>
                <a:ea typeface="+mn-lt"/>
                <a:cs typeface="+mn-lt"/>
              </a:rPr>
              <a:t>.</a:t>
            </a:r>
            <a:endParaRPr lang="en-IN" b="1" dirty="0">
              <a:latin typeface="Calibri"/>
              <a:cs typeface="Calibri"/>
            </a:endParaRPr>
          </a:p>
          <a:p>
            <a:pPr marL="629920" lvl="1" indent="-305435"/>
            <a:r>
              <a:rPr lang="en-IN" b="1" dirty="0">
                <a:latin typeface="Calibri"/>
                <a:ea typeface="+mn-lt"/>
                <a:cs typeface="+mn-lt"/>
              </a:rPr>
              <a:t>Training: Compile and train the model using training data.</a:t>
            </a:r>
          </a:p>
          <a:p>
            <a:pPr marL="324485" lvl="1" indent="0">
              <a:buNone/>
            </a:pPr>
            <a:r>
              <a:rPr lang="en-IN" b="1" dirty="0">
                <a:latin typeface="Calibri"/>
                <a:ea typeface="+mn-lt"/>
                <a:cs typeface="+mn-lt"/>
              </a:rPr>
              <a:t>Deployment:</a:t>
            </a:r>
            <a:endParaRPr lang="en-IN" b="1" dirty="0">
              <a:latin typeface="Calibri"/>
              <a:cs typeface="Calibri"/>
            </a:endParaRPr>
          </a:p>
          <a:p>
            <a:pPr marL="629920" lvl="1" indent="-305435"/>
            <a:r>
              <a:rPr lang="en-IN" b="1" dirty="0">
                <a:latin typeface="Calibri"/>
                <a:ea typeface="+mn-lt"/>
                <a:cs typeface="+mn-lt"/>
              </a:rPr>
              <a:t>Frameworks: Utilize a framework like Flask or Django to create a web service for the model.</a:t>
            </a:r>
          </a:p>
          <a:p>
            <a:pPr marL="629920" lvl="1" indent="-305435"/>
            <a:r>
              <a:rPr lang="en-IN" b="1" dirty="0">
                <a:latin typeface="Calibri"/>
                <a:ea typeface="+mn-lt"/>
                <a:cs typeface="+mn-lt"/>
              </a:rPr>
              <a:t>Integration: Deploy the model to a cloud service (e.g., AWS, Google Cloud) and integrate with a front-end for user interaction.</a:t>
            </a:r>
          </a:p>
          <a:p>
            <a:pPr marL="324485" lvl="1" indent="0">
              <a:buNone/>
            </a:pPr>
            <a:r>
              <a:rPr lang="en-IN" b="1" dirty="0">
                <a:latin typeface="Calibri"/>
                <a:ea typeface="+mn-lt"/>
                <a:cs typeface="+mn-lt"/>
              </a:rPr>
              <a:t>Evaluation:</a:t>
            </a:r>
            <a:endParaRPr lang="en-IN" b="1" dirty="0">
              <a:latin typeface="Calibri"/>
              <a:cs typeface="Calibri"/>
            </a:endParaRPr>
          </a:p>
          <a:p>
            <a:pPr marL="629920" lvl="1" indent="-305435"/>
            <a:r>
              <a:rPr lang="en-IN" b="1" dirty="0">
                <a:latin typeface="Calibri"/>
                <a:ea typeface="+mn-lt"/>
                <a:cs typeface="+mn-lt"/>
              </a:rPr>
              <a:t>Metrics: Use Root Mean Squared Error (RMSE) to evaluate the model’s performance.</a:t>
            </a:r>
          </a:p>
          <a:p>
            <a:pPr marL="629920" lvl="1" indent="-305435"/>
            <a:r>
              <a:rPr lang="en-IN" b="1" dirty="0">
                <a:latin typeface="Calibri"/>
                <a:ea typeface="+mn-lt"/>
                <a:cs typeface="+mn-lt"/>
              </a:rPr>
              <a:t>Visualization: Plot the actual vs. predicted prices to visualize model accuracy.</a:t>
            </a:r>
            <a:endParaRPr lang="en-IN" b="1" dirty="0">
              <a:latin typeface="Calibri"/>
            </a:endParaRPr>
          </a:p>
          <a:p>
            <a:pPr marL="324485" lvl="1" indent="0">
              <a:buNone/>
            </a:pPr>
            <a:endParaRPr lang="en-IN" b="1" dirty="0">
              <a:latin typeface="Calibri"/>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34AF909A-BC86-D931-76DC-1F5F3E8A7263}"/>
              </a:ext>
            </a:extLst>
          </p:cNvPr>
          <p:cNvSpPr txBox="1"/>
          <p:nvPr/>
        </p:nvSpPr>
        <p:spPr>
          <a:xfrm>
            <a:off x="330740" y="1391056"/>
            <a:ext cx="11673192" cy="4124206"/>
          </a:xfrm>
          <a:prstGeom prst="rect">
            <a:avLst/>
          </a:prstGeom>
          <a:noFill/>
        </p:spPr>
        <p:txBody>
          <a:bodyPr wrap="square" rtlCol="0">
            <a:spAutoFit/>
          </a:bodyPr>
          <a:lstStyle/>
          <a:p>
            <a:r>
              <a:rPr lang="en-IN" b="1" dirty="0"/>
              <a:t>System requirements</a:t>
            </a:r>
          </a:p>
          <a:p>
            <a:pPr lvl="1"/>
            <a:r>
              <a:rPr lang="en-IN" sz="1600" b="1" dirty="0">
                <a:solidFill>
                  <a:schemeClr val="tx1">
                    <a:lumMod val="75000"/>
                    <a:lumOff val="25000"/>
                  </a:schemeClr>
                </a:solidFill>
                <a:latin typeface="Calibri"/>
                <a:ea typeface="+mn-lt"/>
                <a:cs typeface="+mn-lt"/>
              </a:rPr>
              <a:t>Processor: Multi-core CPU (Intel i5/i7 or AMD equivalent) </a:t>
            </a:r>
          </a:p>
          <a:p>
            <a:pPr lvl="1"/>
            <a:r>
              <a:rPr lang="en-IN" sz="1600" b="1" dirty="0">
                <a:solidFill>
                  <a:schemeClr val="tx1">
                    <a:lumMod val="75000"/>
                    <a:lumOff val="25000"/>
                  </a:schemeClr>
                </a:solidFill>
                <a:latin typeface="Calibri"/>
                <a:ea typeface="+mn-lt"/>
                <a:cs typeface="+mn-lt"/>
              </a:rPr>
              <a:t>RAM: Minimum 8 GB (16 GB recommended for large datasets).</a:t>
            </a:r>
          </a:p>
          <a:p>
            <a:pPr lvl="1"/>
            <a:r>
              <a:rPr lang="en-IN" sz="1600" b="1" dirty="0">
                <a:solidFill>
                  <a:schemeClr val="tx1">
                    <a:lumMod val="75000"/>
                    <a:lumOff val="25000"/>
                  </a:schemeClr>
                </a:solidFill>
                <a:latin typeface="Calibri"/>
                <a:ea typeface="+mn-lt"/>
                <a:cs typeface="+mn-lt"/>
              </a:rPr>
              <a:t>Storage: SSD with at least 50 GB free space.</a:t>
            </a:r>
          </a:p>
          <a:p>
            <a:pPr lvl="1"/>
            <a:r>
              <a:rPr lang="en-IN" sz="1600" b="1" dirty="0">
                <a:solidFill>
                  <a:schemeClr val="tx1">
                    <a:lumMod val="75000"/>
                    <a:lumOff val="25000"/>
                  </a:schemeClr>
                </a:solidFill>
                <a:latin typeface="Calibri"/>
                <a:ea typeface="+mn-lt"/>
                <a:cs typeface="+mn-lt"/>
              </a:rPr>
              <a:t>Internet Connection: Required for data collection via APIs and deploying the model.</a:t>
            </a:r>
          </a:p>
          <a:p>
            <a:pPr lvl="1"/>
            <a:r>
              <a:rPr lang="en-IN" sz="1600" b="1" dirty="0">
                <a:solidFill>
                  <a:schemeClr val="tx1">
                    <a:lumMod val="75000"/>
                    <a:lumOff val="25000"/>
                  </a:schemeClr>
                </a:solidFill>
                <a:latin typeface="Calibri"/>
                <a:ea typeface="+mn-lt"/>
                <a:cs typeface="+mn-lt"/>
              </a:rPr>
              <a:t>Operating System: Windows 10 or 11 / macOS Catalina </a:t>
            </a:r>
          </a:p>
          <a:p>
            <a:pPr lvl="1"/>
            <a:r>
              <a:rPr lang="en-IN" sz="1600" b="1" dirty="0">
                <a:solidFill>
                  <a:schemeClr val="tx1">
                    <a:lumMod val="75000"/>
                    <a:lumOff val="25000"/>
                  </a:schemeClr>
                </a:solidFill>
                <a:latin typeface="Calibri"/>
                <a:ea typeface="+mn-lt"/>
                <a:cs typeface="+mn-lt"/>
              </a:rPr>
              <a:t>Software: Python: Version 3.7 or later</a:t>
            </a:r>
          </a:p>
          <a:p>
            <a:pPr lvl="1"/>
            <a:r>
              <a:rPr lang="en-IN" sz="1600" b="1" dirty="0">
                <a:solidFill>
                  <a:schemeClr val="tx1">
                    <a:lumMod val="75000"/>
                    <a:lumOff val="25000"/>
                  </a:schemeClr>
                </a:solidFill>
                <a:latin typeface="Calibri"/>
                <a:ea typeface="+mn-lt"/>
                <a:cs typeface="+mn-lt"/>
              </a:rPr>
              <a:t>Google </a:t>
            </a:r>
            <a:r>
              <a:rPr lang="en-IN" sz="1600" b="1" dirty="0" err="1">
                <a:solidFill>
                  <a:schemeClr val="tx1">
                    <a:lumMod val="75000"/>
                    <a:lumOff val="25000"/>
                  </a:schemeClr>
                </a:solidFill>
                <a:latin typeface="Calibri"/>
                <a:ea typeface="+mn-lt"/>
                <a:cs typeface="+mn-lt"/>
              </a:rPr>
              <a:t>Colab</a:t>
            </a:r>
            <a:r>
              <a:rPr lang="en-IN" sz="1600" b="1" dirty="0">
                <a:solidFill>
                  <a:schemeClr val="tx1">
                    <a:lumMod val="75000"/>
                    <a:lumOff val="25000"/>
                  </a:schemeClr>
                </a:solidFill>
                <a:latin typeface="Calibri"/>
                <a:ea typeface="+mn-lt"/>
                <a:cs typeface="+mn-lt"/>
              </a:rPr>
              <a:t>: For interactive coding and model development</a:t>
            </a:r>
          </a:p>
          <a:p>
            <a:endParaRPr lang="en-IN" dirty="0"/>
          </a:p>
          <a:p>
            <a:r>
              <a:rPr lang="en-IN" b="1" dirty="0"/>
              <a:t>Library required to build the model</a:t>
            </a:r>
          </a:p>
          <a:p>
            <a:pPr lvl="1"/>
            <a:r>
              <a:rPr lang="en-IN" sz="1600" b="1" dirty="0">
                <a:solidFill>
                  <a:schemeClr val="tx1">
                    <a:lumMod val="75000"/>
                    <a:lumOff val="25000"/>
                  </a:schemeClr>
                </a:solidFill>
                <a:latin typeface="Calibri"/>
                <a:ea typeface="+mn-lt"/>
                <a:cs typeface="+mn-lt"/>
              </a:rPr>
              <a:t>Data Collection and Processing: pandas - Data manipulation and analysis</a:t>
            </a:r>
          </a:p>
          <a:p>
            <a:pPr lvl="1"/>
            <a:r>
              <a:rPr lang="en-IN" sz="1600" b="1" dirty="0" err="1">
                <a:solidFill>
                  <a:schemeClr val="tx1">
                    <a:lumMod val="75000"/>
                    <a:lumOff val="25000"/>
                  </a:schemeClr>
                </a:solidFill>
                <a:latin typeface="Calibri"/>
                <a:ea typeface="+mn-lt"/>
                <a:cs typeface="+mn-lt"/>
              </a:rPr>
              <a:t>numpy</a:t>
            </a:r>
            <a:r>
              <a:rPr lang="en-IN" sz="1600" b="1" dirty="0">
                <a:solidFill>
                  <a:schemeClr val="tx1">
                    <a:lumMod val="75000"/>
                    <a:lumOff val="25000"/>
                  </a:schemeClr>
                </a:solidFill>
                <a:latin typeface="Calibri"/>
                <a:ea typeface="+mn-lt"/>
                <a:cs typeface="+mn-lt"/>
              </a:rPr>
              <a:t> - Numerical computing </a:t>
            </a:r>
          </a:p>
          <a:p>
            <a:pPr lvl="1"/>
            <a:r>
              <a:rPr lang="en-IN" sz="1600" b="1" dirty="0" err="1">
                <a:solidFill>
                  <a:schemeClr val="tx1">
                    <a:lumMod val="75000"/>
                    <a:lumOff val="25000"/>
                  </a:schemeClr>
                </a:solidFill>
                <a:latin typeface="Calibri"/>
                <a:ea typeface="+mn-lt"/>
                <a:cs typeface="+mn-lt"/>
              </a:rPr>
              <a:t>sscikit</a:t>
            </a:r>
            <a:r>
              <a:rPr lang="en-IN" sz="1600" b="1" dirty="0">
                <a:solidFill>
                  <a:schemeClr val="tx1">
                    <a:lumMod val="75000"/>
                    <a:lumOff val="25000"/>
                  </a:schemeClr>
                </a:solidFill>
                <a:latin typeface="Calibri"/>
                <a:ea typeface="+mn-lt"/>
                <a:cs typeface="+mn-lt"/>
              </a:rPr>
              <a:t>-learn - Preprocessing and scaling data</a:t>
            </a:r>
          </a:p>
          <a:p>
            <a:pPr lvl="1"/>
            <a:r>
              <a:rPr lang="en-IN" sz="1600" b="1" dirty="0">
                <a:solidFill>
                  <a:schemeClr val="tx1">
                    <a:lumMod val="75000"/>
                    <a:lumOff val="25000"/>
                  </a:schemeClr>
                </a:solidFill>
                <a:latin typeface="Calibri"/>
                <a:ea typeface="+mn-lt"/>
                <a:cs typeface="+mn-lt"/>
              </a:rPr>
              <a:t>Machine Learning and Deep Learning: </a:t>
            </a:r>
            <a:r>
              <a:rPr lang="en-IN" sz="1600" b="1" dirty="0" err="1">
                <a:solidFill>
                  <a:schemeClr val="tx1">
                    <a:lumMod val="75000"/>
                    <a:lumOff val="25000"/>
                  </a:schemeClr>
                </a:solidFill>
                <a:latin typeface="Calibri"/>
                <a:ea typeface="+mn-lt"/>
                <a:cs typeface="+mn-lt"/>
              </a:rPr>
              <a:t>tensorflow</a:t>
            </a:r>
            <a:r>
              <a:rPr lang="en-IN" sz="1600" b="1" dirty="0">
                <a:solidFill>
                  <a:schemeClr val="tx1">
                    <a:lumMod val="75000"/>
                    <a:lumOff val="25000"/>
                  </a:schemeClr>
                </a:solidFill>
                <a:latin typeface="Calibri"/>
                <a:ea typeface="+mn-lt"/>
                <a:cs typeface="+mn-lt"/>
              </a:rPr>
              <a:t> - Building and training the LSTM model</a:t>
            </a:r>
          </a:p>
          <a:p>
            <a:pPr lvl="1"/>
            <a:r>
              <a:rPr lang="en-IN" sz="1600" b="1" dirty="0" err="1">
                <a:solidFill>
                  <a:schemeClr val="tx1">
                    <a:lumMod val="75000"/>
                    <a:lumOff val="25000"/>
                  </a:schemeClr>
                </a:solidFill>
                <a:latin typeface="Calibri"/>
                <a:ea typeface="+mn-lt"/>
                <a:cs typeface="+mn-lt"/>
              </a:rPr>
              <a:t>keras</a:t>
            </a:r>
            <a:r>
              <a:rPr lang="en-IN" sz="1600" b="1" dirty="0">
                <a:solidFill>
                  <a:schemeClr val="tx1">
                    <a:lumMod val="75000"/>
                    <a:lumOff val="25000"/>
                  </a:schemeClr>
                </a:solidFill>
                <a:latin typeface="Calibri"/>
                <a:ea typeface="+mn-lt"/>
                <a:cs typeface="+mn-lt"/>
              </a:rPr>
              <a:t> - High-level neural networks API (integrated with TensorFlow)</a:t>
            </a:r>
          </a:p>
          <a:p>
            <a:pPr lvl="1"/>
            <a:r>
              <a:rPr lang="en-IN" sz="1600" b="1" dirty="0">
                <a:solidFill>
                  <a:schemeClr val="tx1">
                    <a:lumMod val="75000"/>
                    <a:lumOff val="25000"/>
                  </a:schemeClr>
                </a:solidFill>
                <a:latin typeface="Calibri"/>
                <a:ea typeface="+mn-lt"/>
                <a:cs typeface="+mn-lt"/>
              </a:rPr>
              <a:t>Visualization: matplotlib - Plotting and visualization of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TextBox 2">
            <a:extLst>
              <a:ext uri="{FF2B5EF4-FFF2-40B4-BE49-F238E27FC236}">
                <a16:creationId xmlns:a16="http://schemas.microsoft.com/office/drawing/2014/main" id="{C345CCDF-F336-BBA6-D339-36236C6ECF66}"/>
              </a:ext>
            </a:extLst>
          </p:cNvPr>
          <p:cNvSpPr txBox="1"/>
          <p:nvPr/>
        </p:nvSpPr>
        <p:spPr>
          <a:xfrm>
            <a:off x="87549" y="1332689"/>
            <a:ext cx="12013660" cy="1107996"/>
          </a:xfrm>
          <a:prstGeom prst="rect">
            <a:avLst/>
          </a:prstGeom>
          <a:noFill/>
        </p:spPr>
        <p:txBody>
          <a:bodyPr wrap="square" rtlCol="0">
            <a:spAutoFit/>
          </a:bodyPr>
          <a:lstStyle/>
          <a:p>
            <a:pPr marL="305435" indent="-305435"/>
            <a:r>
              <a:rPr lang="en-IN" b="1" dirty="0">
                <a:ea typeface="+mn-lt"/>
                <a:cs typeface="+mn-lt"/>
              </a:rPr>
              <a:t>Algorithm Selection:</a:t>
            </a:r>
          </a:p>
          <a:p>
            <a:pPr marL="305435" indent="-305435"/>
            <a:r>
              <a:rPr lang="en-IN" sz="1600" b="1" dirty="0">
                <a:solidFill>
                  <a:schemeClr val="tx1">
                    <a:lumMod val="75000"/>
                    <a:lumOff val="25000"/>
                  </a:schemeClr>
                </a:solidFill>
                <a:latin typeface="Calibri"/>
                <a:ea typeface="+mn-lt"/>
                <a:cs typeface="+mn-lt"/>
              </a:rPr>
              <a:t>	We selected a Stacked Long Short-Term Memory (LSTM) neural network for this project. LSTMs are a type of recurrent neural network (RNN) specifically designed to handle sequential data and time series predictions by capturing long-term dependencies. The stacked version, which uses multiple LSTM layers, enhances the model's ability to learn complex patterns in the data.</a:t>
            </a:r>
          </a:p>
        </p:txBody>
      </p:sp>
      <p:sp>
        <p:nvSpPr>
          <p:cNvPr id="4" name="TextBox 3">
            <a:extLst>
              <a:ext uri="{FF2B5EF4-FFF2-40B4-BE49-F238E27FC236}">
                <a16:creationId xmlns:a16="http://schemas.microsoft.com/office/drawing/2014/main" id="{8B458F81-0C7B-6A43-C8BE-8E93AD465825}"/>
              </a:ext>
            </a:extLst>
          </p:cNvPr>
          <p:cNvSpPr txBox="1"/>
          <p:nvPr/>
        </p:nvSpPr>
        <p:spPr>
          <a:xfrm>
            <a:off x="-719847" y="2786100"/>
            <a:ext cx="12422221" cy="1631216"/>
          </a:xfrm>
          <a:prstGeom prst="rect">
            <a:avLst/>
          </a:prstGeom>
          <a:noFill/>
        </p:spPr>
        <p:txBody>
          <a:bodyPr wrap="square" rtlCol="0">
            <a:spAutoFit/>
          </a:bodyPr>
          <a:lstStyle/>
          <a:p>
            <a:pPr marL="1087120" lvl="2" indent="-305435"/>
            <a:r>
              <a:rPr lang="en-IN" b="1" dirty="0">
                <a:ea typeface="+mn-lt"/>
                <a:cs typeface="+mn-lt"/>
              </a:rPr>
              <a:t>Data Input:</a:t>
            </a:r>
          </a:p>
          <a:p>
            <a:pPr marL="1087120" lvl="2" indent="-305435"/>
            <a:r>
              <a:rPr lang="en-IN" sz="1400" b="1" dirty="0">
                <a:solidFill>
                  <a:schemeClr val="tx1">
                    <a:lumMod val="75000"/>
                    <a:lumOff val="25000"/>
                  </a:schemeClr>
                </a:solidFill>
                <a:latin typeface="Calibri"/>
                <a:ea typeface="+mn-lt"/>
                <a:cs typeface="+mn-lt"/>
              </a:rPr>
              <a:t>	</a:t>
            </a:r>
            <a:r>
              <a:rPr lang="en-IN" sz="1600" b="1" dirty="0">
                <a:solidFill>
                  <a:schemeClr val="tx1">
                    <a:lumMod val="75000"/>
                    <a:lumOff val="25000"/>
                  </a:schemeClr>
                </a:solidFill>
                <a:latin typeface="Calibri"/>
                <a:ea typeface="+mn-lt"/>
                <a:cs typeface="+mn-lt"/>
              </a:rPr>
              <a:t>The input data consists of historical stock prices collected from the AAPL.csv file. The data includes various features such as opening price, closing price, high, low, volume, and date. For the prediction task, we primarily focus on the closing price as the target variable. The data is pre-processed by normalizing the values to a specific range, typically between 0 and 1, to improve the performance and convergence of the LSTM model.</a:t>
            </a:r>
          </a:p>
          <a:p>
            <a:endParaRPr lang="en-IN" dirty="0"/>
          </a:p>
        </p:txBody>
      </p:sp>
      <p:sp>
        <p:nvSpPr>
          <p:cNvPr id="8" name="TextBox 7">
            <a:extLst>
              <a:ext uri="{FF2B5EF4-FFF2-40B4-BE49-F238E27FC236}">
                <a16:creationId xmlns:a16="http://schemas.microsoft.com/office/drawing/2014/main" id="{746A7176-66EE-2B1A-CBFA-5E47EAEDDCBA}"/>
              </a:ext>
            </a:extLst>
          </p:cNvPr>
          <p:cNvSpPr txBox="1"/>
          <p:nvPr/>
        </p:nvSpPr>
        <p:spPr>
          <a:xfrm>
            <a:off x="-359925" y="4417316"/>
            <a:ext cx="12062299" cy="1600438"/>
          </a:xfrm>
          <a:prstGeom prst="rect">
            <a:avLst/>
          </a:prstGeom>
          <a:noFill/>
        </p:spPr>
        <p:txBody>
          <a:bodyPr wrap="square" rtlCol="0">
            <a:spAutoFit/>
          </a:bodyPr>
          <a:lstStyle>
            <a:defPPr>
              <a:defRPr lang="en-US"/>
            </a:defPPr>
            <a:lvl3pPr marL="1087120" lvl="2" indent="-305435">
              <a:defRPr b="1">
                <a:ea typeface="+mn-lt"/>
                <a:cs typeface="+mn-lt"/>
              </a:defRPr>
            </a:lvl3pPr>
          </a:lstStyle>
          <a:p>
            <a:pPr lvl="1"/>
            <a:r>
              <a:rPr lang="en-IN" b="1" dirty="0">
                <a:ea typeface="+mn-lt"/>
                <a:cs typeface="+mn-lt"/>
              </a:rPr>
              <a:t>Training Process:</a:t>
            </a:r>
          </a:p>
          <a:p>
            <a:pPr lvl="1"/>
            <a:r>
              <a:rPr lang="en-IN" sz="1600" b="1" dirty="0">
                <a:solidFill>
                  <a:schemeClr val="tx1">
                    <a:lumMod val="75000"/>
                    <a:lumOff val="25000"/>
                  </a:schemeClr>
                </a:solidFill>
                <a:latin typeface="Calibri"/>
                <a:ea typeface="+mn-lt"/>
                <a:cs typeface="+mn-lt"/>
              </a:rPr>
              <a:t>	The training process involves splitting the </a:t>
            </a:r>
            <a:r>
              <a:rPr lang="en-IN" sz="1600" b="1" dirty="0" err="1">
                <a:solidFill>
                  <a:schemeClr val="tx1">
                    <a:lumMod val="75000"/>
                    <a:lumOff val="25000"/>
                  </a:schemeClr>
                </a:solidFill>
                <a:latin typeface="Calibri"/>
                <a:ea typeface="+mn-lt"/>
                <a:cs typeface="+mn-lt"/>
              </a:rPr>
              <a:t>preprocessed</a:t>
            </a:r>
            <a:r>
              <a:rPr lang="en-IN" sz="1600" b="1" dirty="0">
                <a:solidFill>
                  <a:schemeClr val="tx1">
                    <a:lumMod val="75000"/>
                    <a:lumOff val="25000"/>
                  </a:schemeClr>
                </a:solidFill>
                <a:latin typeface="Calibri"/>
                <a:ea typeface="+mn-lt"/>
                <a:cs typeface="+mn-lt"/>
              </a:rPr>
              <a:t> data into training and testing sets. The LSTM model is then trained on 	the training set, where it learns to recognize patterns and trends in the historical stock prices. The model's parameters are 	optimized using backpropagation through time (BPTT) and an optimizer such as Adam. During training, the model’s 	performance is monitored using metrics like mean squared error (MSE) to ensure it is learning effectively and not overfitting 	the data.</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653117-C01F-694C-7D4B-2F447D1AE06C}"/>
              </a:ext>
            </a:extLst>
          </p:cNvPr>
          <p:cNvSpPr txBox="1"/>
          <p:nvPr/>
        </p:nvSpPr>
        <p:spPr>
          <a:xfrm>
            <a:off x="-165369" y="933855"/>
            <a:ext cx="11887200" cy="2031325"/>
          </a:xfrm>
          <a:prstGeom prst="rect">
            <a:avLst/>
          </a:prstGeom>
          <a:noFill/>
        </p:spPr>
        <p:txBody>
          <a:bodyPr wrap="square" rtlCol="0">
            <a:spAutoFit/>
          </a:bodyPr>
          <a:lstStyle/>
          <a:p>
            <a:pPr marL="629920" lvl="1" indent="-305435"/>
            <a:r>
              <a:rPr lang="en-IN" b="1" dirty="0">
                <a:ea typeface="+mn-lt"/>
                <a:cs typeface="+mn-lt"/>
              </a:rPr>
              <a:t>Prediction Process:</a:t>
            </a:r>
          </a:p>
          <a:p>
            <a:pPr marL="629920" lvl="1" indent="-305435"/>
            <a:r>
              <a:rPr lang="en-IN" b="1" dirty="0">
                <a:solidFill>
                  <a:schemeClr val="tx1">
                    <a:lumMod val="75000"/>
                    <a:lumOff val="25000"/>
                  </a:schemeClr>
                </a:solidFill>
                <a:latin typeface="Calibri"/>
                <a:ea typeface="+mn-lt"/>
                <a:cs typeface="+mn-lt"/>
              </a:rPr>
              <a:t>	Once the model is trained, it is used to make predictions on the test set. The input sequence of historical stock prices is fed into the model, which then outputs the predicted future stock prices. The predictions are denormalized to convert them back to the original scale. The model's accuracy is evaluated by comparing the predicted stock prices to the actual prices using evaluation metrics such as root mean squared error (RMSE). The predictions can be visualized to provide insights into future stock market trends.</a:t>
            </a:r>
          </a:p>
          <a:p>
            <a:endParaRPr lang="en-IN" dirty="0"/>
          </a:p>
        </p:txBody>
      </p:sp>
    </p:spTree>
    <p:extLst>
      <p:ext uri="{BB962C8B-B14F-4D97-AF65-F5344CB8AC3E}">
        <p14:creationId xmlns:p14="http://schemas.microsoft.com/office/powerpoint/2010/main" val="31294418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4EC44839-BF26-E0D7-BE0E-E01BD6D152B9}"/>
              </a:ext>
            </a:extLst>
          </p:cNvPr>
          <p:cNvPicPr>
            <a:picLocks noChangeAspect="1"/>
          </p:cNvPicPr>
          <p:nvPr/>
        </p:nvPicPr>
        <p:blipFill>
          <a:blip r:embed="rId2"/>
          <a:stretch>
            <a:fillRect/>
          </a:stretch>
        </p:blipFill>
        <p:spPr>
          <a:xfrm>
            <a:off x="367184" y="1462087"/>
            <a:ext cx="5257800" cy="3933825"/>
          </a:xfrm>
          <a:prstGeom prst="rect">
            <a:avLst/>
          </a:prstGeom>
        </p:spPr>
      </p:pic>
      <p:pic>
        <p:nvPicPr>
          <p:cNvPr id="2050" name="Picture 2">
            <a:extLst>
              <a:ext uri="{FF2B5EF4-FFF2-40B4-BE49-F238E27FC236}">
                <a16:creationId xmlns:a16="http://schemas.microsoft.com/office/drawing/2014/main" id="{65EA439F-2E74-479D-FB3D-477F54C32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914" y="1462086"/>
            <a:ext cx="5257800"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2AA2B3-BDA2-6F65-55A4-76DFABB5636F}"/>
              </a:ext>
            </a:extLst>
          </p:cNvPr>
          <p:cNvSpPr txBox="1"/>
          <p:nvPr/>
        </p:nvSpPr>
        <p:spPr>
          <a:xfrm>
            <a:off x="367184" y="5719864"/>
            <a:ext cx="5342952" cy="646331"/>
          </a:xfrm>
          <a:prstGeom prst="rect">
            <a:avLst/>
          </a:prstGeom>
          <a:noFill/>
        </p:spPr>
        <p:txBody>
          <a:bodyPr wrap="square" rtlCol="0">
            <a:spAutoFit/>
          </a:bodyPr>
          <a:lstStyle/>
          <a:p>
            <a:r>
              <a:rPr lang="en-US" dirty="0"/>
              <a:t>Orange Line shows the prediction of price for coming 30 Days</a:t>
            </a:r>
            <a:endParaRPr lang="en-IN" dirty="0"/>
          </a:p>
        </p:txBody>
      </p:sp>
      <p:sp>
        <p:nvSpPr>
          <p:cNvPr id="6" name="TextBox 5">
            <a:extLst>
              <a:ext uri="{FF2B5EF4-FFF2-40B4-BE49-F238E27FC236}">
                <a16:creationId xmlns:a16="http://schemas.microsoft.com/office/drawing/2014/main" id="{CB1068B0-6EE1-2133-700E-FE166219C060}"/>
              </a:ext>
            </a:extLst>
          </p:cNvPr>
          <p:cNvSpPr txBox="1"/>
          <p:nvPr/>
        </p:nvSpPr>
        <p:spPr>
          <a:xfrm>
            <a:off x="6481864" y="5719863"/>
            <a:ext cx="5342952" cy="369332"/>
          </a:xfrm>
          <a:prstGeom prst="rect">
            <a:avLst/>
          </a:prstGeom>
          <a:noFill/>
        </p:spPr>
        <p:txBody>
          <a:bodyPr wrap="square" rtlCol="0">
            <a:spAutoFit/>
          </a:bodyPr>
          <a:lstStyle/>
          <a:p>
            <a:r>
              <a:rPr lang="en-US" dirty="0"/>
              <a:t>Final visualization in broad time Range</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t>This project demonstrates the efficacy of using a Stacked Long Short-Term Memory (LSTM) neural network for stock market price forecasting. By leveraging the sequential nature of historical stock price data, the LSTM model captures complex temporal patterns and dependencies, providing accurate predictions for future stock prices. The successful implementation of this model highlights the potential of advanced machine learning techniques in financial forecasting, offering valuable insights and aiding investors in making informed decisions. The end-to-end workflow, from data collection and preprocessing to model training and evaluation, showcases the comprehensive approach required for building robust predictive models in the financial domain.</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TotalTime>
  <Words>1206</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Gill Sans MT</vt:lpstr>
      <vt:lpstr>Wingdings 2</vt:lpstr>
      <vt:lpstr>DividendVTI</vt:lpstr>
      <vt:lpstr>Stock market Price prediction</vt:lpstr>
      <vt:lpstr>OUTLINE</vt:lpstr>
      <vt:lpstr>Problem Statement</vt:lpstr>
      <vt:lpstr>Proposed Solution</vt:lpstr>
      <vt:lpstr>System  Approach</vt:lpstr>
      <vt:lpstr>Algorithm &amp; Deployment</vt:lpstr>
      <vt:lpstr>PowerPoint Presentation</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Sanjay Rout</cp:lastModifiedBy>
  <cp:revision>23</cp:revision>
  <dcterms:created xsi:type="dcterms:W3CDTF">2021-05-26T16:50:10Z</dcterms:created>
  <dcterms:modified xsi:type="dcterms:W3CDTF">2024-07-01T06:03:18Z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