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66"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11/14/2017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Datapath#cite_note-lobur-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7002E-4F0E-4FD9-BBBC-0A73121595E1}"/>
              </a:ext>
            </a:extLst>
          </p:cNvPr>
          <p:cNvSpPr>
            <a:spLocks noGrp="1"/>
          </p:cNvSpPr>
          <p:nvPr>
            <p:ph type="ctrTitle"/>
          </p:nvPr>
        </p:nvSpPr>
        <p:spPr>
          <a:xfrm>
            <a:off x="516536" y="604794"/>
            <a:ext cx="10993549" cy="1475013"/>
          </a:xfrm>
        </p:spPr>
        <p:txBody>
          <a:bodyPr/>
          <a:lstStyle/>
          <a:p>
            <a:r>
              <a:rPr lang="en-US" dirty="0"/>
              <a:t>DDCO MINI PROJECT	</a:t>
            </a:r>
          </a:p>
        </p:txBody>
      </p:sp>
      <p:sp>
        <p:nvSpPr>
          <p:cNvPr id="3" name="Subtitle 2">
            <a:extLst>
              <a:ext uri="{FF2B5EF4-FFF2-40B4-BE49-F238E27FC236}">
                <a16:creationId xmlns="" xmlns:a16="http://schemas.microsoft.com/office/drawing/2014/main" id="{11501891-8EED-403E-9970-3F955315D1A6}"/>
              </a:ext>
            </a:extLst>
          </p:cNvPr>
          <p:cNvSpPr>
            <a:spLocks noGrp="1"/>
          </p:cNvSpPr>
          <p:nvPr>
            <p:ph type="subTitle" idx="1"/>
          </p:nvPr>
        </p:nvSpPr>
        <p:spPr>
          <a:xfrm>
            <a:off x="599227" y="2236827"/>
            <a:ext cx="10993546" cy="590321"/>
          </a:xfrm>
        </p:spPr>
        <p:txBody>
          <a:bodyPr/>
          <a:lstStyle/>
          <a:p>
            <a:r>
              <a:rPr lang="en-US" dirty="0"/>
              <a:t>Constructing a simple CPU using </a:t>
            </a:r>
            <a:r>
              <a:rPr lang="en-US" dirty="0" err="1"/>
              <a:t>logisim</a:t>
            </a:r>
            <a:r>
              <a:rPr lang="en-US" dirty="0"/>
              <a:t> simulator</a:t>
            </a:r>
          </a:p>
        </p:txBody>
      </p:sp>
    </p:spTree>
    <p:extLst>
      <p:ext uri="{BB962C8B-B14F-4D97-AF65-F5344CB8AC3E}">
        <p14:creationId xmlns:p14="http://schemas.microsoft.com/office/powerpoint/2010/main" val="155296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3A561C-9FF6-4A85-98FD-F57478726C2F}"/>
              </a:ext>
            </a:extLst>
          </p:cNvPr>
          <p:cNvSpPr>
            <a:spLocks noGrp="1"/>
          </p:cNvSpPr>
          <p:nvPr>
            <p:ph type="title"/>
          </p:nvPr>
        </p:nvSpPr>
        <p:spPr/>
        <p:txBody>
          <a:bodyPr/>
          <a:lstStyle/>
          <a:p>
            <a:r>
              <a:rPr lang="en-US" dirty="0"/>
              <a:t>ALU</a:t>
            </a:r>
          </a:p>
        </p:txBody>
      </p:sp>
      <p:sp>
        <p:nvSpPr>
          <p:cNvPr id="3" name="Content Placeholder 2">
            <a:extLst>
              <a:ext uri="{FF2B5EF4-FFF2-40B4-BE49-F238E27FC236}">
                <a16:creationId xmlns="" xmlns:a16="http://schemas.microsoft.com/office/drawing/2014/main" id="{A5364F94-4D14-4D68-BE97-DF4C0F63F19D}"/>
              </a:ext>
            </a:extLst>
          </p:cNvPr>
          <p:cNvSpPr>
            <a:spLocks noGrp="1"/>
          </p:cNvSpPr>
          <p:nvPr>
            <p:ph idx="1"/>
          </p:nvPr>
        </p:nvSpPr>
        <p:spPr/>
        <p:txBody>
          <a:bodyPr/>
          <a:lstStyle/>
          <a:p>
            <a:r>
              <a:rPr lang="en-US" dirty="0"/>
              <a:t>An </a:t>
            </a:r>
            <a:r>
              <a:rPr lang="en-US" b="1" dirty="0"/>
              <a:t>arithmetic logic unit</a:t>
            </a:r>
            <a:r>
              <a:rPr lang="en-US" dirty="0"/>
              <a:t> (</a:t>
            </a:r>
            <a:r>
              <a:rPr lang="en-US" b="1" dirty="0"/>
              <a:t>ALU</a:t>
            </a:r>
            <a:r>
              <a:rPr lang="en-US" dirty="0"/>
              <a:t>) is a </a:t>
            </a:r>
            <a:r>
              <a:rPr lang="en-US" dirty="0" smtClean="0"/>
              <a:t>combinational digital </a:t>
            </a:r>
            <a:r>
              <a:rPr lang="en-US" dirty="0"/>
              <a:t>electronic </a:t>
            </a:r>
            <a:r>
              <a:rPr lang="en-US" dirty="0" smtClean="0"/>
              <a:t>circuit</a:t>
            </a:r>
            <a:r>
              <a:rPr lang="en-US" dirty="0"/>
              <a:t> </a:t>
            </a:r>
            <a:r>
              <a:rPr lang="en-US" dirty="0" smtClean="0"/>
              <a:t>that </a:t>
            </a:r>
            <a:r>
              <a:rPr lang="en-US" dirty="0"/>
              <a:t>performs </a:t>
            </a:r>
            <a:r>
              <a:rPr lang="en-US" dirty="0" smtClean="0"/>
              <a:t>arithmetic</a:t>
            </a:r>
            <a:r>
              <a:rPr lang="en-US" dirty="0"/>
              <a:t> </a:t>
            </a:r>
            <a:r>
              <a:rPr lang="en-US" dirty="0" smtClean="0"/>
              <a:t>and</a:t>
            </a:r>
            <a:r>
              <a:rPr lang="en-US" dirty="0"/>
              <a:t> bitwise operations on integer binary numbers</a:t>
            </a:r>
            <a:r>
              <a:rPr lang="en-US" dirty="0" smtClean="0"/>
              <a:t>.</a:t>
            </a:r>
          </a:p>
          <a:p>
            <a:r>
              <a:rPr lang="en-US" dirty="0"/>
              <a:t>An ALU is a fundamental building block of many types of computing circuits, including the central processing </a:t>
            </a:r>
            <a:r>
              <a:rPr lang="en-US" dirty="0" smtClean="0"/>
              <a:t>unit (CPU</a:t>
            </a:r>
            <a:r>
              <a:rPr lang="en-US" dirty="0"/>
              <a:t>) of </a:t>
            </a:r>
            <a:r>
              <a:rPr lang="en-US" dirty="0" smtClean="0"/>
              <a:t>computers.</a:t>
            </a:r>
            <a:endParaRPr lang="en-US" dirty="0"/>
          </a:p>
        </p:txBody>
      </p:sp>
    </p:spTree>
    <p:extLst>
      <p:ext uri="{BB962C8B-B14F-4D97-AF65-F5344CB8AC3E}">
        <p14:creationId xmlns:p14="http://schemas.microsoft.com/office/powerpoint/2010/main" val="718720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alu</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756" y="2227263"/>
            <a:ext cx="5267437" cy="3633787"/>
          </a:xfrm>
        </p:spPr>
      </p:pic>
      <p:sp>
        <p:nvSpPr>
          <p:cNvPr id="7" name="Content Placeholder 6"/>
          <p:cNvSpPr>
            <a:spLocks noGrp="1"/>
          </p:cNvSpPr>
          <p:nvPr>
            <p:ph sz="half" idx="2"/>
          </p:nvPr>
        </p:nvSpPr>
        <p:spPr/>
        <p:txBody>
          <a:bodyPr>
            <a:normAutofit fontScale="62500" lnSpcReduction="20000"/>
          </a:bodyPr>
          <a:lstStyle/>
          <a:p>
            <a:r>
              <a:rPr lang="en-US" dirty="0" smtClean="0"/>
              <a:t>Components used:</a:t>
            </a:r>
          </a:p>
          <a:p>
            <a:pPr marL="342900" indent="-342900">
              <a:buFont typeface="+mj-lt"/>
              <a:buAutoNum type="arabicPeriod"/>
            </a:pPr>
            <a:r>
              <a:rPr lang="en-US" dirty="0" smtClean="0"/>
              <a:t>2 4-bit input pins</a:t>
            </a:r>
          </a:p>
          <a:p>
            <a:pPr marL="342900" indent="-342900">
              <a:buFont typeface="+mj-lt"/>
              <a:buAutoNum type="arabicPeriod"/>
            </a:pPr>
            <a:r>
              <a:rPr lang="en-US" dirty="0" smtClean="0"/>
              <a:t>1 Full adder</a:t>
            </a:r>
          </a:p>
          <a:p>
            <a:pPr marL="342900" indent="-342900">
              <a:buFont typeface="+mj-lt"/>
              <a:buAutoNum type="arabicPeriod"/>
            </a:pPr>
            <a:r>
              <a:rPr lang="en-US" dirty="0" smtClean="0"/>
              <a:t>1 </a:t>
            </a:r>
            <a:r>
              <a:rPr lang="en-US" dirty="0" err="1" smtClean="0"/>
              <a:t>Subtarctor</a:t>
            </a:r>
            <a:endParaRPr lang="en-US" dirty="0" smtClean="0"/>
          </a:p>
          <a:p>
            <a:pPr marL="342900" indent="-342900">
              <a:buFont typeface="+mj-lt"/>
              <a:buAutoNum type="arabicPeriod"/>
            </a:pPr>
            <a:r>
              <a:rPr lang="en-US" dirty="0" smtClean="0"/>
              <a:t>1 Multiplier</a:t>
            </a:r>
          </a:p>
          <a:p>
            <a:pPr marL="342900" indent="-342900">
              <a:buFont typeface="+mj-lt"/>
              <a:buAutoNum type="arabicPeriod"/>
            </a:pPr>
            <a:r>
              <a:rPr lang="en-US" dirty="0" smtClean="0"/>
              <a:t>1 Divider</a:t>
            </a:r>
          </a:p>
          <a:p>
            <a:pPr marL="342900" indent="-342900">
              <a:buFont typeface="+mj-lt"/>
              <a:buAutoNum type="arabicPeriod"/>
            </a:pPr>
            <a:r>
              <a:rPr lang="en-US" dirty="0" smtClean="0"/>
              <a:t>1 Shift right register</a:t>
            </a:r>
          </a:p>
          <a:p>
            <a:pPr marL="342900" indent="-342900">
              <a:buFont typeface="+mj-lt"/>
              <a:buAutoNum type="arabicPeriod"/>
            </a:pPr>
            <a:r>
              <a:rPr lang="en-US" dirty="0" smtClean="0"/>
              <a:t>1 Shift left register</a:t>
            </a:r>
          </a:p>
          <a:p>
            <a:pPr marL="342900" indent="-342900">
              <a:buFont typeface="+mj-lt"/>
              <a:buAutoNum type="arabicPeriod"/>
            </a:pPr>
            <a:r>
              <a:rPr lang="en-US" dirty="0" smtClean="0"/>
              <a:t>1 AND gate</a:t>
            </a:r>
          </a:p>
          <a:p>
            <a:pPr marL="342900" indent="-342900">
              <a:buFont typeface="+mj-lt"/>
              <a:buAutoNum type="arabicPeriod"/>
            </a:pPr>
            <a:r>
              <a:rPr lang="en-US" dirty="0" smtClean="0"/>
              <a:t>1 NOT gate</a:t>
            </a:r>
          </a:p>
          <a:p>
            <a:pPr marL="342900" indent="-342900">
              <a:buFont typeface="+mj-lt"/>
              <a:buAutoNum type="arabicPeriod"/>
            </a:pPr>
            <a:r>
              <a:rPr lang="en-US" dirty="0" smtClean="0"/>
              <a:t>1 </a:t>
            </a:r>
            <a:r>
              <a:rPr lang="en-US" dirty="0" err="1" smtClean="0"/>
              <a:t>Negator</a:t>
            </a:r>
            <a:endParaRPr lang="en-US" dirty="0" smtClean="0"/>
          </a:p>
          <a:p>
            <a:pPr marL="342900" indent="-342900">
              <a:buFont typeface="+mj-lt"/>
              <a:buAutoNum type="arabicPeriod"/>
            </a:pPr>
            <a:r>
              <a:rPr lang="en-US" dirty="0" smtClean="0"/>
              <a:t>1 16:1 MUX</a:t>
            </a:r>
          </a:p>
          <a:p>
            <a:pPr marL="342900" indent="-342900">
              <a:buFont typeface="+mj-lt"/>
              <a:buAutoNum type="arabicPeriod"/>
            </a:pPr>
            <a:r>
              <a:rPr lang="en-US" dirty="0" smtClean="0"/>
              <a:t>1 4-input NOR gate</a:t>
            </a:r>
          </a:p>
          <a:p>
            <a:pPr marL="342900" indent="-342900">
              <a:buFont typeface="+mj-lt"/>
              <a:buAutoNum type="arabicPeriod"/>
            </a:pPr>
            <a:r>
              <a:rPr lang="en-US" dirty="0" smtClean="0"/>
              <a:t>1 2-input NOR gate</a:t>
            </a:r>
            <a:endParaRPr lang="en-US" dirty="0"/>
          </a:p>
        </p:txBody>
      </p:sp>
    </p:spTree>
    <p:extLst>
      <p:ext uri="{BB962C8B-B14F-4D97-AF65-F5344CB8AC3E}">
        <p14:creationId xmlns:p14="http://schemas.microsoft.com/office/powerpoint/2010/main" val="434230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ALU</a:t>
            </a:r>
            <a:endParaRPr lang="en-US" dirty="0"/>
          </a:p>
        </p:txBody>
      </p:sp>
      <p:sp>
        <p:nvSpPr>
          <p:cNvPr id="3" name="Content Placeholder 2"/>
          <p:cNvSpPr>
            <a:spLocks noGrp="1"/>
          </p:cNvSpPr>
          <p:nvPr>
            <p:ph idx="1"/>
          </p:nvPr>
        </p:nvSpPr>
        <p:spPr/>
        <p:txBody>
          <a:bodyPr/>
          <a:lstStyle/>
          <a:p>
            <a:r>
              <a:rPr lang="en-US" dirty="0" smtClean="0"/>
              <a:t>Basic working:</a:t>
            </a:r>
          </a:p>
          <a:p>
            <a:pPr marL="342900" indent="-342900">
              <a:buFont typeface="+mj-lt"/>
              <a:buAutoNum type="arabicPeriod"/>
            </a:pPr>
            <a:r>
              <a:rPr lang="en-US" dirty="0" smtClean="0"/>
              <a:t>The </a:t>
            </a:r>
            <a:r>
              <a:rPr lang="en-US" dirty="0" smtClean="0"/>
              <a:t>numbers </a:t>
            </a:r>
            <a:r>
              <a:rPr lang="en-US" dirty="0" smtClean="0"/>
              <a:t>get loaded in the two output pins.</a:t>
            </a:r>
          </a:p>
          <a:p>
            <a:pPr marL="342900" indent="-342900">
              <a:buFont typeface="+mj-lt"/>
              <a:buAutoNum type="arabicPeriod"/>
            </a:pPr>
            <a:r>
              <a:rPr lang="en-US" dirty="0" smtClean="0"/>
              <a:t>The operation to be performed is selected by the control unit and that output is selected from the MUX.</a:t>
            </a:r>
          </a:p>
          <a:p>
            <a:pPr marL="342900" indent="-342900">
              <a:buFont typeface="+mj-lt"/>
              <a:buAutoNum type="arabicPeriod"/>
            </a:pPr>
            <a:r>
              <a:rPr lang="en-US" dirty="0" smtClean="0"/>
              <a:t>The output pin shows the output of the operation performed whereas the PZN pin shows the sign of the result.</a:t>
            </a:r>
            <a:endParaRPr lang="en-US" dirty="0"/>
          </a:p>
        </p:txBody>
      </p:sp>
    </p:spTree>
    <p:extLst>
      <p:ext uri="{BB962C8B-B14F-4D97-AF65-F5344CB8AC3E}">
        <p14:creationId xmlns:p14="http://schemas.microsoft.com/office/powerpoint/2010/main" val="3979454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a:t>
            </a:r>
            <a:endParaRPr lang="en-US" dirty="0"/>
          </a:p>
        </p:txBody>
      </p:sp>
      <p:sp>
        <p:nvSpPr>
          <p:cNvPr id="3" name="Content Placeholder 2"/>
          <p:cNvSpPr>
            <a:spLocks noGrp="1"/>
          </p:cNvSpPr>
          <p:nvPr>
            <p:ph idx="1"/>
          </p:nvPr>
        </p:nvSpPr>
        <p:spPr>
          <a:xfrm>
            <a:off x="581192" y="2180496"/>
            <a:ext cx="11029615" cy="4439245"/>
          </a:xfrm>
        </p:spPr>
        <p:txBody>
          <a:bodyPr>
            <a:normAutofit fontScale="70000" lnSpcReduction="20000"/>
          </a:bodyPr>
          <a:lstStyle/>
          <a:p>
            <a:r>
              <a:rPr lang="en-US" dirty="0" smtClean="0"/>
              <a:t>Select lines to choose the desired operation:</a:t>
            </a:r>
          </a:p>
          <a:p>
            <a:pPr marL="342900" indent="-342900">
              <a:buFont typeface="+mj-lt"/>
              <a:buAutoNum type="arabicPeriod"/>
            </a:pPr>
            <a:r>
              <a:rPr lang="en-US" dirty="0" smtClean="0"/>
              <a:t>0000 is Ground</a:t>
            </a:r>
          </a:p>
          <a:p>
            <a:pPr marL="342900" indent="-342900">
              <a:buFont typeface="+mj-lt"/>
              <a:buAutoNum type="arabicPeriod"/>
            </a:pPr>
            <a:r>
              <a:rPr lang="en-US" dirty="0" smtClean="0"/>
              <a:t>0001 is Constant Number </a:t>
            </a:r>
          </a:p>
          <a:p>
            <a:pPr marL="342900" indent="-342900">
              <a:buFont typeface="+mj-lt"/>
              <a:buAutoNum type="arabicPeriod"/>
            </a:pPr>
            <a:r>
              <a:rPr lang="en-US" dirty="0" smtClean="0"/>
              <a:t>0010 is Input 1</a:t>
            </a:r>
          </a:p>
          <a:p>
            <a:pPr marL="342900" indent="-342900">
              <a:buFont typeface="+mj-lt"/>
              <a:buAutoNum type="arabicPeriod"/>
            </a:pPr>
            <a:r>
              <a:rPr lang="en-US" dirty="0" smtClean="0"/>
              <a:t>0011 is Input 2</a:t>
            </a:r>
          </a:p>
          <a:p>
            <a:pPr marL="342900" indent="-342900">
              <a:buFont typeface="+mj-lt"/>
              <a:buAutoNum type="arabicPeriod"/>
            </a:pPr>
            <a:r>
              <a:rPr lang="en-US" dirty="0" smtClean="0"/>
              <a:t>0100 is Add</a:t>
            </a:r>
          </a:p>
          <a:p>
            <a:pPr marL="342900" indent="-342900">
              <a:buFont typeface="+mj-lt"/>
              <a:buAutoNum type="arabicPeriod"/>
            </a:pPr>
            <a:r>
              <a:rPr lang="en-US" dirty="0" smtClean="0"/>
              <a:t>0101 is Subtract</a:t>
            </a:r>
          </a:p>
          <a:p>
            <a:pPr marL="342900" indent="-342900">
              <a:buFont typeface="+mj-lt"/>
              <a:buAutoNum type="arabicPeriod"/>
            </a:pPr>
            <a:r>
              <a:rPr lang="en-US" dirty="0" smtClean="0"/>
              <a:t>0110 is Multiply</a:t>
            </a:r>
          </a:p>
          <a:p>
            <a:pPr marL="342900" indent="-342900">
              <a:buFont typeface="+mj-lt"/>
              <a:buAutoNum type="arabicPeriod"/>
            </a:pPr>
            <a:r>
              <a:rPr lang="en-US" dirty="0" smtClean="0"/>
              <a:t>0111 is Divide</a:t>
            </a:r>
          </a:p>
          <a:p>
            <a:pPr marL="342900" indent="-342900">
              <a:buFont typeface="+mj-lt"/>
              <a:buAutoNum type="arabicPeriod"/>
            </a:pPr>
            <a:r>
              <a:rPr lang="en-US" dirty="0" smtClean="0"/>
              <a:t>1000 is Negation</a:t>
            </a:r>
          </a:p>
          <a:p>
            <a:pPr marL="342900" indent="-342900">
              <a:buFont typeface="+mj-lt"/>
              <a:buAutoNum type="arabicPeriod"/>
            </a:pPr>
            <a:r>
              <a:rPr lang="en-US" dirty="0" smtClean="0"/>
              <a:t>1001 is Bitwise AND</a:t>
            </a:r>
          </a:p>
          <a:p>
            <a:pPr marL="342900" indent="-342900">
              <a:buFont typeface="+mj-lt"/>
              <a:buAutoNum type="arabicPeriod"/>
            </a:pPr>
            <a:r>
              <a:rPr lang="en-US" dirty="0" smtClean="0"/>
              <a:t>1010  is Bitwise OR</a:t>
            </a:r>
          </a:p>
          <a:p>
            <a:pPr marL="342900" indent="-342900">
              <a:buFont typeface="+mj-lt"/>
              <a:buAutoNum type="arabicPeriod"/>
            </a:pPr>
            <a:r>
              <a:rPr lang="en-US" dirty="0" smtClean="0"/>
              <a:t>1011 is  2’s compliment of input 2</a:t>
            </a:r>
          </a:p>
          <a:p>
            <a:pPr marL="342900" indent="-342900">
              <a:buFont typeface="+mj-lt"/>
              <a:buAutoNum type="arabicPeriod"/>
            </a:pPr>
            <a:r>
              <a:rPr lang="en-US" dirty="0" smtClean="0"/>
              <a:t>1100 is Shift right</a:t>
            </a:r>
          </a:p>
          <a:p>
            <a:pPr marL="342900" indent="-342900">
              <a:buFont typeface="+mj-lt"/>
              <a:buAutoNum type="arabicPeriod"/>
            </a:pPr>
            <a:r>
              <a:rPr lang="en-US" dirty="0" smtClean="0"/>
              <a:t>1101 is Shift left</a:t>
            </a:r>
          </a:p>
          <a:p>
            <a:pPr marL="342900" indent="-342900">
              <a:buFont typeface="+mj-lt"/>
              <a:buAutoNum type="arabicPeriod"/>
            </a:pPr>
            <a:r>
              <a:rPr lang="en-US" dirty="0" smtClean="0"/>
              <a:t>1110 is Arithmetic Right</a:t>
            </a:r>
            <a:endParaRPr lang="en-US" dirty="0"/>
          </a:p>
        </p:txBody>
      </p:sp>
    </p:spTree>
    <p:extLst>
      <p:ext uri="{BB962C8B-B14F-4D97-AF65-F5344CB8AC3E}">
        <p14:creationId xmlns:p14="http://schemas.microsoft.com/office/powerpoint/2010/main" val="2311158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A5DA9-FCD3-470F-921B-D56575501446}"/>
              </a:ext>
            </a:extLst>
          </p:cNvPr>
          <p:cNvSpPr>
            <a:spLocks noGrp="1"/>
          </p:cNvSpPr>
          <p:nvPr>
            <p:ph type="title"/>
          </p:nvPr>
        </p:nvSpPr>
        <p:spPr/>
        <p:txBody>
          <a:bodyPr/>
          <a:lstStyle/>
          <a:p>
            <a:r>
              <a:rPr lang="en-US" dirty="0"/>
              <a:t>DATAPATH</a:t>
            </a:r>
          </a:p>
        </p:txBody>
      </p:sp>
      <p:sp>
        <p:nvSpPr>
          <p:cNvPr id="3" name="Content Placeholder 2">
            <a:extLst>
              <a:ext uri="{FF2B5EF4-FFF2-40B4-BE49-F238E27FC236}">
                <a16:creationId xmlns="" xmlns:a16="http://schemas.microsoft.com/office/drawing/2014/main" id="{B2B80F52-2181-4462-9527-597F3AC5E3FD}"/>
              </a:ext>
            </a:extLst>
          </p:cNvPr>
          <p:cNvSpPr>
            <a:spLocks noGrp="1"/>
          </p:cNvSpPr>
          <p:nvPr>
            <p:ph idx="1"/>
          </p:nvPr>
        </p:nvSpPr>
        <p:spPr/>
        <p:txBody>
          <a:bodyPr/>
          <a:lstStyle/>
          <a:p>
            <a:r>
              <a:rPr lang="en-US" dirty="0" smtClean="0"/>
              <a:t>A </a:t>
            </a:r>
            <a:r>
              <a:rPr lang="en-US" dirty="0" err="1" smtClean="0"/>
              <a:t>Datapath</a:t>
            </a:r>
            <a:r>
              <a:rPr lang="en-US" dirty="0" smtClean="0"/>
              <a:t> is a collection of functional units such as the Arithmetic Logic </a:t>
            </a:r>
            <a:r>
              <a:rPr lang="en-US" dirty="0"/>
              <a:t>Unit(ALU) </a:t>
            </a:r>
            <a:r>
              <a:rPr lang="en-US" dirty="0" smtClean="0"/>
              <a:t>that performs</a:t>
            </a:r>
            <a:r>
              <a:rPr lang="en-US" dirty="0"/>
              <a:t> data </a:t>
            </a:r>
            <a:r>
              <a:rPr lang="en-US" dirty="0" smtClean="0"/>
              <a:t>processing</a:t>
            </a:r>
            <a:r>
              <a:rPr lang="en-US" dirty="0"/>
              <a:t> </a:t>
            </a:r>
            <a:r>
              <a:rPr lang="en-US" dirty="0" smtClean="0"/>
              <a:t>operations, </a:t>
            </a:r>
            <a:r>
              <a:rPr lang="en-US" dirty="0" smtClean="0"/>
              <a:t>the Register File,  for storage of data, </a:t>
            </a:r>
            <a:r>
              <a:rPr lang="en-US" dirty="0" smtClean="0"/>
              <a:t>registers , </a:t>
            </a:r>
            <a:r>
              <a:rPr lang="en-US" dirty="0"/>
              <a:t>and buses</a:t>
            </a:r>
            <a:r>
              <a:rPr lang="en-US" dirty="0" smtClean="0"/>
              <a:t>.</a:t>
            </a:r>
            <a:r>
              <a:rPr lang="en-US" u="sng" baseline="30000" dirty="0" smtClean="0">
                <a:hlinkClick r:id="rId2"/>
              </a:rPr>
              <a:t>[</a:t>
            </a:r>
            <a:endParaRPr lang="en-US" u="sng" baseline="30000" dirty="0" smtClean="0"/>
          </a:p>
          <a:p>
            <a:r>
              <a:rPr lang="en-US" dirty="0"/>
              <a:t> </a:t>
            </a:r>
            <a:r>
              <a:rPr lang="en-US" dirty="0" smtClean="0"/>
              <a:t>” All </a:t>
            </a:r>
            <a:r>
              <a:rPr lang="en-US" dirty="0"/>
              <a:t>computers have a CPU that can be divided into two pieces. The first is the </a:t>
            </a:r>
            <a:r>
              <a:rPr lang="en-US" dirty="0" err="1"/>
              <a:t>datapath</a:t>
            </a:r>
            <a:r>
              <a:rPr lang="en-US" dirty="0"/>
              <a:t>, which is a network of storage units (registers) and arithmetic and logic units... connected by buses... where the timing is controlled by clocks</a:t>
            </a:r>
            <a:r>
              <a:rPr lang="en-US" dirty="0" smtClean="0"/>
              <a:t>.” - </a:t>
            </a:r>
            <a:r>
              <a:rPr lang="en-US" dirty="0"/>
              <a:t> The Essentials of Computer Organization and Architecture by Null &amp; </a:t>
            </a:r>
            <a:r>
              <a:rPr lang="en-US" dirty="0" err="1" smtClean="0"/>
              <a:t>Lobur</a:t>
            </a:r>
            <a:r>
              <a:rPr lang="en-US" dirty="0" smtClean="0"/>
              <a:t> </a:t>
            </a:r>
            <a:endParaRPr lang="en-US" dirty="0"/>
          </a:p>
        </p:txBody>
      </p:sp>
    </p:spTree>
    <p:extLst>
      <p:ext uri="{BB962C8B-B14F-4D97-AF65-F5344CB8AC3E}">
        <p14:creationId xmlns:p14="http://schemas.microsoft.com/office/powerpoint/2010/main" val="1867690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circuit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5856" y="2190303"/>
            <a:ext cx="6669800" cy="3003020"/>
          </a:xfrm>
        </p:spPr>
      </p:pic>
      <p:sp>
        <p:nvSpPr>
          <p:cNvPr id="4" name="Content Placeholder 3"/>
          <p:cNvSpPr>
            <a:spLocks noGrp="1"/>
          </p:cNvSpPr>
          <p:nvPr>
            <p:ph sz="half" idx="2"/>
          </p:nvPr>
        </p:nvSpPr>
        <p:spPr>
          <a:xfrm>
            <a:off x="7104185" y="2228003"/>
            <a:ext cx="4506624" cy="3633047"/>
          </a:xfrm>
        </p:spPr>
        <p:txBody>
          <a:bodyPr/>
          <a:lstStyle/>
          <a:p>
            <a:r>
              <a:rPr lang="en-US" dirty="0" smtClean="0"/>
              <a:t>The components of our </a:t>
            </a:r>
            <a:r>
              <a:rPr lang="en-US" dirty="0" err="1" smtClean="0"/>
              <a:t>Datapath</a:t>
            </a:r>
            <a:r>
              <a:rPr lang="en-US" dirty="0" smtClean="0"/>
              <a:t> are:</a:t>
            </a:r>
          </a:p>
          <a:p>
            <a:r>
              <a:rPr lang="en-US" dirty="0" smtClean="0"/>
              <a:t>4-bit Arithmetic Logic Unit</a:t>
            </a:r>
          </a:p>
          <a:p>
            <a:r>
              <a:rPr lang="en-US" dirty="0" smtClean="0"/>
              <a:t>Register File</a:t>
            </a:r>
          </a:p>
          <a:p>
            <a:r>
              <a:rPr lang="en-US" dirty="0" smtClean="0"/>
              <a:t>2:1 multiplexer for choosing between a constant or output of Register File</a:t>
            </a:r>
          </a:p>
          <a:p>
            <a:r>
              <a:rPr lang="en-US" dirty="0" smtClean="0"/>
              <a:t>2:1 multiplexer for choosing between a data input or result output of the ALU</a:t>
            </a:r>
          </a:p>
          <a:p>
            <a:r>
              <a:rPr lang="en-US" dirty="0" smtClean="0"/>
              <a:t>Various inputs and connecting buses</a:t>
            </a:r>
          </a:p>
          <a:p>
            <a:endParaRPr lang="en-US" dirty="0" smtClean="0"/>
          </a:p>
          <a:p>
            <a:endParaRPr lang="en-US" dirty="0" smtClean="0"/>
          </a:p>
        </p:txBody>
      </p:sp>
    </p:spTree>
    <p:extLst>
      <p:ext uri="{BB962C8B-B14F-4D97-AF65-F5344CB8AC3E}">
        <p14:creationId xmlns:p14="http://schemas.microsoft.com/office/powerpoint/2010/main" val="214506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the </a:t>
            </a:r>
            <a:r>
              <a:rPr lang="en-US" dirty="0" err="1" smtClean="0"/>
              <a:t>datapath</a:t>
            </a:r>
            <a:endParaRPr lang="en-US" dirty="0"/>
          </a:p>
        </p:txBody>
      </p:sp>
      <p:sp>
        <p:nvSpPr>
          <p:cNvPr id="3" name="Content Placeholder 2"/>
          <p:cNvSpPr>
            <a:spLocks noGrp="1"/>
          </p:cNvSpPr>
          <p:nvPr>
            <p:ph idx="1"/>
          </p:nvPr>
        </p:nvSpPr>
        <p:spPr/>
        <p:txBody>
          <a:bodyPr/>
          <a:lstStyle/>
          <a:p>
            <a:r>
              <a:rPr lang="en-US" dirty="0" smtClean="0"/>
              <a:t>Working</a:t>
            </a:r>
          </a:p>
          <a:p>
            <a:pPr marL="342900" indent="-342900">
              <a:buFont typeface="+mj-lt"/>
              <a:buAutoNum type="arabicPeriod"/>
            </a:pPr>
            <a:r>
              <a:rPr lang="en-US" dirty="0" smtClean="0"/>
              <a:t>A destination address, Address A and Address B is </a:t>
            </a:r>
            <a:r>
              <a:rPr lang="en-US" dirty="0" err="1" smtClean="0"/>
              <a:t>inputed</a:t>
            </a:r>
            <a:r>
              <a:rPr lang="en-US" dirty="0" smtClean="0"/>
              <a:t>, with a Register Write high signal</a:t>
            </a:r>
          </a:p>
          <a:p>
            <a:pPr marL="342900" indent="-342900">
              <a:buFont typeface="+mj-lt"/>
              <a:buAutoNum type="arabicPeriod"/>
            </a:pPr>
            <a:r>
              <a:rPr lang="en-US" dirty="0" smtClean="0"/>
              <a:t>A suitable select signal is given to the MUX to select either a Data input or Address output of Register File</a:t>
            </a:r>
          </a:p>
          <a:p>
            <a:pPr marL="342900" indent="-342900">
              <a:buFont typeface="+mj-lt"/>
              <a:buAutoNum type="arabicPeriod"/>
            </a:pPr>
            <a:r>
              <a:rPr lang="en-US" dirty="0" smtClean="0"/>
              <a:t>The output of MUX is given to the ALU as an input to perform operations as per the input given through the Function Select.</a:t>
            </a:r>
          </a:p>
          <a:p>
            <a:pPr marL="342900" indent="-342900">
              <a:buFont typeface="+mj-lt"/>
              <a:buAutoNum type="arabicPeriod"/>
            </a:pPr>
            <a:r>
              <a:rPr lang="en-US" dirty="0" smtClean="0"/>
              <a:t>The output result passes to another MUX through which it can be sent to the Data In of the Register File</a:t>
            </a:r>
          </a:p>
          <a:p>
            <a:pPr marL="342900" indent="-342900">
              <a:buFont typeface="+mj-lt"/>
              <a:buAutoNum type="arabicPeriod"/>
            </a:pPr>
            <a:r>
              <a:rPr lang="en-US" dirty="0" smtClean="0"/>
              <a:t>The PZN output displays if the output is Positive, Zero or Negative.</a:t>
            </a:r>
            <a:endParaRPr lang="en-US" dirty="0"/>
          </a:p>
        </p:txBody>
      </p:sp>
    </p:spTree>
    <p:extLst>
      <p:ext uri="{BB962C8B-B14F-4D97-AF65-F5344CB8AC3E}">
        <p14:creationId xmlns:p14="http://schemas.microsoft.com/office/powerpoint/2010/main" val="290463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772DE1-DF1E-4928-B265-D79D985CDB4B}"/>
              </a:ext>
            </a:extLst>
          </p:cNvPr>
          <p:cNvSpPr>
            <a:spLocks noGrp="1"/>
          </p:cNvSpPr>
          <p:nvPr>
            <p:ph type="title"/>
          </p:nvPr>
        </p:nvSpPr>
        <p:spPr/>
        <p:txBody>
          <a:bodyPr/>
          <a:lstStyle/>
          <a:p>
            <a:r>
              <a:rPr lang="en-US" dirty="0" err="1"/>
              <a:t>logisim</a:t>
            </a:r>
            <a:endParaRPr lang="en-US" dirty="0"/>
          </a:p>
        </p:txBody>
      </p:sp>
      <p:sp>
        <p:nvSpPr>
          <p:cNvPr id="3" name="Content Placeholder 2">
            <a:extLst>
              <a:ext uri="{FF2B5EF4-FFF2-40B4-BE49-F238E27FC236}">
                <a16:creationId xmlns="" xmlns:a16="http://schemas.microsoft.com/office/drawing/2014/main" id="{67CF84FA-0C25-4502-885B-A66E1F42358C}"/>
              </a:ext>
            </a:extLst>
          </p:cNvPr>
          <p:cNvSpPr>
            <a:spLocks noGrp="1"/>
          </p:cNvSpPr>
          <p:nvPr>
            <p:ph idx="1"/>
          </p:nvPr>
        </p:nvSpPr>
        <p:spPr/>
        <p:txBody>
          <a:bodyPr/>
          <a:lstStyle/>
          <a:p>
            <a:r>
              <a:rPr lang="en-US" dirty="0" err="1"/>
              <a:t>Logisim</a:t>
            </a:r>
            <a:r>
              <a:rPr lang="en-US" dirty="0"/>
              <a:t> is an educational tool for designing and simulating digital logic circuits. With its simple toolbar interface and simulation of circuits as you build them, it is simple enough to facilitate learning the most basic concepts related to logic circuits. With the capacity to build larger circuits from smaller </a:t>
            </a:r>
            <a:r>
              <a:rPr lang="en-US" dirty="0" err="1"/>
              <a:t>subcircuits</a:t>
            </a:r>
            <a:r>
              <a:rPr lang="en-US" dirty="0"/>
              <a:t>, and to draw bundles of wires with a single mouse drag</a:t>
            </a:r>
          </a:p>
        </p:txBody>
      </p:sp>
    </p:spTree>
    <p:extLst>
      <p:ext uri="{BB962C8B-B14F-4D97-AF65-F5344CB8AC3E}">
        <p14:creationId xmlns:p14="http://schemas.microsoft.com/office/powerpoint/2010/main" val="383207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F4C26E25-D487-4D4D-9E39-232A378B27C2}"/>
              </a:ext>
            </a:extLst>
          </p:cNvPr>
          <p:cNvPicPr>
            <a:picLocks noGrp="1" noChangeAspect="1"/>
          </p:cNvPicPr>
          <p:nvPr>
            <p:ph idx="1"/>
          </p:nvPr>
        </p:nvPicPr>
        <p:blipFill>
          <a:blip r:embed="rId2"/>
          <a:stretch>
            <a:fillRect/>
          </a:stretch>
        </p:blipFill>
        <p:spPr>
          <a:xfrm>
            <a:off x="747446" y="2240251"/>
            <a:ext cx="4486275" cy="2876550"/>
          </a:xfrm>
          <a:prstGeom prst="rect">
            <a:avLst/>
          </a:prstGeom>
        </p:spPr>
      </p:pic>
      <p:pic>
        <p:nvPicPr>
          <p:cNvPr id="1026" name="Picture 2" descr="http://www.cburch.com/logisim/docs/2.3.0/guide/tutorial/shot-labeled.png">
            <a:extLst>
              <a:ext uri="{FF2B5EF4-FFF2-40B4-BE49-F238E27FC236}">
                <a16:creationId xmlns="" xmlns:a16="http://schemas.microsoft.com/office/drawing/2014/main" id="{E50AE6CA-C0DA-488D-B127-BC00C5F41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384" y="2240251"/>
            <a:ext cx="5296424" cy="276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5E7DEB-B1F0-4D9F-AB0B-F282F7B6C3C3}"/>
              </a:ext>
            </a:extLst>
          </p:cNvPr>
          <p:cNvSpPr>
            <a:spLocks noGrp="1"/>
          </p:cNvSpPr>
          <p:nvPr>
            <p:ph type="title"/>
          </p:nvPr>
        </p:nvSpPr>
        <p:spPr/>
        <p:txBody>
          <a:bodyPr/>
          <a:lstStyle/>
          <a:p>
            <a:r>
              <a:rPr lang="en-US" dirty="0"/>
              <a:t>SIMPLE CPU</a:t>
            </a:r>
          </a:p>
        </p:txBody>
      </p:sp>
      <p:sp>
        <p:nvSpPr>
          <p:cNvPr id="3" name="Content Placeholder 2">
            <a:extLst>
              <a:ext uri="{FF2B5EF4-FFF2-40B4-BE49-F238E27FC236}">
                <a16:creationId xmlns="" xmlns:a16="http://schemas.microsoft.com/office/drawing/2014/main" id="{D3D2B011-7BF0-49D1-BA8B-90A1E8126F70}"/>
              </a:ext>
            </a:extLst>
          </p:cNvPr>
          <p:cNvSpPr>
            <a:spLocks noGrp="1"/>
          </p:cNvSpPr>
          <p:nvPr>
            <p:ph idx="1"/>
          </p:nvPr>
        </p:nvSpPr>
        <p:spPr/>
        <p:txBody>
          <a:bodyPr/>
          <a:lstStyle/>
          <a:p>
            <a:r>
              <a:rPr lang="en-US" dirty="0"/>
              <a:t>THE 4-BIT CPU CONSITS OF THREE PARTS </a:t>
            </a:r>
          </a:p>
          <a:p>
            <a:pPr marL="342900" indent="-342900">
              <a:buFont typeface="+mj-lt"/>
              <a:buAutoNum type="arabicPeriod"/>
            </a:pPr>
            <a:r>
              <a:rPr lang="en-US" dirty="0"/>
              <a:t>REGISTER FILE</a:t>
            </a:r>
          </a:p>
          <a:p>
            <a:pPr marL="342900" indent="-342900">
              <a:buFont typeface="+mj-lt"/>
              <a:buAutoNum type="arabicPeriod"/>
            </a:pPr>
            <a:r>
              <a:rPr lang="en-US" dirty="0"/>
              <a:t> ALU</a:t>
            </a:r>
          </a:p>
          <a:p>
            <a:pPr marL="342900" indent="-342900">
              <a:buFont typeface="+mj-lt"/>
              <a:buAutoNum type="arabicPeriod"/>
            </a:pPr>
            <a:r>
              <a:rPr lang="en-US" dirty="0"/>
              <a:t>DATAPATH</a:t>
            </a:r>
          </a:p>
        </p:txBody>
      </p:sp>
    </p:spTree>
    <p:extLst>
      <p:ext uri="{BB962C8B-B14F-4D97-AF65-F5344CB8AC3E}">
        <p14:creationId xmlns:p14="http://schemas.microsoft.com/office/powerpoint/2010/main" val="391200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ECED2C-D695-482A-B0BB-59E7FE1507C6}"/>
              </a:ext>
            </a:extLst>
          </p:cNvPr>
          <p:cNvSpPr>
            <a:spLocks noGrp="1"/>
          </p:cNvSpPr>
          <p:nvPr>
            <p:ph type="title"/>
          </p:nvPr>
        </p:nvSpPr>
        <p:spPr/>
        <p:txBody>
          <a:bodyPr/>
          <a:lstStyle/>
          <a:p>
            <a:r>
              <a:rPr lang="en-US" dirty="0"/>
              <a:t>REGISTER FILE</a:t>
            </a:r>
          </a:p>
        </p:txBody>
      </p:sp>
      <p:sp>
        <p:nvSpPr>
          <p:cNvPr id="3" name="Content Placeholder 2">
            <a:extLst>
              <a:ext uri="{FF2B5EF4-FFF2-40B4-BE49-F238E27FC236}">
                <a16:creationId xmlns="" xmlns:a16="http://schemas.microsoft.com/office/drawing/2014/main" id="{7D19FBBF-638E-4E55-995F-25818336AA53}"/>
              </a:ext>
            </a:extLst>
          </p:cNvPr>
          <p:cNvSpPr>
            <a:spLocks noGrp="1"/>
          </p:cNvSpPr>
          <p:nvPr>
            <p:ph idx="1"/>
          </p:nvPr>
        </p:nvSpPr>
        <p:spPr/>
        <p:txBody>
          <a:bodyPr/>
          <a:lstStyle/>
          <a:p>
            <a:r>
              <a:rPr lang="en-US" dirty="0"/>
              <a:t>THE REGISTER FILE IS A COLLECTION OF REGISTER IN WHICH THE INFORMATION IN STORED AFTER OR BEFORE THE DATA ARE FED TO  THE ALU.</a:t>
            </a:r>
          </a:p>
          <a:p>
            <a:r>
              <a:rPr lang="en-US" dirty="0"/>
              <a:t>IT CONSITS OF ‘DATAIN’, ‘LOAD’, ‘ A ADDRESS’, ‘ CLK’, ‘ 8 -4BIT SERIAL SHIFT REGISTER, ‘ ADDRESS A’, ‘  ADDRESS B’, ‘ADDRESS </a:t>
            </a:r>
            <a:r>
              <a:rPr lang="en-US" dirty="0" err="1"/>
              <a:t>A</a:t>
            </a:r>
            <a:r>
              <a:rPr lang="en-US" sz="1600" dirty="0" err="1"/>
              <a:t>out</a:t>
            </a:r>
            <a:r>
              <a:rPr lang="en-US" dirty="0"/>
              <a:t>’, ‘ADDRESS Bout’ .</a:t>
            </a:r>
          </a:p>
        </p:txBody>
      </p:sp>
    </p:spTree>
    <p:extLst>
      <p:ext uri="{BB962C8B-B14F-4D97-AF65-F5344CB8AC3E}">
        <p14:creationId xmlns:p14="http://schemas.microsoft.com/office/powerpoint/2010/main" val="37577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5D2DC4-9B75-4ABD-8111-00DECAC00CF1}"/>
              </a:ext>
            </a:extLst>
          </p:cNvPr>
          <p:cNvSpPr>
            <a:spLocks noGrp="1"/>
          </p:cNvSpPr>
          <p:nvPr>
            <p:ph type="title"/>
          </p:nvPr>
        </p:nvSpPr>
        <p:spPr/>
        <p:txBody>
          <a:bodyPr/>
          <a:lstStyle/>
          <a:p>
            <a:r>
              <a:rPr lang="en-US" dirty="0"/>
              <a:t>REGISTER FILES</a:t>
            </a:r>
          </a:p>
        </p:txBody>
      </p:sp>
      <p:sp>
        <p:nvSpPr>
          <p:cNvPr id="3" name="Content Placeholder 2">
            <a:extLst>
              <a:ext uri="{FF2B5EF4-FFF2-40B4-BE49-F238E27FC236}">
                <a16:creationId xmlns="" xmlns:a16="http://schemas.microsoft.com/office/drawing/2014/main" id="{76F96F19-5F67-4205-B4EB-87A5BE1B6771}"/>
              </a:ext>
            </a:extLst>
          </p:cNvPr>
          <p:cNvSpPr>
            <a:spLocks noGrp="1"/>
          </p:cNvSpPr>
          <p:nvPr>
            <p:ph idx="1"/>
          </p:nvPr>
        </p:nvSpPr>
        <p:spPr/>
        <p:txBody>
          <a:bodyPr/>
          <a:lstStyle/>
          <a:p>
            <a:r>
              <a:rPr lang="en-US" dirty="0"/>
              <a:t>COMPONENTS USED:</a:t>
            </a:r>
          </a:p>
          <a:p>
            <a:pPr marL="342900" indent="-342900">
              <a:buFont typeface="+mj-lt"/>
              <a:buAutoNum type="arabicPeriod"/>
            </a:pPr>
            <a:r>
              <a:rPr lang="en-US" dirty="0"/>
              <a:t>8 AND GATED.</a:t>
            </a:r>
          </a:p>
          <a:p>
            <a:pPr marL="342900" indent="-342900">
              <a:buFont typeface="+mj-lt"/>
              <a:buAutoNum type="arabicPeriod"/>
            </a:pPr>
            <a:r>
              <a:rPr lang="en-US" dirty="0"/>
              <a:t>3-8 LINE DECODER.</a:t>
            </a:r>
          </a:p>
          <a:p>
            <a:pPr marL="342900" indent="-342900">
              <a:buFont typeface="+mj-lt"/>
              <a:buAutoNum type="arabicPeriod"/>
            </a:pPr>
            <a:r>
              <a:rPr lang="en-US" dirty="0"/>
              <a:t>8-4BIT SERIAL SHIFT REGISTER.</a:t>
            </a:r>
          </a:p>
          <a:p>
            <a:pPr marL="342900" indent="-342900">
              <a:buFont typeface="+mj-lt"/>
              <a:buAutoNum type="arabicPeriod"/>
            </a:pPr>
            <a:r>
              <a:rPr lang="en-US" dirty="0"/>
              <a:t>2 8:3 MUX. </a:t>
            </a:r>
          </a:p>
        </p:txBody>
      </p:sp>
      <p:pic>
        <p:nvPicPr>
          <p:cNvPr id="4" name="Picture 3">
            <a:extLst>
              <a:ext uri="{FF2B5EF4-FFF2-40B4-BE49-F238E27FC236}">
                <a16:creationId xmlns="" xmlns:a16="http://schemas.microsoft.com/office/drawing/2014/main" id="{EE39F750-0F2E-4E34-80AF-B3242BD85BF3}"/>
              </a:ext>
            </a:extLst>
          </p:cNvPr>
          <p:cNvPicPr>
            <a:picLocks noChangeAspect="1"/>
          </p:cNvPicPr>
          <p:nvPr/>
        </p:nvPicPr>
        <p:blipFill rotWithShape="1">
          <a:blip r:embed="rId2"/>
          <a:srcRect l="25833" t="14570" r="10985" b="12055"/>
          <a:stretch/>
        </p:blipFill>
        <p:spPr>
          <a:xfrm>
            <a:off x="4460352" y="1923832"/>
            <a:ext cx="6669466" cy="4356895"/>
          </a:xfrm>
          <a:prstGeom prst="rect">
            <a:avLst/>
          </a:prstGeom>
        </p:spPr>
      </p:pic>
    </p:spTree>
    <p:extLst>
      <p:ext uri="{BB962C8B-B14F-4D97-AF65-F5344CB8AC3E}">
        <p14:creationId xmlns:p14="http://schemas.microsoft.com/office/powerpoint/2010/main" val="418377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967B5B-EA66-4CF4-9338-062811C8B954}"/>
              </a:ext>
            </a:extLst>
          </p:cNvPr>
          <p:cNvSpPr>
            <a:spLocks noGrp="1"/>
          </p:cNvSpPr>
          <p:nvPr>
            <p:ph type="title"/>
          </p:nvPr>
        </p:nvSpPr>
        <p:spPr/>
        <p:txBody>
          <a:bodyPr/>
          <a:lstStyle/>
          <a:p>
            <a:r>
              <a:rPr lang="en-US" dirty="0"/>
              <a:t>REGISTER FILE</a:t>
            </a:r>
          </a:p>
        </p:txBody>
      </p:sp>
      <p:sp>
        <p:nvSpPr>
          <p:cNvPr id="3" name="Content Placeholder 2">
            <a:extLst>
              <a:ext uri="{FF2B5EF4-FFF2-40B4-BE49-F238E27FC236}">
                <a16:creationId xmlns="" xmlns:a16="http://schemas.microsoft.com/office/drawing/2014/main" id="{94A4A169-91C1-471E-A1FD-EDEBEB912C37}"/>
              </a:ext>
            </a:extLst>
          </p:cNvPr>
          <p:cNvSpPr>
            <a:spLocks noGrp="1"/>
          </p:cNvSpPr>
          <p:nvPr>
            <p:ph idx="1"/>
          </p:nvPr>
        </p:nvSpPr>
        <p:spPr>
          <a:xfrm>
            <a:off x="488829" y="1807909"/>
            <a:ext cx="7953207" cy="3334136"/>
          </a:xfrm>
        </p:spPr>
        <p:txBody>
          <a:bodyPr>
            <a:normAutofit/>
          </a:bodyPr>
          <a:lstStyle/>
          <a:p>
            <a:r>
              <a:rPr lang="en-US" sz="1600" dirty="0"/>
              <a:t>BASIC WORKING:</a:t>
            </a:r>
          </a:p>
          <a:p>
            <a:pPr>
              <a:buFont typeface="Wingdings" panose="05000000000000000000" pitchFamily="2" charset="2"/>
              <a:buChar char="v"/>
            </a:pPr>
            <a:r>
              <a:rPr lang="en-US" sz="1600" dirty="0"/>
              <a:t>	consider we want to load a number  5(0101) to a register Ro.</a:t>
            </a:r>
          </a:p>
          <a:p>
            <a:pPr lvl="1"/>
            <a:r>
              <a:rPr lang="en-US" sz="1400" dirty="0"/>
              <a:t>DATAIN is set to 0101 </a:t>
            </a:r>
          </a:p>
          <a:p>
            <a:pPr lvl="1"/>
            <a:r>
              <a:rPr lang="en-US" sz="1400" dirty="0"/>
              <a:t>Now to load the data to register Ro we set the </a:t>
            </a:r>
          </a:p>
          <a:p>
            <a:pPr marL="324000" lvl="1" indent="0">
              <a:buNone/>
            </a:pPr>
            <a:r>
              <a:rPr lang="en-US" sz="1400" dirty="0"/>
              <a:t>		 A ADDRESS  to 0000 this selects the register Ro.</a:t>
            </a:r>
          </a:p>
          <a:p>
            <a:pPr lvl="1"/>
            <a:r>
              <a:rPr lang="en-US" sz="1400" dirty="0"/>
              <a:t>The load and cloak is enabled simultaneously thus </a:t>
            </a:r>
          </a:p>
          <a:p>
            <a:pPr marL="324000" lvl="1" indent="0">
              <a:buNone/>
            </a:pPr>
            <a:r>
              <a:rPr lang="en-US" sz="1400" dirty="0"/>
              <a:t>		pushing the data 0101 to register Ro serially</a:t>
            </a:r>
          </a:p>
          <a:p>
            <a:pPr lvl="1"/>
            <a:r>
              <a:rPr lang="en-US" sz="1400" dirty="0"/>
              <a:t>The load is disabled and the cloaks are disabled.</a:t>
            </a:r>
          </a:p>
        </p:txBody>
      </p:sp>
      <p:pic>
        <p:nvPicPr>
          <p:cNvPr id="4" name="Picture 3">
            <a:extLst>
              <a:ext uri="{FF2B5EF4-FFF2-40B4-BE49-F238E27FC236}">
                <a16:creationId xmlns="" xmlns:a16="http://schemas.microsoft.com/office/drawing/2014/main" id="{C5900DE1-70D3-4194-93E0-A4DE1DD8A24F}"/>
              </a:ext>
            </a:extLst>
          </p:cNvPr>
          <p:cNvPicPr>
            <a:picLocks noChangeAspect="1"/>
          </p:cNvPicPr>
          <p:nvPr/>
        </p:nvPicPr>
        <p:blipFill rotWithShape="1">
          <a:blip r:embed="rId2"/>
          <a:srcRect l="25150" t="15083" r="13107" b="11785"/>
          <a:stretch/>
        </p:blipFill>
        <p:spPr>
          <a:xfrm>
            <a:off x="5089236" y="3040566"/>
            <a:ext cx="5588000" cy="3723047"/>
          </a:xfrm>
          <a:prstGeom prst="rect">
            <a:avLst/>
          </a:prstGeom>
        </p:spPr>
      </p:pic>
    </p:spTree>
    <p:extLst>
      <p:ext uri="{BB962C8B-B14F-4D97-AF65-F5344CB8AC3E}">
        <p14:creationId xmlns:p14="http://schemas.microsoft.com/office/powerpoint/2010/main" val="1570241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17BE69-F1FB-404C-A40C-98A2A57C3CD1}"/>
              </a:ext>
            </a:extLst>
          </p:cNvPr>
          <p:cNvSpPr>
            <a:spLocks noGrp="1"/>
          </p:cNvSpPr>
          <p:nvPr>
            <p:ph type="title"/>
          </p:nvPr>
        </p:nvSpPr>
        <p:spPr/>
        <p:txBody>
          <a:bodyPr/>
          <a:lstStyle/>
          <a:p>
            <a:r>
              <a:rPr lang="en-US" dirty="0"/>
              <a:t>REGISTER FILE</a:t>
            </a:r>
          </a:p>
        </p:txBody>
      </p:sp>
      <p:sp>
        <p:nvSpPr>
          <p:cNvPr id="3" name="Content Placeholder 2">
            <a:extLst>
              <a:ext uri="{FF2B5EF4-FFF2-40B4-BE49-F238E27FC236}">
                <a16:creationId xmlns="" xmlns:a16="http://schemas.microsoft.com/office/drawing/2014/main" id="{26EF880D-F4C1-42EA-8486-D8A6E2CC2BF0}"/>
              </a:ext>
            </a:extLst>
          </p:cNvPr>
          <p:cNvSpPr>
            <a:spLocks noGrp="1"/>
          </p:cNvSpPr>
          <p:nvPr>
            <p:ph idx="1"/>
          </p:nvPr>
        </p:nvSpPr>
        <p:spPr>
          <a:xfrm>
            <a:off x="581193" y="2180496"/>
            <a:ext cx="4138590" cy="4469686"/>
          </a:xfrm>
        </p:spPr>
        <p:txBody>
          <a:bodyPr/>
          <a:lstStyle/>
          <a:p>
            <a:pPr>
              <a:buFont typeface="Wingdings" panose="05000000000000000000" pitchFamily="2" charset="2"/>
              <a:buChar char="v"/>
            </a:pPr>
            <a:r>
              <a:rPr lang="en-US" dirty="0"/>
              <a:t>Consider we want to load the data of the register R5 to the output line</a:t>
            </a:r>
          </a:p>
          <a:p>
            <a:pPr lvl="1">
              <a:buFont typeface="Wingdings" panose="05000000000000000000" pitchFamily="2" charset="2"/>
              <a:buChar char="§"/>
            </a:pPr>
            <a:r>
              <a:rPr lang="en-US" dirty="0"/>
              <a:t>Assuming that the data is already loaded in the register R5.</a:t>
            </a:r>
          </a:p>
          <a:p>
            <a:pPr lvl="1">
              <a:buFont typeface="Wingdings" panose="05000000000000000000" pitchFamily="2" charset="2"/>
              <a:buChar char="§"/>
            </a:pPr>
            <a:r>
              <a:rPr lang="en-US" dirty="0"/>
              <a:t>In order to obtain the output on the address </a:t>
            </a:r>
            <a:r>
              <a:rPr lang="en-US" dirty="0" err="1"/>
              <a:t>Aout</a:t>
            </a:r>
            <a:r>
              <a:rPr lang="en-US" dirty="0"/>
              <a:t> the address of the register R5 is specified in the address A of the multiplexer A .</a:t>
            </a:r>
          </a:p>
          <a:p>
            <a:pPr lvl="1">
              <a:buFont typeface="Wingdings" panose="05000000000000000000" pitchFamily="2" charset="2"/>
              <a:buChar char="§"/>
            </a:pPr>
            <a:r>
              <a:rPr lang="en-US" dirty="0"/>
              <a:t>Thus the output is obtained in the address </a:t>
            </a:r>
            <a:r>
              <a:rPr lang="en-US" dirty="0" err="1"/>
              <a:t>Aout</a:t>
            </a:r>
            <a:r>
              <a:rPr lang="en-US" dirty="0"/>
              <a:t> </a:t>
            </a:r>
          </a:p>
        </p:txBody>
      </p:sp>
      <p:pic>
        <p:nvPicPr>
          <p:cNvPr id="4" name="Picture 3">
            <a:extLst>
              <a:ext uri="{FF2B5EF4-FFF2-40B4-BE49-F238E27FC236}">
                <a16:creationId xmlns="" xmlns:a16="http://schemas.microsoft.com/office/drawing/2014/main" id="{6FF43E07-7340-4DB1-9434-F4B78271C6AA}"/>
              </a:ext>
            </a:extLst>
          </p:cNvPr>
          <p:cNvPicPr>
            <a:picLocks noChangeAspect="1"/>
          </p:cNvPicPr>
          <p:nvPr/>
        </p:nvPicPr>
        <p:blipFill rotWithShape="1">
          <a:blip r:embed="rId2"/>
          <a:srcRect l="25833" t="16158" r="12197" b="11528"/>
          <a:stretch/>
        </p:blipFill>
        <p:spPr>
          <a:xfrm>
            <a:off x="5006109" y="2290618"/>
            <a:ext cx="5698836" cy="3740727"/>
          </a:xfrm>
          <a:prstGeom prst="rect">
            <a:avLst/>
          </a:prstGeom>
        </p:spPr>
      </p:pic>
    </p:spTree>
    <p:extLst>
      <p:ext uri="{BB962C8B-B14F-4D97-AF65-F5344CB8AC3E}">
        <p14:creationId xmlns:p14="http://schemas.microsoft.com/office/powerpoint/2010/main" val="4249131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BFFF84-8B58-4CD7-AAEC-717B42608D3C}"/>
              </a:ext>
            </a:extLst>
          </p:cNvPr>
          <p:cNvSpPr>
            <a:spLocks noGrp="1"/>
          </p:cNvSpPr>
          <p:nvPr>
            <p:ph type="title"/>
          </p:nvPr>
        </p:nvSpPr>
        <p:spPr/>
        <p:txBody>
          <a:bodyPr/>
          <a:lstStyle/>
          <a:p>
            <a:r>
              <a:rPr lang="en-US" dirty="0"/>
              <a:t>REGISTER FILE</a:t>
            </a:r>
          </a:p>
        </p:txBody>
      </p:sp>
      <p:graphicFrame>
        <p:nvGraphicFramePr>
          <p:cNvPr id="4" name="Content Placeholder 3">
            <a:extLst>
              <a:ext uri="{FF2B5EF4-FFF2-40B4-BE49-F238E27FC236}">
                <a16:creationId xmlns="" xmlns:a16="http://schemas.microsoft.com/office/drawing/2014/main" id="{6DAB62A8-BB5E-4360-9C3A-802A20D29DA3}"/>
              </a:ext>
            </a:extLst>
          </p:cNvPr>
          <p:cNvGraphicFramePr>
            <a:graphicFrameLocks noGrp="1"/>
          </p:cNvGraphicFramePr>
          <p:nvPr>
            <p:ph idx="1"/>
            <p:extLst>
              <p:ext uri="{D42A27DB-BD31-4B8C-83A1-F6EECF244321}">
                <p14:modId xmlns:p14="http://schemas.microsoft.com/office/powerpoint/2010/main" val="2791242925"/>
              </p:ext>
            </p:extLst>
          </p:nvPr>
        </p:nvGraphicFramePr>
        <p:xfrm>
          <a:off x="581025" y="2181225"/>
          <a:ext cx="11223046" cy="2001520"/>
        </p:xfrm>
        <a:graphic>
          <a:graphicData uri="http://schemas.openxmlformats.org/drawingml/2006/table">
            <a:tbl>
              <a:tblPr firstRow="1" bandRow="1">
                <a:tableStyleId>{5C22544A-7EE6-4342-B048-85BDC9FD1C3A}</a:tableStyleId>
              </a:tblPr>
              <a:tblGrid>
                <a:gridCol w="1261898">
                  <a:extLst>
                    <a:ext uri="{9D8B030D-6E8A-4147-A177-3AD203B41FA5}">
                      <a16:colId xmlns="" xmlns:a16="http://schemas.microsoft.com/office/drawing/2014/main" val="1004075948"/>
                    </a:ext>
                  </a:extLst>
                </a:gridCol>
                <a:gridCol w="1261898">
                  <a:extLst>
                    <a:ext uri="{9D8B030D-6E8A-4147-A177-3AD203B41FA5}">
                      <a16:colId xmlns="" xmlns:a16="http://schemas.microsoft.com/office/drawing/2014/main" val="120740203"/>
                    </a:ext>
                  </a:extLst>
                </a:gridCol>
                <a:gridCol w="1261898">
                  <a:extLst>
                    <a:ext uri="{9D8B030D-6E8A-4147-A177-3AD203B41FA5}">
                      <a16:colId xmlns="" xmlns:a16="http://schemas.microsoft.com/office/drawing/2014/main" val="3196409377"/>
                    </a:ext>
                  </a:extLst>
                </a:gridCol>
                <a:gridCol w="1261898">
                  <a:extLst>
                    <a:ext uri="{9D8B030D-6E8A-4147-A177-3AD203B41FA5}">
                      <a16:colId xmlns="" xmlns:a16="http://schemas.microsoft.com/office/drawing/2014/main" val="4201314268"/>
                    </a:ext>
                  </a:extLst>
                </a:gridCol>
                <a:gridCol w="1261898">
                  <a:extLst>
                    <a:ext uri="{9D8B030D-6E8A-4147-A177-3AD203B41FA5}">
                      <a16:colId xmlns="" xmlns:a16="http://schemas.microsoft.com/office/drawing/2014/main" val="2102067462"/>
                    </a:ext>
                  </a:extLst>
                </a:gridCol>
                <a:gridCol w="1261898">
                  <a:extLst>
                    <a:ext uri="{9D8B030D-6E8A-4147-A177-3AD203B41FA5}">
                      <a16:colId xmlns="" xmlns:a16="http://schemas.microsoft.com/office/drawing/2014/main" val="1108443704"/>
                    </a:ext>
                  </a:extLst>
                </a:gridCol>
                <a:gridCol w="1261898">
                  <a:extLst>
                    <a:ext uri="{9D8B030D-6E8A-4147-A177-3AD203B41FA5}">
                      <a16:colId xmlns="" xmlns:a16="http://schemas.microsoft.com/office/drawing/2014/main" val="2346533982"/>
                    </a:ext>
                  </a:extLst>
                </a:gridCol>
                <a:gridCol w="1261898">
                  <a:extLst>
                    <a:ext uri="{9D8B030D-6E8A-4147-A177-3AD203B41FA5}">
                      <a16:colId xmlns="" xmlns:a16="http://schemas.microsoft.com/office/drawing/2014/main" val="4274260483"/>
                    </a:ext>
                  </a:extLst>
                </a:gridCol>
                <a:gridCol w="1127862">
                  <a:extLst>
                    <a:ext uri="{9D8B030D-6E8A-4147-A177-3AD203B41FA5}">
                      <a16:colId xmlns="" xmlns:a16="http://schemas.microsoft.com/office/drawing/2014/main" val="1426581141"/>
                    </a:ext>
                  </a:extLst>
                </a:gridCol>
              </a:tblGrid>
              <a:tr h="370840">
                <a:tc>
                  <a:txBody>
                    <a:bodyPr/>
                    <a:lstStyle/>
                    <a:p>
                      <a:r>
                        <a:rPr lang="en-US" sz="1400" dirty="0"/>
                        <a:t>DATAIN</a:t>
                      </a:r>
                      <a:endParaRPr lang="en-US" dirty="0"/>
                    </a:p>
                  </a:txBody>
                  <a:tcPr anchor="ctr"/>
                </a:tc>
                <a:tc>
                  <a:txBody>
                    <a:bodyPr/>
                    <a:lstStyle/>
                    <a:p>
                      <a:r>
                        <a:rPr lang="en-US" sz="1400" dirty="0"/>
                        <a:t>LOAD</a:t>
                      </a:r>
                    </a:p>
                  </a:txBody>
                  <a:tcPr anchor="ctr"/>
                </a:tc>
                <a:tc>
                  <a:txBody>
                    <a:bodyPr/>
                    <a:lstStyle/>
                    <a:p>
                      <a:r>
                        <a:rPr lang="en-US" sz="1400" dirty="0"/>
                        <a:t>CLK</a:t>
                      </a:r>
                    </a:p>
                  </a:txBody>
                  <a:tcPr anchor="ctr"/>
                </a:tc>
                <a:tc>
                  <a:txBody>
                    <a:bodyPr/>
                    <a:lstStyle/>
                    <a:p>
                      <a:r>
                        <a:rPr lang="en-US" sz="1400" dirty="0"/>
                        <a:t>A ADDRESS</a:t>
                      </a:r>
                    </a:p>
                  </a:txBody>
                  <a:tcPr anchor="ctr"/>
                </a:tc>
                <a:tc>
                  <a:txBody>
                    <a:bodyPr/>
                    <a:lstStyle/>
                    <a:p>
                      <a:r>
                        <a:rPr lang="en-US" sz="1400" dirty="0"/>
                        <a:t>REGISTER</a:t>
                      </a:r>
                    </a:p>
                  </a:txBody>
                  <a:tcPr anchor="ctr"/>
                </a:tc>
                <a:tc>
                  <a:txBody>
                    <a:bodyPr/>
                    <a:lstStyle/>
                    <a:p>
                      <a:r>
                        <a:rPr lang="en-US" sz="1400" dirty="0"/>
                        <a:t>ADDRESS A</a:t>
                      </a:r>
                    </a:p>
                  </a:txBody>
                  <a:tcPr anchor="ctr"/>
                </a:tc>
                <a:tc>
                  <a:txBody>
                    <a:bodyPr/>
                    <a:lstStyle/>
                    <a:p>
                      <a:r>
                        <a:rPr lang="en-US" sz="1400" dirty="0"/>
                        <a:t>ADDRESS B</a:t>
                      </a:r>
                    </a:p>
                  </a:txBody>
                  <a:tcPr anchor="ctr"/>
                </a:tc>
                <a:tc>
                  <a:txBody>
                    <a:bodyPr/>
                    <a:lstStyle/>
                    <a:p>
                      <a:r>
                        <a:rPr lang="en-US" sz="1100" dirty="0"/>
                        <a:t>ADDRESS </a:t>
                      </a:r>
                    </a:p>
                    <a:p>
                      <a:r>
                        <a:rPr lang="en-US" sz="1100" dirty="0"/>
                        <a:t>A OUT</a:t>
                      </a:r>
                    </a:p>
                  </a:txBody>
                  <a:tcPr/>
                </a:tc>
                <a:tc>
                  <a:txBody>
                    <a:bodyPr/>
                    <a:lstStyle/>
                    <a:p>
                      <a:r>
                        <a:rPr lang="en-US" sz="1400" dirty="0"/>
                        <a:t>ADDRESS</a:t>
                      </a:r>
                    </a:p>
                    <a:p>
                      <a:r>
                        <a:rPr lang="en-US" sz="1400" dirty="0"/>
                        <a:t>B OUT</a:t>
                      </a:r>
                    </a:p>
                  </a:txBody>
                  <a:tcPr/>
                </a:tc>
                <a:extLst>
                  <a:ext uri="{0D108BD9-81ED-4DB2-BD59-A6C34878D82A}">
                    <a16:rowId xmlns="" xmlns:a16="http://schemas.microsoft.com/office/drawing/2014/main" val="4216482239"/>
                  </a:ext>
                </a:extLst>
              </a:tr>
              <a:tr h="370840">
                <a:tc>
                  <a:txBody>
                    <a:bodyPr/>
                    <a:lstStyle/>
                    <a:p>
                      <a:r>
                        <a:rPr lang="en-US" sz="1400" dirty="0"/>
                        <a:t>5(0101)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[R0]=0000</a:t>
                      </a:r>
                    </a:p>
                  </a:txBody>
                  <a:tcPr/>
                </a:tc>
                <a:tc>
                  <a:txBody>
                    <a:bodyPr/>
                    <a:lstStyle/>
                    <a:p>
                      <a:r>
                        <a:rPr lang="en-US" sz="1400" dirty="0"/>
                        <a:t>R0=&gt;5(0101)</a:t>
                      </a:r>
                    </a:p>
                  </a:txBody>
                  <a:tcPr/>
                </a:tc>
                <a:tc>
                  <a:txBody>
                    <a:bodyPr/>
                    <a:lstStyle/>
                    <a:p>
                      <a:r>
                        <a:rPr lang="en-US" sz="1400" dirty="0"/>
                        <a:t>X</a:t>
                      </a:r>
                    </a:p>
                  </a:txBody>
                  <a:tcPr/>
                </a:tc>
                <a:tc>
                  <a:txBody>
                    <a:bodyPr/>
                    <a:lstStyle/>
                    <a:p>
                      <a:r>
                        <a:rPr lang="en-US" sz="1400" dirty="0"/>
                        <a:t>X</a:t>
                      </a:r>
                    </a:p>
                  </a:txBody>
                  <a:tcPr/>
                </a:tc>
                <a:tc>
                  <a:txBody>
                    <a:bodyPr/>
                    <a:lstStyle/>
                    <a:p>
                      <a:r>
                        <a:rPr lang="en-US" sz="1400" dirty="0"/>
                        <a:t>X</a:t>
                      </a:r>
                    </a:p>
                  </a:txBody>
                  <a:tcPr/>
                </a:tc>
                <a:tc>
                  <a:txBody>
                    <a:bodyPr/>
                    <a:lstStyle/>
                    <a:p>
                      <a:r>
                        <a:rPr lang="en-US" sz="1400" dirty="0"/>
                        <a:t>X</a:t>
                      </a:r>
                    </a:p>
                  </a:txBody>
                  <a:tcPr/>
                </a:tc>
                <a:extLst>
                  <a:ext uri="{0D108BD9-81ED-4DB2-BD59-A6C34878D82A}">
                    <a16:rowId xmlns="" xmlns:a16="http://schemas.microsoft.com/office/drawing/2014/main" val="3306862564"/>
                  </a:ext>
                </a:extLst>
              </a:tr>
              <a:tr h="370840">
                <a:tc>
                  <a:txBody>
                    <a:bodyPr/>
                    <a:lstStyle/>
                    <a:p>
                      <a:r>
                        <a:rPr lang="en-US" sz="1400" dirty="0"/>
                        <a:t>X</a:t>
                      </a:r>
                    </a:p>
                  </a:txBody>
                  <a:tcPr/>
                </a:tc>
                <a:tc>
                  <a:txBody>
                    <a:bodyPr/>
                    <a:lstStyle/>
                    <a:p>
                      <a:r>
                        <a:rPr lang="en-US" sz="1400" dirty="0"/>
                        <a:t>X</a:t>
                      </a:r>
                      <a:endParaRPr lang="en-US" dirty="0"/>
                    </a:p>
                  </a:txBody>
                  <a:tcPr/>
                </a:tc>
                <a:tc>
                  <a:txBody>
                    <a:bodyPr/>
                    <a:lstStyle/>
                    <a:p>
                      <a:r>
                        <a:rPr lang="en-US" sz="1400" dirty="0"/>
                        <a:t>X</a:t>
                      </a:r>
                      <a:endParaRPr lang="en-US" dirty="0"/>
                    </a:p>
                  </a:txBody>
                  <a:tcPr/>
                </a:tc>
                <a:tc>
                  <a:txBody>
                    <a:bodyPr/>
                    <a:lstStyle/>
                    <a:p>
                      <a:r>
                        <a:rPr lang="en-US" sz="1400" dirty="0"/>
                        <a:t>X</a:t>
                      </a:r>
                      <a:endParaRPr lang="en-US" dirty="0"/>
                    </a:p>
                  </a:txBody>
                  <a:tcPr/>
                </a:tc>
                <a:tc>
                  <a:txBody>
                    <a:bodyPr/>
                    <a:lstStyle/>
                    <a:p>
                      <a:r>
                        <a:rPr lang="en-US" sz="1400" dirty="0"/>
                        <a:t>R5=&gt;2(0010)</a:t>
                      </a:r>
                      <a:endParaRPr lang="en-US" dirty="0"/>
                    </a:p>
                  </a:txBody>
                  <a:tcPr/>
                </a:tc>
                <a:tc>
                  <a:txBody>
                    <a:bodyPr/>
                    <a:lstStyle/>
                    <a:p>
                      <a:r>
                        <a:rPr lang="en-US" sz="1400" dirty="0"/>
                        <a:t>[R5]=0101</a:t>
                      </a:r>
                      <a:endParaRPr lang="en-US" dirty="0"/>
                    </a:p>
                  </a:txBody>
                  <a:tcPr/>
                </a:tc>
                <a:tc>
                  <a:txBody>
                    <a:bodyPr/>
                    <a:lstStyle/>
                    <a:p>
                      <a:r>
                        <a:rPr lang="en-US" sz="1400" dirty="0"/>
                        <a:t>X</a:t>
                      </a:r>
                      <a:endParaRPr lang="en-US" dirty="0"/>
                    </a:p>
                  </a:txBody>
                  <a:tcPr/>
                </a:tc>
                <a:tc>
                  <a:txBody>
                    <a:bodyPr/>
                    <a:lstStyle/>
                    <a:p>
                      <a:r>
                        <a:rPr lang="en-US" sz="1400" dirty="0"/>
                        <a:t>2(0010)</a:t>
                      </a:r>
                      <a:endParaRPr lang="en-US" dirty="0"/>
                    </a:p>
                  </a:txBody>
                  <a:tcPr/>
                </a:tc>
                <a:tc>
                  <a:txBody>
                    <a:bodyPr/>
                    <a:lstStyle/>
                    <a:p>
                      <a:r>
                        <a:rPr lang="en-US" sz="1400" dirty="0"/>
                        <a:t>X</a:t>
                      </a:r>
                      <a:endParaRPr lang="en-US" dirty="0"/>
                    </a:p>
                  </a:txBody>
                  <a:tcPr/>
                </a:tc>
                <a:extLst>
                  <a:ext uri="{0D108BD9-81ED-4DB2-BD59-A6C34878D82A}">
                    <a16:rowId xmlns="" xmlns:a16="http://schemas.microsoft.com/office/drawing/2014/main" val="2343725321"/>
                  </a:ext>
                </a:extLst>
              </a:tr>
              <a:tr h="370840">
                <a:tc>
                  <a:txBody>
                    <a:bodyPr/>
                    <a:lstStyle/>
                    <a:p>
                      <a:r>
                        <a:rPr lang="en-US" sz="1400" dirty="0"/>
                        <a:t>3(0011)</a:t>
                      </a:r>
                      <a:endParaRPr lang="en-US" dirty="0"/>
                    </a:p>
                  </a:txBody>
                  <a:tcPr/>
                </a:tc>
                <a:tc>
                  <a:txBody>
                    <a:bodyPr/>
                    <a:lstStyle/>
                    <a:p>
                      <a:r>
                        <a:rPr lang="en-US" sz="1400" dirty="0"/>
                        <a:t>1</a:t>
                      </a:r>
                      <a:endParaRPr lang="en-US" dirty="0"/>
                    </a:p>
                  </a:txBody>
                  <a:tcPr/>
                </a:tc>
                <a:tc>
                  <a:txBody>
                    <a:bodyPr/>
                    <a:lstStyle/>
                    <a:p>
                      <a:r>
                        <a:rPr lang="en-US" sz="1400" dirty="0"/>
                        <a:t>1</a:t>
                      </a:r>
                      <a:endParaRPr lang="en-US" dirty="0"/>
                    </a:p>
                  </a:txBody>
                  <a:tcPr/>
                </a:tc>
                <a:tc>
                  <a:txBody>
                    <a:bodyPr/>
                    <a:lstStyle/>
                    <a:p>
                      <a:r>
                        <a:rPr lang="en-US" sz="1400" dirty="0"/>
                        <a:t>[R3]=0011</a:t>
                      </a:r>
                      <a:endParaRPr lang="en-US" dirty="0"/>
                    </a:p>
                  </a:txBody>
                  <a:tcPr/>
                </a:tc>
                <a:tc>
                  <a:txBody>
                    <a:bodyPr/>
                    <a:lstStyle/>
                    <a:p>
                      <a:r>
                        <a:rPr lang="en-US" sz="1400" dirty="0"/>
                        <a:t>R3=&gt;3(0011)</a:t>
                      </a:r>
                      <a:endParaRPr lang="en-US" dirty="0"/>
                    </a:p>
                  </a:txBody>
                  <a:tcPr/>
                </a:tc>
                <a:tc>
                  <a:txBody>
                    <a:bodyPr/>
                    <a:lstStyle/>
                    <a:p>
                      <a:r>
                        <a:rPr lang="en-US" sz="1400" dirty="0"/>
                        <a:t>X</a:t>
                      </a:r>
                      <a:endParaRPr lang="en-US" dirty="0"/>
                    </a:p>
                  </a:txBody>
                  <a:tcPr/>
                </a:tc>
                <a:tc>
                  <a:txBody>
                    <a:bodyPr/>
                    <a:lstStyle/>
                    <a:p>
                      <a:r>
                        <a:rPr lang="en-US" sz="1400" dirty="0"/>
                        <a:t>X</a:t>
                      </a:r>
                      <a:endParaRPr lang="en-US" dirty="0"/>
                    </a:p>
                  </a:txBody>
                  <a:tcPr/>
                </a:tc>
                <a:tc>
                  <a:txBody>
                    <a:bodyPr/>
                    <a:lstStyle/>
                    <a:p>
                      <a:r>
                        <a:rPr lang="en-US" sz="1400" dirty="0"/>
                        <a:t>X</a:t>
                      </a:r>
                      <a:endParaRPr lang="en-US" dirty="0"/>
                    </a:p>
                  </a:txBody>
                  <a:tcPr/>
                </a:tc>
                <a:tc>
                  <a:txBody>
                    <a:bodyPr/>
                    <a:lstStyle/>
                    <a:p>
                      <a:r>
                        <a:rPr lang="en-US" sz="1400" dirty="0"/>
                        <a:t>X</a:t>
                      </a:r>
                      <a:endParaRPr lang="en-US" dirty="0"/>
                    </a:p>
                  </a:txBody>
                  <a:tcPr/>
                </a:tc>
                <a:extLst>
                  <a:ext uri="{0D108BD9-81ED-4DB2-BD59-A6C34878D82A}">
                    <a16:rowId xmlns="" xmlns:a16="http://schemas.microsoft.com/office/drawing/2014/main" val="1647660822"/>
                  </a:ext>
                </a:extLst>
              </a:tr>
              <a:tr h="370840">
                <a:tc>
                  <a:txBody>
                    <a:bodyPr/>
                    <a:lstStyle/>
                    <a:p>
                      <a:r>
                        <a:rPr lang="en-US" sz="1400" dirty="0"/>
                        <a:t>X</a:t>
                      </a:r>
                      <a:endParaRPr lang="en-US" dirty="0"/>
                    </a:p>
                  </a:txBody>
                  <a:tcPr/>
                </a:tc>
                <a:tc>
                  <a:txBody>
                    <a:bodyPr/>
                    <a:lstStyle/>
                    <a:p>
                      <a:r>
                        <a:rPr lang="en-US" sz="1400" dirty="0"/>
                        <a:t>X</a:t>
                      </a:r>
                      <a:endParaRPr lang="en-US" dirty="0"/>
                    </a:p>
                  </a:txBody>
                  <a:tcPr/>
                </a:tc>
                <a:tc>
                  <a:txBody>
                    <a:bodyPr/>
                    <a:lstStyle/>
                    <a:p>
                      <a:r>
                        <a:rPr lang="en-US" sz="1400" dirty="0"/>
                        <a:t>X</a:t>
                      </a:r>
                      <a:endParaRPr lang="en-US" dirty="0"/>
                    </a:p>
                  </a:txBody>
                  <a:tcPr/>
                </a:tc>
                <a:tc>
                  <a:txBody>
                    <a:bodyPr/>
                    <a:lstStyle/>
                    <a:p>
                      <a:r>
                        <a:rPr lang="en-US" sz="1400" dirty="0"/>
                        <a:t>X</a:t>
                      </a:r>
                      <a:endParaRPr lang="en-US" dirty="0"/>
                    </a:p>
                  </a:txBody>
                  <a:tcPr/>
                </a:tc>
                <a:tc>
                  <a:txBody>
                    <a:bodyPr/>
                    <a:lstStyle/>
                    <a:p>
                      <a:r>
                        <a:rPr lang="en-US" sz="1400" dirty="0"/>
                        <a:t>R2=&gt;2(0011)</a:t>
                      </a:r>
                      <a:endParaRPr lang="en-US" dirty="0"/>
                    </a:p>
                  </a:txBody>
                  <a:tcPr/>
                </a:tc>
                <a:tc>
                  <a:txBody>
                    <a:bodyPr/>
                    <a:lstStyle/>
                    <a:p>
                      <a:r>
                        <a:rPr lang="en-US" sz="1400" dirty="0"/>
                        <a:t>X</a:t>
                      </a:r>
                      <a:endParaRPr lang="en-US" dirty="0"/>
                    </a:p>
                  </a:txBody>
                  <a:tcPr/>
                </a:tc>
                <a:tc>
                  <a:txBody>
                    <a:bodyPr/>
                    <a:lstStyle/>
                    <a:p>
                      <a:r>
                        <a:rPr lang="en-US" sz="1400" dirty="0"/>
                        <a:t>[R2]=0010</a:t>
                      </a:r>
                      <a:endParaRPr lang="en-US" dirty="0"/>
                    </a:p>
                  </a:txBody>
                  <a:tcPr/>
                </a:tc>
                <a:tc>
                  <a:txBody>
                    <a:bodyPr/>
                    <a:lstStyle/>
                    <a:p>
                      <a:r>
                        <a:rPr lang="en-US" sz="1400" dirty="0"/>
                        <a:t>X</a:t>
                      </a:r>
                      <a:endParaRPr lang="en-US" dirty="0"/>
                    </a:p>
                  </a:txBody>
                  <a:tcPr/>
                </a:tc>
                <a:tc>
                  <a:txBody>
                    <a:bodyPr/>
                    <a:lstStyle/>
                    <a:p>
                      <a:r>
                        <a:rPr lang="en-US" sz="1400" dirty="0"/>
                        <a:t>2(0010)</a:t>
                      </a:r>
                      <a:endParaRPr lang="en-US" dirty="0"/>
                    </a:p>
                  </a:txBody>
                  <a:tcPr/>
                </a:tc>
                <a:extLst>
                  <a:ext uri="{0D108BD9-81ED-4DB2-BD59-A6C34878D82A}">
                    <a16:rowId xmlns="" xmlns:a16="http://schemas.microsoft.com/office/drawing/2014/main" val="71750373"/>
                  </a:ext>
                </a:extLst>
              </a:tr>
            </a:tbl>
          </a:graphicData>
        </a:graphic>
      </p:graphicFrame>
    </p:spTree>
    <p:extLst>
      <p:ext uri="{BB962C8B-B14F-4D97-AF65-F5344CB8AC3E}">
        <p14:creationId xmlns:p14="http://schemas.microsoft.com/office/powerpoint/2010/main" val="1262874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303</TotalTime>
  <Words>667</Words>
  <Application>Microsoft Office PowerPoint</Application>
  <PresentationFormat>Custom</PresentationFormat>
  <Paragraphs>137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DDCO MINI PROJECT </vt:lpstr>
      <vt:lpstr>logisim</vt:lpstr>
      <vt:lpstr>PowerPoint Presentation</vt:lpstr>
      <vt:lpstr>SIMPLE CPU</vt:lpstr>
      <vt:lpstr>REGISTER FILE</vt:lpstr>
      <vt:lpstr>REGISTER FILES</vt:lpstr>
      <vt:lpstr>REGISTER FILE</vt:lpstr>
      <vt:lpstr>REGISTER FILE</vt:lpstr>
      <vt:lpstr>REGISTER FILE</vt:lpstr>
      <vt:lpstr>ALU</vt:lpstr>
      <vt:lpstr>alu</vt:lpstr>
      <vt:lpstr>ALU</vt:lpstr>
      <vt:lpstr>ALU</vt:lpstr>
      <vt:lpstr>DATAPATH</vt:lpstr>
      <vt:lpstr>The circuit</vt:lpstr>
      <vt:lpstr>Working of the datapath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DDCO MINI PROJECT</dc:title>
  <dc:creator>saqlain mustaq</dc:creator>
  <cp:lastModifiedBy>Shariff-pc</cp:lastModifiedBy>
  <cp:revision>19</cp:revision>
  <dcterms:created xsi:type="dcterms:W3CDTF">2017-11-12T06:42:08Z</dcterms:created>
  <dcterms:modified xsi:type="dcterms:W3CDTF">2017-11-14T13:26:40Z</dcterms:modified>
</cp:coreProperties>
</file>