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1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EEF47-D00F-467A-80B0-6E6AD69624BC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2D0B2-F2FF-45D2-A84C-093C6328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2D0B2-F2FF-45D2-A84C-093C63280F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8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26-Apr-18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86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67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72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85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52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24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96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8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7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9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7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26-Apr-18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4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26-Apr-18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2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26-Apr-18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9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6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26-Apr-18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31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grated_circuit" TargetMode="External"/><Relationship Id="rId2" Type="http://schemas.openxmlformats.org/officeDocument/2006/relationships/hyperlink" Target="https://en.wikipedia.org/wiki/Compu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duino.cc/en/Main/Software" TargetMode="External"/><Relationship Id="rId4" Type="http://schemas.openxmlformats.org/officeDocument/2006/relationships/hyperlink" Target="http://en.wikipedia.org/wiki/Microcontrolle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4172-03FB-44DA-ABC8-21A69BCC9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007536"/>
            <a:ext cx="7197726" cy="2421464"/>
          </a:xfrm>
        </p:spPr>
        <p:txBody>
          <a:bodyPr>
            <a:normAutofit/>
          </a:bodyPr>
          <a:lstStyle/>
          <a:p>
            <a:r>
              <a:rPr lang="en-US" sz="8800" dirty="0"/>
              <a:t>BEACON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B453A-E09E-4BE1-9F8B-C7359D770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1520" y="3677920"/>
            <a:ext cx="9158605" cy="2113279"/>
          </a:xfrm>
        </p:spPr>
        <p:txBody>
          <a:bodyPr>
            <a:normAutofit/>
          </a:bodyPr>
          <a:lstStyle/>
          <a:p>
            <a:r>
              <a:rPr lang="en-US" sz="2000" dirty="0"/>
              <a:t>sk saqlain mustaq : 01FB16ECS388</a:t>
            </a:r>
          </a:p>
          <a:p>
            <a:r>
              <a:rPr lang="en-US" sz="2000" dirty="0"/>
              <a:t>SKANDA C.S : 01FB16ECS389</a:t>
            </a:r>
          </a:p>
          <a:p>
            <a:r>
              <a:rPr lang="en-US" sz="2000" dirty="0"/>
              <a:t>SUMAIR AHMED SHARIFF : 01FB16ECS399</a:t>
            </a:r>
          </a:p>
          <a:p>
            <a:r>
              <a:rPr lang="en-US" sz="2000" dirty="0"/>
              <a:t>SUROLIA HARSHVARDHAN: 01FB16ECS408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A28F4-028D-4907-AC2D-E87EB85FBD96}"/>
              </a:ext>
            </a:extLst>
          </p:cNvPr>
          <p:cNvSpPr txBox="1"/>
          <p:nvPr/>
        </p:nvSpPr>
        <p:spPr>
          <a:xfrm>
            <a:off x="670560" y="497840"/>
            <a:ext cx="296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MPCA PROJECT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SEM-G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50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A9BB-D201-4BB0-B1DC-565D61FF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INTERFACE/COMMUNICATION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0FAB7-F8C0-4421-BAC1-A31AEAF31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u="sng" dirty="0"/>
              <a:t>SECOND APPROACH</a:t>
            </a:r>
          </a:p>
          <a:p>
            <a:pPr lvl="1"/>
            <a:r>
              <a:rPr lang="en-US" sz="2000" u="sng" dirty="0"/>
              <a:t>Communication :</a:t>
            </a:r>
            <a:endParaRPr lang="en-US" sz="2000" dirty="0"/>
          </a:p>
          <a:p>
            <a:pPr marL="457200" lvl="1" indent="0">
              <a:buNone/>
            </a:pPr>
            <a:r>
              <a:rPr lang="en-US" sz="1800" dirty="0"/>
              <a:t>	Print the values in the serial monitor  of the Arduino IDE.</a:t>
            </a:r>
          </a:p>
          <a:p>
            <a:pPr marL="457200" lvl="1" indent="0">
              <a:buNone/>
            </a:pPr>
            <a:r>
              <a:rPr lang="en-US" sz="1800" dirty="0"/>
              <a:t>	Read the serial monitor value using python script (</a:t>
            </a:r>
            <a:r>
              <a:rPr lang="en-US" sz="1800" dirty="0" err="1"/>
              <a:t>pySerial</a:t>
            </a:r>
            <a:r>
              <a:rPr lang="en-US" sz="1800" dirty="0"/>
              <a:t> library)</a:t>
            </a:r>
          </a:p>
          <a:p>
            <a:pPr lvl="1"/>
            <a:r>
              <a:rPr lang="en-US" sz="1800" u="sng" dirty="0"/>
              <a:t>INTERFACE:</a:t>
            </a:r>
          </a:p>
          <a:p>
            <a:pPr marL="914400" lvl="2" indent="0">
              <a:buNone/>
            </a:pPr>
            <a:r>
              <a:rPr lang="en-US" sz="1600" dirty="0"/>
              <a:t> </a:t>
            </a:r>
            <a:r>
              <a:rPr lang="en-US" sz="1800" dirty="0"/>
              <a:t>Then upload that values into a </a:t>
            </a:r>
            <a:r>
              <a:rPr lang="en-US" sz="1800" dirty="0" err="1"/>
              <a:t>mysql</a:t>
            </a:r>
            <a:r>
              <a:rPr lang="en-US" sz="1800" dirty="0"/>
              <a:t> database using </a:t>
            </a:r>
            <a:r>
              <a:rPr lang="en-US" sz="1800" dirty="0" err="1"/>
              <a:t>MySQLdb</a:t>
            </a:r>
            <a:r>
              <a:rPr lang="en-US" sz="1800" dirty="0"/>
              <a:t> library of python</a:t>
            </a:r>
          </a:p>
          <a:p>
            <a:pPr marL="914400" lvl="2" indent="0">
              <a:buNone/>
            </a:pPr>
            <a:r>
              <a:rPr lang="en-US" sz="1800" dirty="0"/>
              <a:t>Reading back those values from the database using php and making an interface using HTML and JAVASCRIPT.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0D72C-DBD2-4F6A-AAAC-8E7B2745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477" y="2362200"/>
            <a:ext cx="1962150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66AFDD-1EEE-452F-BAE7-089215D17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826" y="575733"/>
            <a:ext cx="2817161" cy="14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8264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B5AD-6B2A-419D-BB9B-CB00A53E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DATABASE INSTEAD OF A FILE.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0C26-2228-441B-8303-C814CB6FD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14880"/>
            <a:ext cx="4465319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DRAWBACKS OF FILE SYSTEM:</a:t>
            </a:r>
            <a:endParaRPr lang="en-US" dirty="0"/>
          </a:p>
          <a:p>
            <a:r>
              <a:rPr lang="en-US" dirty="0"/>
              <a:t>Data Isolation: Because data are scattered in various files, and files may be in different formats, writing new application programs to retrieve the appropriate data is difficult.</a:t>
            </a:r>
          </a:p>
          <a:p>
            <a:r>
              <a:rPr lang="en-US" dirty="0"/>
              <a:t>Duplication of data – Redundant data</a:t>
            </a:r>
          </a:p>
          <a:p>
            <a:r>
              <a:rPr lang="en-US" dirty="0"/>
              <a:t>Dependency on application programs – Changing files would lead to change in application programs.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86BD9-00CB-4860-A930-BFB6A9E9DD86}"/>
              </a:ext>
            </a:extLst>
          </p:cNvPr>
          <p:cNvSpPr txBox="1"/>
          <p:nvPr/>
        </p:nvSpPr>
        <p:spPr>
          <a:xfrm>
            <a:off x="6776720" y="2560320"/>
            <a:ext cx="4297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ADVANTAGES OF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redundant data – Redundancy removed by data 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Consistency and Integrity – data normalization takes care of it 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Secure – Each user has a different set of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Privacy – Limited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access to data by application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Flexible</a:t>
            </a:r>
          </a:p>
        </p:txBody>
      </p:sp>
    </p:spTree>
    <p:extLst>
      <p:ext uri="{BB962C8B-B14F-4D97-AF65-F5344CB8AC3E}">
        <p14:creationId xmlns:p14="http://schemas.microsoft.com/office/powerpoint/2010/main" val="1833363367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C0F91-695B-4E16-9E02-84DBBA6D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India is facing a new problem nowadays – lack of sufficient parking space.</a:t>
            </a:r>
          </a:p>
          <a:p>
            <a:r>
              <a:rPr lang="en-US" dirty="0"/>
              <a:t>It is not the lack of sufficient parking space but unable to locate a right parking lot at the right time.</a:t>
            </a:r>
          </a:p>
          <a:p>
            <a:r>
              <a:rPr lang="en-US" dirty="0"/>
              <a:t>Thus resulting in traffic and waste of time of a user.</a:t>
            </a:r>
          </a:p>
          <a:p>
            <a:r>
              <a:rPr lang="en-US" dirty="0"/>
              <a:t>Thus the method proposed above not only reduces the effort of finding a parking slot but also in turn reduces traffic problems.</a:t>
            </a:r>
          </a:p>
          <a:p>
            <a:r>
              <a:rPr lang="en-US" dirty="0"/>
              <a:t>The above method proposed does not only solve the parking problem but also is cost effective and easy to implement.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D9D7FF-1544-4939-91EB-3FC71880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886413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5797-2839-4080-968E-7BE2072D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PARKING PROBLEMS!!!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70357-E49D-426E-B957-AD6A9ADDB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</a:rPr>
              <a:t>PARKING NIGHTMARE: You won't believe the amount of time drivers spend looking for a space</a:t>
            </a:r>
          </a:p>
          <a:p>
            <a:r>
              <a:rPr lang="en-US" dirty="0"/>
              <a:t>DRIVERS spend an average of 44 hours a year searching for a parking space, according to new research in India and Us.</a:t>
            </a:r>
          </a:p>
          <a:p>
            <a:r>
              <a:rPr lang="en-US" dirty="0"/>
              <a:t>This costs the typical motorist £733 in wasted time, fuel and emissions, the study by traffic information supplier </a:t>
            </a:r>
            <a:r>
              <a:rPr lang="en-US" dirty="0" err="1"/>
              <a:t>Inrix</a:t>
            </a:r>
            <a:r>
              <a:rPr lang="en-US" dirty="0"/>
              <a:t> found.</a:t>
            </a:r>
          </a:p>
          <a:p>
            <a:r>
              <a:rPr lang="en-US" dirty="0"/>
              <a:t>Businesses and high streets bear the brunt of parking pain as 40 per cent of drivers say they avoid driving to shops due to problems finding a space.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261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360D-76F4-4315-9327-BAF87BCB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FC27-E771-423C-964B-FF5F0FAC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parking supply.</a:t>
            </a:r>
          </a:p>
          <a:p>
            <a:r>
              <a:rPr lang="en-US" dirty="0"/>
              <a:t>Establish minimum parking requirements. ...</a:t>
            </a:r>
          </a:p>
          <a:p>
            <a:r>
              <a:rPr lang="en-US" dirty="0"/>
              <a:t>Increase on-street/curbside parking provision. ...</a:t>
            </a:r>
          </a:p>
          <a:p>
            <a:r>
              <a:rPr lang="en-US" dirty="0"/>
              <a:t>Increasing on-street parking. ...</a:t>
            </a:r>
          </a:p>
          <a:p>
            <a:r>
              <a:rPr lang="en-US" dirty="0"/>
              <a:t>Subsidizing off-street parking. ...</a:t>
            </a:r>
          </a:p>
          <a:p>
            <a:pPr marL="0" indent="0">
              <a:buNone/>
            </a:pPr>
            <a:r>
              <a:rPr lang="en-US" dirty="0"/>
              <a:t>The above mentioned points requires additional space thus we have devised a solution to the problem which does not require extra space but find available spaces near by where the user wants to park his/hers car. </a:t>
            </a:r>
          </a:p>
          <a:p>
            <a:r>
              <a:rPr lang="en-US" sz="2400" u="sng" dirty="0"/>
              <a:t>AUTOMATED PARKING SPACE FINDER.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0284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E783-EAFE-4DDE-BCB9-6A20C37C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MICRO-CONTROLLER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AE3AB-9365-4100-B4DC-22D7C002E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microcontroller</a:t>
            </a:r>
            <a:r>
              <a:rPr lang="en-US" dirty="0"/>
              <a:t> (or </a:t>
            </a:r>
            <a:r>
              <a:rPr lang="en-US" b="1" dirty="0"/>
              <a:t>MCU</a:t>
            </a:r>
            <a:r>
              <a:rPr lang="en-US" dirty="0"/>
              <a:t> for </a:t>
            </a:r>
            <a:r>
              <a:rPr lang="en-US" i="1" dirty="0"/>
              <a:t>microcontroller unit</a:t>
            </a:r>
            <a:r>
              <a:rPr lang="en-US" dirty="0"/>
              <a:t>) is a small </a:t>
            </a:r>
            <a:r>
              <a:rPr lang="en-US" dirty="0">
                <a:hlinkClick r:id="rId2" tooltip="Computer"/>
              </a:rPr>
              <a:t>computer</a:t>
            </a:r>
            <a:r>
              <a:rPr lang="en-US" dirty="0"/>
              <a:t> on a single </a:t>
            </a:r>
            <a:r>
              <a:rPr lang="en-US" dirty="0">
                <a:hlinkClick r:id="rId3" tooltip="Integrated circuit"/>
              </a:rPr>
              <a:t>integrated circuit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000" dirty="0"/>
              <a:t>Which is used to perform a specific task.</a:t>
            </a:r>
          </a:p>
          <a:p>
            <a:pPr marL="0" indent="0">
              <a:buNone/>
            </a:pPr>
            <a:r>
              <a:rPr lang="en-US" sz="2000" u="sng" dirty="0"/>
              <a:t>ARDUINO.</a:t>
            </a:r>
          </a:p>
          <a:p>
            <a:r>
              <a:rPr lang="it-IT" b="1" dirty="0"/>
              <a:t>Arduino Uno</a:t>
            </a:r>
            <a:r>
              <a:rPr lang="it-IT" dirty="0"/>
              <a:t> is a microcontroller board</a:t>
            </a:r>
          </a:p>
          <a:p>
            <a:r>
              <a:rPr lang="en-US" dirty="0"/>
              <a:t> Arduino consists of both a physical programmable circuit board (often referred to as a </a:t>
            </a:r>
            <a:r>
              <a:rPr lang="en-US" dirty="0">
                <a:hlinkClick r:id="rId4"/>
              </a:rPr>
              <a:t>microcontroller</a:t>
            </a:r>
            <a:r>
              <a:rPr lang="en-US" dirty="0"/>
              <a:t>) and a piece of </a:t>
            </a:r>
            <a:r>
              <a:rPr lang="en-US" dirty="0">
                <a:hlinkClick r:id="rId5"/>
              </a:rPr>
              <a:t>software</a:t>
            </a:r>
            <a:r>
              <a:rPr lang="en-US" dirty="0"/>
              <a:t>, or IDE (Integrated Development Environment) that runs an users  computer, used to write and upload computer code to the physical board.</a:t>
            </a:r>
          </a:p>
        </p:txBody>
      </p:sp>
    </p:spTree>
    <p:extLst>
      <p:ext uri="{BB962C8B-B14F-4D97-AF65-F5344CB8AC3E}">
        <p14:creationId xmlns:p14="http://schemas.microsoft.com/office/powerpoint/2010/main" val="415560642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6142-AF7E-48B1-A1BF-94602CFD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3EF775-6897-4909-A83D-D574A974E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465" b="7039"/>
          <a:stretch/>
        </p:blipFill>
        <p:spPr>
          <a:xfrm>
            <a:off x="6346611" y="0"/>
            <a:ext cx="4722307" cy="28632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A3017E-A460-49C8-A089-65718BCEBF0E}"/>
              </a:ext>
            </a:extLst>
          </p:cNvPr>
          <p:cNvSpPr txBox="1"/>
          <p:nvPr/>
        </p:nvSpPr>
        <p:spPr>
          <a:xfrm>
            <a:off x="434109" y="1594813"/>
            <a:ext cx="52370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picture the USB connection is labeled </a:t>
            </a:r>
            <a:r>
              <a:rPr lang="en-US" b="1" dirty="0"/>
              <a:t>(1)</a:t>
            </a:r>
            <a:r>
              <a:rPr lang="en-US" dirty="0"/>
              <a:t> and the barrel jack is labeled </a:t>
            </a:r>
            <a:r>
              <a:rPr lang="en-US" b="1" dirty="0"/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GND (3)</a:t>
            </a:r>
            <a:r>
              <a:rPr lang="en-US" dirty="0"/>
              <a:t>: Short for ‘Ground’. There are several GND pins on the Arduino, any of which can be used to ground your circuit.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5V (4) &amp; 3.3V (5)</a:t>
            </a:r>
            <a:r>
              <a:rPr lang="en-US" dirty="0"/>
              <a:t>: The 5V pin supplies 5 volts of power, and the 3.3V pin supplies 3.3 volts of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Analog (6)</a:t>
            </a:r>
            <a:r>
              <a:rPr lang="en-US" dirty="0"/>
              <a:t>: The area of pins A0 through A5 on the UNO are Analog In pins. These pins can read the signal from an analog sensor and convert it into a digital value that we can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Digital (7)</a:t>
            </a:r>
            <a:r>
              <a:rPr lang="en-US" dirty="0"/>
              <a:t>: Across from the analog pins are the digital pins (0 through 13 on the UNO). These pins can be used for both digital input (like telling if a button is pushed) and digital output (like powering an LED).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B15F7-8F64-434B-8437-C22ABA16E879}"/>
              </a:ext>
            </a:extLst>
          </p:cNvPr>
          <p:cNvSpPr txBox="1"/>
          <p:nvPr/>
        </p:nvSpPr>
        <p:spPr>
          <a:xfrm>
            <a:off x="6219827" y="2965952"/>
            <a:ext cx="484909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PWM (8)</a:t>
            </a:r>
            <a:r>
              <a:rPr lang="en-US" dirty="0"/>
              <a:t>: The digital pins 3, 5, 6, 9, 10, and 11 on the UNO. These pins act as normal digital pins, but can also be used for something called Pulse-Width Modulation (PWM).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AREF (9)</a:t>
            </a:r>
            <a:r>
              <a:rPr lang="en-US" dirty="0"/>
              <a:t>: Stands for Analog Reference. Most of the time this pin is left alone. It is sometimes used to set an external reference voltage (between 0 and 5 Volts) as the upper limit for the analog input pins.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Reset Button(10)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LED Indicator(11)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the TX and RX indicator LEDs </a:t>
            </a:r>
            <a:r>
              <a:rPr lang="en-US" b="1" dirty="0"/>
              <a:t>(12)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Integrated Circuit </a:t>
            </a:r>
            <a:r>
              <a:rPr lang="en-US" b="1" dirty="0"/>
              <a:t>(13)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voltage regulator </a:t>
            </a:r>
            <a:r>
              <a:rPr lang="en-US" b="1" dirty="0"/>
              <a:t>(14)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3136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5AB7-DEE0-4DCC-B56A-4DCDD0FE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u="sng" dirty="0"/>
              <a:t>HARDWARE USED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AB9E-C98F-46CE-BA10-DFB871D10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86182"/>
            <a:ext cx="4541981" cy="3205018"/>
          </a:xfrm>
        </p:spPr>
        <p:txBody>
          <a:bodyPr>
            <a:normAutofit fontScale="85000" lnSpcReduction="20000"/>
          </a:bodyPr>
          <a:lstStyle/>
          <a:p>
            <a:r>
              <a:rPr lang="en-US" sz="2000" u="sng" dirty="0"/>
              <a:t>INITIAL APPROACH (USEING LDR):</a:t>
            </a:r>
            <a:endParaRPr lang="en-US" sz="2400" u="sng" dirty="0"/>
          </a:p>
          <a:p>
            <a:pPr lvl="1"/>
            <a:r>
              <a:rPr lang="en-US" sz="2200" dirty="0"/>
              <a:t>Use LDR to detect car that is placing the ldr below the car if </a:t>
            </a:r>
          </a:p>
          <a:p>
            <a:pPr marL="457200" lvl="1" indent="0">
              <a:buNone/>
            </a:pPr>
            <a:r>
              <a:rPr lang="en-US" sz="2200" dirty="0"/>
              <a:t>	car is not present then</a:t>
            </a:r>
            <a:r>
              <a:rPr lang="en-US" sz="2000" dirty="0"/>
              <a:t>  resistance value is low in the ldr thus </a:t>
            </a:r>
          </a:p>
          <a:p>
            <a:pPr marL="457200" lvl="1" indent="0">
              <a:buNone/>
            </a:pPr>
            <a:r>
              <a:rPr lang="en-US" sz="2000" dirty="0"/>
              <a:t>	indicating that the parking space is empty. If not then the parking space is occupied.</a:t>
            </a:r>
          </a:p>
          <a:p>
            <a:pPr marL="0" lvl="1" indent="0">
              <a:buNone/>
            </a:pPr>
            <a:r>
              <a:rPr lang="en-US" sz="2000" dirty="0"/>
              <a:t>		</a:t>
            </a:r>
            <a:r>
              <a:rPr lang="en-US" sz="2000" u="sng" dirty="0"/>
              <a:t>LIMITATIONS:</a:t>
            </a:r>
          </a:p>
          <a:p>
            <a:pPr marL="919163" lvl="2" indent="-461963"/>
            <a:r>
              <a:rPr lang="en-US" sz="1800" dirty="0"/>
              <a:t>The ldr  analog output  is not consistent thus resulting in wrong output.</a:t>
            </a:r>
          </a:p>
          <a:p>
            <a:pPr marL="461963" lvl="1" indent="-461963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2"/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3B65EC-F0DF-4F34-865A-D9DEA6AC9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9811" y1="87522" x2="35220" y2="82601"/>
                        <a14:foregroundMark x1="41509" y1="90861" x2="47170" y2="51494"/>
                        <a14:foregroundMark x1="46792" y1="27417" x2="69937" y2="24077"/>
                        <a14:foregroundMark x1="62138" y1="18981" x2="64780" y2="34095"/>
                        <a14:foregroundMark x1="10189" y1="6678" x2="21384" y2="6151"/>
                        <a14:foregroundMark x1="25283" y1="28295" x2="5409" y2="30931"/>
                        <a14:foregroundMark x1="25031" y1="2460" x2="11572" y2="9315"/>
                        <a14:foregroundMark x1="17610" y1="58699" x2="13836" y2="69947"/>
                        <a14:foregroundMark x1="49434" y1="41301" x2="56730" y2="18102"/>
                        <a14:foregroundMark x1="49937" y1="22847" x2="49937" y2="22847"/>
                        <a14:foregroundMark x1="18616" y1="43761" x2="8302" y2="19508"/>
                        <a14:foregroundMark x1="22642" y1="18629" x2="11572" y2="25835"/>
                        <a14:foregroundMark x1="2893" y1="32865" x2="4025" y2="25659"/>
                        <a14:foregroundMark x1="28931" y1="82074" x2="34088" y2="80492"/>
                        <a14:foregroundMark x1="55472" y1="30053" x2="59748" y2="295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680287" y="730961"/>
            <a:ext cx="4839351" cy="3463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D4B117-A2AE-44BB-8BBE-7FECD8D39C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29" t="21191" r="33526" b="32131"/>
          <a:stretch/>
        </p:blipFill>
        <p:spPr>
          <a:xfrm>
            <a:off x="6668655" y="2586182"/>
            <a:ext cx="591129" cy="60003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145FB2-3647-4F9F-96AE-206F4D5F3941}"/>
              </a:ext>
            </a:extLst>
          </p:cNvPr>
          <p:cNvCxnSpPr>
            <a:stCxn id="8" idx="0"/>
          </p:cNvCxnSpPr>
          <p:nvPr/>
        </p:nvCxnSpPr>
        <p:spPr>
          <a:xfrm flipV="1">
            <a:off x="6964220" y="2026009"/>
            <a:ext cx="0" cy="560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864776-9865-4F35-9738-26811789302E}"/>
              </a:ext>
            </a:extLst>
          </p:cNvPr>
          <p:cNvCxnSpPr>
            <a:stCxn id="8" idx="2"/>
          </p:cNvCxnSpPr>
          <p:nvPr/>
        </p:nvCxnSpPr>
        <p:spPr>
          <a:xfrm flipH="1">
            <a:off x="6964219" y="3186214"/>
            <a:ext cx="1" cy="5083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9E5DB6-C457-4BFC-963C-4EDF3DEC2E0D}"/>
              </a:ext>
            </a:extLst>
          </p:cNvPr>
          <p:cNvCxnSpPr/>
          <p:nvPr/>
        </p:nvCxnSpPr>
        <p:spPr>
          <a:xfrm>
            <a:off x="6964219" y="2026009"/>
            <a:ext cx="1570181" cy="8601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BC8EE2B-72C6-4120-9E28-6D0999894A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150" t="42198" r="44661" b="32744"/>
          <a:stretch/>
        </p:blipFill>
        <p:spPr>
          <a:xfrm rot="16200000">
            <a:off x="6664203" y="3867999"/>
            <a:ext cx="600032" cy="27709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62B669-230E-4285-B0A8-29D96138BCD3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6964220" y="4306561"/>
            <a:ext cx="0" cy="52031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B11A5A-9B3E-49F5-B535-32919EC5D987}"/>
              </a:ext>
            </a:extLst>
          </p:cNvPr>
          <p:cNvCxnSpPr/>
          <p:nvPr/>
        </p:nvCxnSpPr>
        <p:spPr>
          <a:xfrm flipV="1">
            <a:off x="6964219" y="3251200"/>
            <a:ext cx="1570181" cy="163125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FAB18A8-5337-4CFB-A62E-24974974F2BE}"/>
              </a:ext>
            </a:extLst>
          </p:cNvPr>
          <p:cNvCxnSpPr/>
          <p:nvPr/>
        </p:nvCxnSpPr>
        <p:spPr>
          <a:xfrm>
            <a:off x="6964219" y="3440379"/>
            <a:ext cx="1570181" cy="26614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17935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9CC6-60B5-4F4D-B3B1-85B2FF15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213F9-B7EA-4FE0-86BF-E2DB559A7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/>
              <a:t>SECOND APPROACH</a:t>
            </a:r>
            <a:r>
              <a:rPr lang="en-US" sz="2400" dirty="0"/>
              <a:t>( USING IR SENSOR):</a:t>
            </a:r>
          </a:p>
          <a:p>
            <a:pPr lvl="1"/>
            <a:r>
              <a:rPr lang="en-US" dirty="0"/>
              <a:t>IR Sensors work by using a specific light sensor to detect a select light wavelength</a:t>
            </a:r>
          </a:p>
          <a:p>
            <a:pPr marL="457200" lvl="1" indent="0">
              <a:buNone/>
            </a:pPr>
            <a:r>
              <a:rPr lang="en-US" dirty="0"/>
              <a:t> in the Infra-Red (IR) spectrum. By using an LED which produces light at the same </a:t>
            </a:r>
          </a:p>
          <a:p>
            <a:pPr marL="457200" lvl="1" indent="0">
              <a:buNone/>
            </a:pPr>
            <a:r>
              <a:rPr lang="en-US" dirty="0"/>
              <a:t>wavelength as what the sensor is looking for, you can look at the intensity of the </a:t>
            </a:r>
          </a:p>
          <a:p>
            <a:pPr marL="457200" lvl="1" indent="0">
              <a:buNone/>
            </a:pPr>
            <a:r>
              <a:rPr lang="en-US" dirty="0"/>
              <a:t>received light. When an object is close to the sensor, the light from the LED bounces</a:t>
            </a:r>
          </a:p>
          <a:p>
            <a:pPr marL="457200" lvl="1" indent="0">
              <a:buNone/>
            </a:pPr>
            <a:r>
              <a:rPr lang="en-US" dirty="0"/>
              <a:t> off the object and into the light sensor. This results in a large jump in the intensity,</a:t>
            </a:r>
          </a:p>
          <a:p>
            <a:pPr marL="457200" lvl="1" indent="0">
              <a:buNone/>
            </a:pPr>
            <a:r>
              <a:rPr lang="en-US" dirty="0"/>
              <a:t> which we already know can be detected using a threshold.</a:t>
            </a:r>
            <a:endParaRPr lang="en-US" sz="2200" dirty="0"/>
          </a:p>
          <a:p>
            <a:pPr marL="457200" lvl="1" indent="0">
              <a:buNone/>
            </a:pPr>
            <a:r>
              <a:rPr lang="en-US" sz="1800" dirty="0"/>
              <a:t> </a:t>
            </a:r>
          </a:p>
          <a:p>
            <a:endParaRPr lang="en-US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8998C1-C6D0-416F-9338-44A266031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399" y="1337733"/>
            <a:ext cx="3522254" cy="515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7188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67E58-97F1-4E59-B7D3-42A024810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46" y="941340"/>
            <a:ext cx="5170053" cy="4443460"/>
          </a:xfrm>
        </p:spPr>
        <p:txBody>
          <a:bodyPr/>
          <a:lstStyle/>
          <a:p>
            <a:r>
              <a:rPr lang="en-US" dirty="0"/>
              <a:t>By using the principle of IR we have made a model .</a:t>
            </a:r>
          </a:p>
          <a:p>
            <a:r>
              <a:rPr lang="en-US" dirty="0"/>
              <a:t>Placing IR in front of each parking slot .</a:t>
            </a:r>
          </a:p>
          <a:p>
            <a:r>
              <a:rPr lang="en-US" dirty="0"/>
              <a:t>If the slot is empty then the ir light does not get reflected thus no car is detected.</a:t>
            </a:r>
          </a:p>
          <a:p>
            <a:r>
              <a:rPr lang="en-US" dirty="0"/>
              <a:t>When there is a car parked then the ir light gets reflected by the cars bonnet thus the ir sensor detects reflected ir light indicating that a parking slot is full.</a:t>
            </a:r>
          </a:p>
          <a:p>
            <a:r>
              <a:rPr lang="en-US" dirty="0"/>
              <a:t>This concept can be used in order to detect parking spaces in the nearby arear.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088C10-623C-42EE-9919-9871C8048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97" y="5047069"/>
            <a:ext cx="4024808" cy="1677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660D92-CE59-4C8F-89CA-8004D42BB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9811" y1="87522" x2="35220" y2="82601"/>
                        <a14:foregroundMark x1="41509" y1="90861" x2="47170" y2="51494"/>
                        <a14:foregroundMark x1="46792" y1="27417" x2="69937" y2="24077"/>
                        <a14:foregroundMark x1="62138" y1="18981" x2="64780" y2="34095"/>
                        <a14:foregroundMark x1="10189" y1="6678" x2="21384" y2="6151"/>
                        <a14:foregroundMark x1="25283" y1="28295" x2="5409" y2="30931"/>
                        <a14:foregroundMark x1="25031" y1="2460" x2="11572" y2="9315"/>
                        <a14:foregroundMark x1="17610" y1="58699" x2="13836" y2="69947"/>
                        <a14:foregroundMark x1="49434" y1="41301" x2="56730" y2="18102"/>
                        <a14:foregroundMark x1="49937" y1="22847" x2="49937" y2="22847"/>
                        <a14:foregroundMark x1="18616" y1="43761" x2="8302" y2="19508"/>
                        <a14:foregroundMark x1="22642" y1="18629" x2="11572" y2="25835"/>
                        <a14:foregroundMark x1="2893" y1="32865" x2="4025" y2="25659"/>
                        <a14:foregroundMark x1="28931" y1="82074" x2="34088" y2="80492"/>
                        <a14:foregroundMark x1="55472" y1="30053" x2="59748" y2="295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422816" y="984141"/>
            <a:ext cx="4736111" cy="3389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792BDD-D8EF-4E99-83EA-59D9E77E6A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9429" b="68429" l="0" r="100000">
                        <a14:foregroundMark x1="94571" y1="42143" x2="82143" y2="37857"/>
                        <a14:foregroundMark x1="92143" y1="38286" x2="93571" y2="35429"/>
                        <a14:foregroundMark x1="92857" y1="37857" x2="97429" y2="38714"/>
                        <a14:foregroundMark x1="93286" y1="40714" x2="95000" y2="42286"/>
                        <a14:foregroundMark x1="85429" y1="35000" x2="83571" y2="33286"/>
                        <a14:foregroundMark x1="16857" y1="60143" x2="18571" y2="60143"/>
                        <a14:foregroundMark x1="26000" y1="47286" x2="40286" y2="47571"/>
                      </a14:backgroundRemoval>
                    </a14:imgEffect>
                  </a14:imgLayer>
                </a14:imgProps>
              </a:ext>
            </a:extLst>
          </a:blip>
          <a:srcRect l="2856" t="28527" r="-1167" b="35060"/>
          <a:stretch/>
        </p:blipFill>
        <p:spPr>
          <a:xfrm rot="5400000">
            <a:off x="9282545" y="3451990"/>
            <a:ext cx="3127188" cy="109912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31F655-6C48-4E1C-878C-274146BA8896}"/>
              </a:ext>
            </a:extLst>
          </p:cNvPr>
          <p:cNvCxnSpPr>
            <a:cxnSpLocks/>
          </p:cNvCxnSpPr>
          <p:nvPr/>
        </p:nvCxnSpPr>
        <p:spPr>
          <a:xfrm flipH="1">
            <a:off x="9319260" y="2552700"/>
            <a:ext cx="13411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EF2C2CB-6C24-4AD7-8983-633BA80F5CFA}"/>
              </a:ext>
            </a:extLst>
          </p:cNvPr>
          <p:cNvCxnSpPr>
            <a:cxnSpLocks/>
          </p:cNvCxnSpPr>
          <p:nvPr/>
        </p:nvCxnSpPr>
        <p:spPr>
          <a:xfrm rot="10800000">
            <a:off x="9318913" y="2346960"/>
            <a:ext cx="1514529" cy="218440"/>
          </a:xfrm>
          <a:prstGeom prst="bentConnector3">
            <a:avLst>
              <a:gd name="adj1" fmla="val 694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40E7DF-714E-4D7D-872C-169C8DCF751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56306" y="2552700"/>
            <a:ext cx="4769834" cy="533400"/>
          </a:xfrm>
          <a:prstGeom prst="bentConnector3">
            <a:avLst>
              <a:gd name="adj1" fmla="val -16138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59776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514C-37E8-4F72-A4CC-677ED6C9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86113"/>
            <a:ext cx="10131425" cy="1456267"/>
          </a:xfrm>
        </p:spPr>
        <p:txBody>
          <a:bodyPr/>
          <a:lstStyle/>
          <a:p>
            <a:r>
              <a:rPr lang="en-US" dirty="0"/>
              <a:t>INTERFACE/COMMUNICATION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C0688-EF07-411A-9404-BF84CDF43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820" y="2041237"/>
            <a:ext cx="10425544" cy="4257964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/>
              <a:t>INITIAL APPROACH </a:t>
            </a:r>
            <a:r>
              <a:rPr lang="en-US" dirty="0"/>
              <a:t>(MAKING AN ANDROID APP):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Interface: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using android studio to make an app </a:t>
            </a:r>
          </a:p>
          <a:p>
            <a:pPr marL="0" indent="0">
              <a:buNone/>
            </a:pPr>
            <a:r>
              <a:rPr lang="en-US" dirty="0"/>
              <a:t>	making a grid of 3*2 indicating parking slots green slot indicates empty parking slot</a:t>
            </a:r>
          </a:p>
          <a:p>
            <a:pPr marL="0" indent="0">
              <a:buNone/>
            </a:pPr>
            <a:r>
              <a:rPr lang="en-US" dirty="0"/>
              <a:t>	yellow indicates occupied.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communication:</a:t>
            </a:r>
          </a:p>
          <a:p>
            <a:pPr marL="0" indent="0">
              <a:buNone/>
            </a:pPr>
            <a:r>
              <a:rPr lang="en-US" dirty="0"/>
              <a:t>		in order to communicate  we used esp8266 module.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u="sng" dirty="0"/>
              <a:t>limitation:</a:t>
            </a:r>
          </a:p>
          <a:p>
            <a:pPr marL="0" indent="0">
              <a:buNone/>
            </a:pPr>
            <a:r>
              <a:rPr lang="en-US" dirty="0"/>
              <a:t>		setting up esp866 is difficult </a:t>
            </a:r>
          </a:p>
          <a:p>
            <a:pPr marL="0" indent="0">
              <a:buNone/>
            </a:pPr>
            <a:r>
              <a:rPr lang="en-US" dirty="0"/>
              <a:t>		faced problem during connection between esp866 and  android app.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F2267-D8D8-46B4-90E0-7EF27BA70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609" y="3544917"/>
            <a:ext cx="2615151" cy="2615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C7D53D-6DDC-4358-B28D-39A6C8420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729" y="558799"/>
            <a:ext cx="3663815" cy="183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83249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197</TotalTime>
  <Words>752</Words>
  <Application>Microsoft Office PowerPoint</Application>
  <PresentationFormat>Widescreen</PresentationFormat>
  <Paragraphs>111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BEACON</vt:lpstr>
      <vt:lpstr>PARKING PROBLEMS!!!</vt:lpstr>
      <vt:lpstr>SOLUTION</vt:lpstr>
      <vt:lpstr>MICRO-CONTROLLER </vt:lpstr>
      <vt:lpstr>ARDUINO</vt:lpstr>
      <vt:lpstr>HARDWARE USED</vt:lpstr>
      <vt:lpstr>HARDWARE USED:</vt:lpstr>
      <vt:lpstr>PowerPoint Presentation</vt:lpstr>
      <vt:lpstr>INTERFACE/COMMUNICATION</vt:lpstr>
      <vt:lpstr>INTERFACE/COMMUNICATION</vt:lpstr>
      <vt:lpstr>USING DATABASE INSTEAD OF A FILE.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BEACON</dc:title>
  <dc:creator>saqlain mustaq</dc:creator>
  <cp:lastModifiedBy>saqlain mustaq</cp:lastModifiedBy>
  <cp:revision>20</cp:revision>
  <dcterms:created xsi:type="dcterms:W3CDTF">2018-04-26T06:22:39Z</dcterms:created>
  <dcterms:modified xsi:type="dcterms:W3CDTF">2018-04-26T14:10:14Z</dcterms:modified>
</cp:coreProperties>
</file>