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3"/>
  </p:notesMasterIdLst>
  <p:handoutMasterIdLst>
    <p:handoutMasterId r:id="rId14"/>
  </p:handoutMasterIdLst>
  <p:sldIdLst>
    <p:sldId id="256" r:id="rId2"/>
    <p:sldId id="283" r:id="rId3"/>
    <p:sldId id="285" r:id="rId4"/>
    <p:sldId id="292" r:id="rId5"/>
    <p:sldId id="293" r:id="rId6"/>
    <p:sldId id="294" r:id="rId7"/>
    <p:sldId id="287" r:id="rId8"/>
    <p:sldId id="288" r:id="rId9"/>
    <p:sldId id="289" r:id="rId10"/>
    <p:sldId id="290" r:id="rId11"/>
    <p:sldId id="291"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showGuides="1">
      <p:cViewPr varScale="1">
        <p:scale>
          <a:sx n="73" d="100"/>
          <a:sy n="73" d="100"/>
        </p:scale>
        <p:origin x="534" y="72"/>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ru-RU" smtClean="0"/>
              <a:t>21.11.2018</a:t>
            </a:fld>
            <a:endParaRPr lang="ru-RU"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ru-RU" smtClean="0"/>
              <a:t>‹#›</a:t>
            </a:fld>
            <a:endParaRPr lang="ru-R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ru-RU" smtClean="0"/>
              <a:t>21.11.2018</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ru-RU" smtClean="0"/>
              <a:t>‹#›</a:t>
            </a:fld>
            <a:endParaRPr lang="ru-RU"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a:t>Click icon to add picture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$12,345</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$6,789</a:t>
            </a:r>
            <a:endParaRPr lang="ru-RU" dirty="0"/>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$25</a:t>
            </a:r>
            <a:endParaRPr lang="ru-RU" dirty="0"/>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$50</a:t>
            </a:r>
            <a:endParaRPr lang="ru-RU" dirty="0"/>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$100</a:t>
            </a:r>
            <a:endParaRPr lang="ru-RU" dirty="0"/>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dirty="0"/>
              <a:t>CLICK TO EDIT</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dirty="0"/>
              <a:t>Competitor 2</a:t>
            </a:r>
          </a:p>
          <a:p>
            <a:r>
              <a:rPr lang="en-US" dirty="0"/>
              <a:t>Logo</a:t>
            </a:r>
            <a:endParaRPr lang="ru-RU" dirty="0"/>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1</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3</a:t>
            </a:r>
            <a:endParaRPr lang="en-US" dirty="0"/>
          </a:p>
          <a:p>
            <a:r>
              <a:rPr lang="en-US" dirty="0"/>
              <a:t>Logo</a:t>
            </a:r>
            <a:endParaRPr lang="ru-RU" dirty="0"/>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4</a:t>
            </a:r>
            <a:endParaRPr lang="en-US" dirty="0"/>
          </a:p>
          <a:p>
            <a:r>
              <a:rPr lang="en-US" dirty="0"/>
              <a:t>Logo</a:t>
            </a:r>
            <a:r>
              <a:rPr lang="ru-RU" dirty="0"/>
              <a:t>я</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5</a:t>
            </a:r>
            <a:endParaRPr lang="en-US" dirty="0"/>
          </a:p>
          <a:p>
            <a:r>
              <a:rPr lang="en-US" dirty="0"/>
              <a:t>Logo</a:t>
            </a:r>
            <a:endParaRPr lang="ru-RU" dirty="0"/>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6</a:t>
            </a:r>
            <a:endParaRPr lang="en-US" dirty="0"/>
          </a:p>
          <a:p>
            <a:r>
              <a:rPr lang="en-US" dirty="0"/>
              <a:t>Logo</a:t>
            </a:r>
            <a:endParaRPr lang="ru-RU" dirty="0"/>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a:t>Click icon to add picture</a:t>
            </a:r>
            <a:endParaRPr lang="ru-RU"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dirty="0"/>
              <a:t>TIMELINE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a:t>Click icon to add table</a:t>
            </a:r>
            <a:endParaRPr lang="ru-RU"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a:t>Click icon to add picture</a:t>
            </a:r>
            <a:endParaRPr lang="ru-RU"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a:t>Click icon to add picture</a:t>
            </a:r>
            <a:endParaRPr lang="ru-RU"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a:t>Click icon to add chart</a:t>
            </a:r>
            <a:endParaRPr lang="ru-RU"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a:t>Click icon to add picture</a:t>
            </a:r>
            <a:endParaRPr lang="ru-RU"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dirty="0"/>
              <a:t>THANK YOU!</a:t>
            </a:r>
            <a:endParaRPr lang="ru-RU" dirty="0"/>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August Bergqvist</a:t>
            </a:r>
            <a:endParaRPr lang="ru-RU" dirty="0"/>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Phone:</a:t>
            </a:r>
            <a:endParaRPr lang="ru-RU" dirty="0"/>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+7 888 999-000-11</a:t>
            </a:r>
            <a:endParaRPr lang="ru-RU" dirty="0"/>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Email:</a:t>
            </a:r>
            <a:endParaRPr lang="ru-RU" dirty="0"/>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Bergqvist@vanarsdelltd.com</a:t>
            </a:r>
            <a:endParaRPr lang="ru-RU" dirty="0"/>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Website:</a:t>
            </a:r>
            <a:endParaRPr lang="ru-RU" dirty="0"/>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www.vanarsdelltd.com</a:t>
            </a:r>
            <a:endParaRPr lang="ru-RU" dirty="0"/>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dirty="0"/>
              <a:t>APPENDIX</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dirty="0"/>
              <a:t>TESTIMONIALS</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t>Click icon to add picture</a:t>
            </a:r>
            <a:endParaRPr lang="ru-RU"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dirty="0"/>
              <a:t>CASE STUDY</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a:t>Click icon to add picture</a:t>
            </a:r>
            <a:endParaRPr lang="ru-RU"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a:t>Click icon to add picture</a:t>
            </a:r>
            <a:endParaRPr lang="ru-RU"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a:t>Click icon to add picture</a:t>
            </a:r>
            <a:endParaRPr lang="ru-RU"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dirty="0"/>
              <a:t>HOW TO USE THIS TEMPLATE</a:t>
            </a:r>
            <a:endParaRPr lang="ru-RU" dirty="0"/>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a:t>Click icon to add picture</a:t>
            </a:r>
            <a:endParaRPr lang="ru-RU"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a:t>Click icon to add picture</a:t>
            </a:r>
            <a:endParaRPr lang="ru-RU"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a:t>Click icon to add picture</a:t>
            </a:r>
            <a:endParaRPr lang="ru-RU"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dirty="0"/>
              <a:t>CLICK TO EDIT</a:t>
            </a:r>
            <a:endParaRPr lang="ru-RU" dirty="0"/>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a:t>Click icon to add picture</a:t>
            </a:r>
            <a:endParaRPr lang="ru-RU"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a:t>Click icon to add picture</a:t>
            </a: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a:t>Click icon to add picture</a:t>
            </a:r>
            <a:endParaRPr lang="ru-RU"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a:t>Click icon to add picture</a:t>
            </a:r>
            <a:endParaRPr lang="ru-RU"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a:t>Click icon to add picture</a:t>
            </a:r>
            <a:endParaRPr lang="ru-RU"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a:t>Click icon to add picture</a:t>
            </a:r>
            <a:endParaRPr lang="ru-RU"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a:t>Click icon to add picture</a:t>
            </a:r>
            <a:endParaRPr lang="ru-RU"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dirty="0"/>
              <a:t>MM.DD.20XX</a:t>
            </a:r>
            <a:endParaRPr lang="ru-RU" dirty="0"/>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ru-RU" smtClean="0"/>
              <a:pPr/>
              <a:t>‹#›</a:t>
            </a:fld>
            <a:endParaRPr lang="ru-RU"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Market Basket Analysis Using  ML.</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normAutofit fontScale="92500" lnSpcReduction="10000"/>
          </a:bodyPr>
          <a:lstStyle/>
          <a:p>
            <a:r>
              <a:rPr lang="en-US" sz="3600" dirty="0"/>
              <a:t>DATA TRIUMPH.</a:t>
            </a:r>
          </a:p>
          <a:p>
            <a:endParaRPr lang="ru-RU" sz="3600" dirty="0"/>
          </a:p>
        </p:txBody>
      </p:sp>
      <p:sp>
        <p:nvSpPr>
          <p:cNvPr id="7" name="TextBox 6">
            <a:extLst>
              <a:ext uri="{FF2B5EF4-FFF2-40B4-BE49-F238E27FC236}">
                <a16:creationId xmlns:a16="http://schemas.microsoft.com/office/drawing/2014/main" id="{F681EB07-A59A-4E05-95E5-EAFDF32C37D6}"/>
              </a:ext>
            </a:extLst>
          </p:cNvPr>
          <p:cNvSpPr txBox="1"/>
          <p:nvPr/>
        </p:nvSpPr>
        <p:spPr>
          <a:xfrm>
            <a:off x="727968" y="5548544"/>
            <a:ext cx="7386221" cy="707886"/>
          </a:xfrm>
          <a:prstGeom prst="rect">
            <a:avLst/>
          </a:prstGeom>
          <a:noFill/>
        </p:spPr>
        <p:txBody>
          <a:bodyPr wrap="square" rtlCol="0">
            <a:spAutoFit/>
          </a:bodyPr>
          <a:lstStyle/>
          <a:p>
            <a:r>
              <a:rPr lang="en-US" sz="2000" b="1" dirty="0"/>
              <a:t>SK SAQLAIN MUSTAQ		01FB16ECS388</a:t>
            </a:r>
          </a:p>
          <a:p>
            <a:r>
              <a:rPr lang="en-US" sz="2000" b="1" dirty="0"/>
              <a:t>SUMAIR </a:t>
            </a:r>
            <a:r>
              <a:rPr lang="en-US" sz="2000" b="1"/>
              <a:t>AHMED SHARIFF		01FB16ECS399</a:t>
            </a:r>
            <a:endParaRPr lang="en-US" sz="2000" b="1"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3737500" y="273022"/>
            <a:ext cx="7254605" cy="569086"/>
          </a:xfrm>
        </p:spPr>
        <p:txBody>
          <a:bodyPr>
            <a:normAutofit/>
          </a:bodyPr>
          <a:lstStyle/>
          <a:p>
            <a:r>
              <a:rPr lang="en-US" dirty="0"/>
              <a:t>RECOMMENDATION SYSTEM.</a:t>
            </a:r>
            <a:endParaRPr lang="ru-RU"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10</a:t>
            </a:fld>
            <a:endParaRPr lang="ru-RU" dirty="0"/>
          </a:p>
        </p:txBody>
      </p:sp>
      <p:sp>
        <p:nvSpPr>
          <p:cNvPr id="82" name="TextBox 81">
            <a:extLst>
              <a:ext uri="{FF2B5EF4-FFF2-40B4-BE49-F238E27FC236}">
                <a16:creationId xmlns:a16="http://schemas.microsoft.com/office/drawing/2014/main" id="{73B382BB-43B9-4727-95FE-01682A3F30D6}"/>
              </a:ext>
            </a:extLst>
          </p:cNvPr>
          <p:cNvSpPr txBox="1"/>
          <p:nvPr/>
        </p:nvSpPr>
        <p:spPr>
          <a:xfrm>
            <a:off x="636774" y="1271116"/>
            <a:ext cx="5746752" cy="1754326"/>
          </a:xfrm>
          <a:prstGeom prst="rect">
            <a:avLst/>
          </a:prstGeom>
          <a:noFill/>
        </p:spPr>
        <p:txBody>
          <a:bodyPr wrap="square" rtlCol="0">
            <a:spAutoFit/>
          </a:bodyPr>
          <a:lstStyle/>
          <a:p>
            <a:r>
              <a:rPr lang="en-US" dirty="0">
                <a:solidFill>
                  <a:schemeClr val="bg2"/>
                </a:solidFill>
              </a:rPr>
              <a:t>Performing a dot product between the user-user similarity vector and product-user matrix will generate scores for each products thus the product with the max score will be the one which is bought by all the users that  are similar to that specific user for which recommendation is being done.</a:t>
            </a:r>
          </a:p>
        </p:txBody>
      </p:sp>
      <p:pic>
        <p:nvPicPr>
          <p:cNvPr id="6" name="Picture 5">
            <a:extLst>
              <a:ext uri="{FF2B5EF4-FFF2-40B4-BE49-F238E27FC236}">
                <a16:creationId xmlns:a16="http://schemas.microsoft.com/office/drawing/2014/main" id="{7F43C1F0-21DB-4037-84A9-561915624633}"/>
              </a:ext>
            </a:extLst>
          </p:cNvPr>
          <p:cNvPicPr>
            <a:picLocks noChangeAspect="1"/>
          </p:cNvPicPr>
          <p:nvPr/>
        </p:nvPicPr>
        <p:blipFill rotWithShape="1">
          <a:blip r:embed="rId2"/>
          <a:srcRect l="19951" t="36634" r="17937" b="34369"/>
          <a:stretch/>
        </p:blipFill>
        <p:spPr>
          <a:xfrm>
            <a:off x="4619348" y="2739513"/>
            <a:ext cx="7572652" cy="2063306"/>
          </a:xfrm>
          <a:prstGeom prst="rect">
            <a:avLst/>
          </a:prstGeom>
        </p:spPr>
      </p:pic>
      <p:sp>
        <p:nvSpPr>
          <p:cNvPr id="7" name="TextBox 6">
            <a:extLst>
              <a:ext uri="{FF2B5EF4-FFF2-40B4-BE49-F238E27FC236}">
                <a16:creationId xmlns:a16="http://schemas.microsoft.com/office/drawing/2014/main" id="{70B9EEC8-776F-4E2C-A3D8-FA7226DEE33A}"/>
              </a:ext>
            </a:extLst>
          </p:cNvPr>
          <p:cNvSpPr txBox="1"/>
          <p:nvPr/>
        </p:nvSpPr>
        <p:spPr>
          <a:xfrm>
            <a:off x="778643" y="3429000"/>
            <a:ext cx="3269574" cy="1754326"/>
          </a:xfrm>
          <a:prstGeom prst="rect">
            <a:avLst/>
          </a:prstGeom>
          <a:noFill/>
        </p:spPr>
        <p:txBody>
          <a:bodyPr wrap="square" rtlCol="0">
            <a:spAutoFit/>
          </a:bodyPr>
          <a:lstStyle/>
          <a:p>
            <a:r>
              <a:rPr lang="en-US" dirty="0">
                <a:solidFill>
                  <a:schemeClr val="bg2"/>
                </a:solidFill>
              </a:rPr>
              <a:t>Consider an example a recommendation for a specific user number 184689 thus the top product recommended to the user are as shown in the figure below.</a:t>
            </a:r>
          </a:p>
        </p:txBody>
      </p:sp>
      <p:pic>
        <p:nvPicPr>
          <p:cNvPr id="8" name="Picture 7">
            <a:extLst>
              <a:ext uri="{FF2B5EF4-FFF2-40B4-BE49-F238E27FC236}">
                <a16:creationId xmlns:a16="http://schemas.microsoft.com/office/drawing/2014/main" id="{A1BA0C59-0C72-416B-962C-E23C105EF5F4}"/>
              </a:ext>
            </a:extLst>
          </p:cNvPr>
          <p:cNvPicPr>
            <a:picLocks noChangeAspect="1"/>
          </p:cNvPicPr>
          <p:nvPr/>
        </p:nvPicPr>
        <p:blipFill rotWithShape="1">
          <a:blip r:embed="rId3"/>
          <a:srcRect l="19805" t="64337" r="55073" b="18534"/>
          <a:stretch/>
        </p:blipFill>
        <p:spPr>
          <a:xfrm>
            <a:off x="2002688" y="5140548"/>
            <a:ext cx="3963105" cy="1519981"/>
          </a:xfrm>
          <a:prstGeom prst="rect">
            <a:avLst/>
          </a:prstGeom>
        </p:spPr>
      </p:pic>
    </p:spTree>
    <p:extLst>
      <p:ext uri="{BB962C8B-B14F-4D97-AF65-F5344CB8AC3E}">
        <p14:creationId xmlns:p14="http://schemas.microsoft.com/office/powerpoint/2010/main" val="19840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23537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3622089" y="528887"/>
            <a:ext cx="8078680" cy="747728"/>
          </a:xfrm>
        </p:spPr>
        <p:txBody>
          <a:bodyPr>
            <a:normAutofit/>
          </a:bodyPr>
          <a:lstStyle/>
          <a:p>
            <a:r>
              <a:rPr lang="en-US" dirty="0"/>
              <a:t>PROBLEM STATEMENT.</a:t>
            </a:r>
            <a:endParaRPr lang="ru-RU" dirty="0"/>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a:xfrm>
            <a:off x="778643" y="1741231"/>
            <a:ext cx="10700184" cy="4073643"/>
          </a:xfrm>
        </p:spPr>
        <p:txBody>
          <a:bodyPr/>
          <a:lstStyle/>
          <a:p>
            <a:pPr marL="285750" indent="-285750">
              <a:buFont typeface="Arial" panose="020B0604020202020204" pitchFamily="34" charset="0"/>
              <a:buChar char="•"/>
            </a:pPr>
            <a:r>
              <a:rPr lang="en-US" dirty="0"/>
              <a:t>Market basket analysis is based upon the identiﬁcation and analysis of purchasing patterns of the customers.</a:t>
            </a:r>
          </a:p>
          <a:p>
            <a:pPr marL="285750" indent="-285750">
              <a:buFont typeface="Arial" panose="020B0604020202020204" pitchFamily="34" charset="0"/>
              <a:buChar char="•"/>
            </a:pPr>
            <a:r>
              <a:rPr lang="en-US" dirty="0"/>
              <a:t> In </a:t>
            </a:r>
            <a:r>
              <a:rPr lang="en-US" dirty="0" smtClean="0"/>
              <a:t>recent </a:t>
            </a:r>
            <a:r>
              <a:rPr lang="en-US" dirty="0"/>
              <a:t>years, analyzing shopping </a:t>
            </a:r>
            <a:r>
              <a:rPr lang="en-US" dirty="0" smtClean="0"/>
              <a:t>baskets has </a:t>
            </a:r>
            <a:r>
              <a:rPr lang="en-US" dirty="0"/>
              <a:t>turned out to be very helpful for the retailers. Revolutionary technologies made it possible to collect information of customers and what they purchase. </a:t>
            </a:r>
          </a:p>
          <a:p>
            <a:pPr marL="285750" indent="-285750">
              <a:buFont typeface="Arial" panose="020B0604020202020204" pitchFamily="34" charset="0"/>
              <a:buChar char="•"/>
            </a:pPr>
            <a:r>
              <a:rPr lang="en-US" dirty="0"/>
              <a:t>The process involves an analysis of historic data and based on that analysis to predict the future occurrences.</a:t>
            </a:r>
          </a:p>
          <a:p>
            <a:pPr marL="285750" indent="-285750">
              <a:buFont typeface="Arial" panose="020B0604020202020204" pitchFamily="34" charset="0"/>
              <a:buChar char="•"/>
            </a:pPr>
            <a:r>
              <a:rPr lang="en-US" dirty="0"/>
              <a:t>Analyzing such information is exceedingly valuable for understanding purchasing behavior. Mining purchasing patterns allows retailers to adjust promotions, store settings and serve consumers better.</a:t>
            </a:r>
          </a:p>
          <a:p>
            <a:pPr marL="285750" indent="-285750">
              <a:buFont typeface="Arial" panose="020B0604020202020204" pitchFamily="34" charset="0"/>
              <a:buChar char="•"/>
            </a:pPr>
            <a:r>
              <a:rPr lang="en-US" dirty="0"/>
              <a:t>The tradition method of analysis includes the usage of ‘Associative rules mining’ and ‘Apriori’ based methods </a:t>
            </a:r>
            <a:r>
              <a:rPr lang="en-US" dirty="0" smtClean="0"/>
              <a:t>in which </a:t>
            </a:r>
            <a:r>
              <a:rPr lang="en-US" dirty="0"/>
              <a:t>majority of the time is consumed in generating the rules.</a:t>
            </a:r>
          </a:p>
          <a:p>
            <a:pPr marL="285750" indent="-285750">
              <a:buFont typeface="Arial" panose="020B0604020202020204" pitchFamily="34" charset="0"/>
              <a:buChar char="•"/>
            </a:pPr>
            <a:r>
              <a:rPr lang="en-US" dirty="0"/>
              <a:t>Our goal was to use an </a:t>
            </a:r>
            <a:r>
              <a:rPr lang="en-US" dirty="0" smtClean="0"/>
              <a:t>ML </a:t>
            </a:r>
            <a:r>
              <a:rPr lang="en-US" dirty="0"/>
              <a:t>model that will recommend items to the user based on the previous purchase and the current set of items in the basket. On using </a:t>
            </a:r>
            <a:r>
              <a:rPr lang="en-US" dirty="0" smtClean="0"/>
              <a:t>an </a:t>
            </a:r>
            <a:r>
              <a:rPr lang="en-US" dirty="0"/>
              <a:t>ML model the overhead of rule generation is eliminated and the only overhead is the amount of time it takes </a:t>
            </a:r>
            <a:r>
              <a:rPr lang="en-US" dirty="0" smtClean="0"/>
              <a:t>for the </a:t>
            </a:r>
            <a:r>
              <a:rPr lang="en-US" dirty="0"/>
              <a:t>model to learn the pattern.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ru-RU"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2</a:t>
            </a:fld>
            <a:endParaRPr lang="ru-RU" dirty="0"/>
          </a:p>
        </p:txBody>
      </p:sp>
    </p:spTree>
    <p:extLst>
      <p:ext uri="{BB962C8B-B14F-4D97-AF65-F5344CB8AC3E}">
        <p14:creationId xmlns:p14="http://schemas.microsoft.com/office/powerpoint/2010/main" val="295091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lstStyle/>
          <a:p>
            <a:r>
              <a:rPr lang="en-US" dirty="0"/>
              <a:t>DATASET.</a:t>
            </a:r>
            <a:endParaRPr lang="ru-RU" dirty="0"/>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a:xfrm>
            <a:off x="558810" y="1595017"/>
            <a:ext cx="5264941" cy="4484655"/>
          </a:xfrm>
        </p:spPr>
        <p:txBody>
          <a:bodyPr/>
          <a:lstStyle/>
          <a:p>
            <a:r>
              <a:rPr lang="en-US" dirty="0" smtClean="0"/>
              <a:t>Dataset1 :- </a:t>
            </a:r>
            <a:r>
              <a:rPr lang="en-US" dirty="0" err="1" smtClean="0"/>
              <a:t>Instacart</a:t>
            </a:r>
            <a:r>
              <a:rPr lang="en-US" dirty="0" smtClean="0"/>
              <a:t> Market Basket</a:t>
            </a:r>
            <a:endParaRPr lang="en-US" dirty="0"/>
          </a:p>
          <a:p>
            <a:endParaRPr lang="en-US" dirty="0"/>
          </a:p>
          <a:p>
            <a:r>
              <a:rPr lang="en-US" dirty="0"/>
              <a:t>Source:-Kaggle.</a:t>
            </a:r>
          </a:p>
          <a:p>
            <a:endParaRPr lang="en-US" dirty="0"/>
          </a:p>
          <a:p>
            <a:r>
              <a:rPr lang="en-US" dirty="0"/>
              <a:t>The dataset consists of separate </a:t>
            </a:r>
            <a:r>
              <a:rPr lang="en-US" dirty="0" smtClean="0"/>
              <a:t>information/files on  </a:t>
            </a:r>
            <a:r>
              <a:rPr lang="en-US" dirty="0"/>
              <a:t>aisles, departments, </a:t>
            </a:r>
            <a:r>
              <a:rPr lang="en-US" dirty="0" err="1" smtClean="0"/>
              <a:t>order_products_prior</a:t>
            </a:r>
            <a:r>
              <a:rPr lang="en-US" dirty="0" smtClean="0"/>
              <a:t>, </a:t>
            </a:r>
            <a:r>
              <a:rPr lang="en-US" dirty="0" err="1" smtClean="0"/>
              <a:t>order_products</a:t>
            </a:r>
            <a:r>
              <a:rPr lang="en-US" dirty="0" err="1"/>
              <a:t>_</a:t>
            </a:r>
            <a:r>
              <a:rPr lang="en-US" dirty="0" err="1" smtClean="0"/>
              <a:t>train</a:t>
            </a:r>
            <a:r>
              <a:rPr lang="en-US" dirty="0"/>
              <a:t>, orders, products.</a:t>
            </a:r>
          </a:p>
          <a:p>
            <a:endParaRPr lang="en-US" dirty="0"/>
          </a:p>
          <a:p>
            <a:r>
              <a:rPr lang="en-US" dirty="0"/>
              <a:t>The dataset consists of 3 million grocery orders from more than 200,000 Instacart users, with each user ordering multiple times.</a:t>
            </a:r>
          </a:p>
          <a:p>
            <a:endParaRPr lang="en-US" dirty="0"/>
          </a:p>
          <a:p>
            <a:endParaRPr lang="en-US" u="sng" dirty="0"/>
          </a:p>
          <a:p>
            <a:endParaRPr lang="ru-RU" u="sng"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3</a:t>
            </a:fld>
            <a:endParaRPr lang="ru-RU" dirty="0"/>
          </a:p>
        </p:txBody>
      </p:sp>
      <p:sp>
        <p:nvSpPr>
          <p:cNvPr id="78" name="TextBox 77">
            <a:extLst>
              <a:ext uri="{FF2B5EF4-FFF2-40B4-BE49-F238E27FC236}">
                <a16:creationId xmlns:a16="http://schemas.microsoft.com/office/drawing/2014/main" id="{3530A739-FB9E-473F-B585-9D4BF0BE09B9}"/>
              </a:ext>
            </a:extLst>
          </p:cNvPr>
          <p:cNvSpPr txBox="1"/>
          <p:nvPr/>
        </p:nvSpPr>
        <p:spPr>
          <a:xfrm>
            <a:off x="6303146" y="1553592"/>
            <a:ext cx="4731798" cy="2862322"/>
          </a:xfrm>
          <a:prstGeom prst="rect">
            <a:avLst/>
          </a:prstGeom>
          <a:noFill/>
        </p:spPr>
        <p:txBody>
          <a:bodyPr wrap="square" rtlCol="0">
            <a:spAutoFit/>
          </a:bodyPr>
          <a:lstStyle/>
          <a:p>
            <a:r>
              <a:rPr lang="en-US" b="1" dirty="0"/>
              <a:t>Dataset2</a:t>
            </a:r>
            <a:r>
              <a:rPr lang="en-US" b="1" dirty="0" smtClean="0"/>
              <a:t>:-Transactions from a Bakery</a:t>
            </a:r>
            <a:endParaRPr lang="en-US" b="1" dirty="0"/>
          </a:p>
          <a:p>
            <a:endParaRPr lang="en-US" b="1" dirty="0" smtClean="0"/>
          </a:p>
          <a:p>
            <a:endParaRPr lang="en-US" b="1" dirty="0"/>
          </a:p>
          <a:p>
            <a:r>
              <a:rPr lang="en-US" b="1" dirty="0"/>
              <a:t>Source:-Kaggle.</a:t>
            </a:r>
          </a:p>
          <a:p>
            <a:endParaRPr lang="en-US" b="1" dirty="0"/>
          </a:p>
          <a:p>
            <a:endParaRPr lang="en-US" b="1" dirty="0" smtClean="0"/>
          </a:p>
          <a:p>
            <a:r>
              <a:rPr lang="en-US" b="1" dirty="0" smtClean="0"/>
              <a:t>The </a:t>
            </a:r>
            <a:r>
              <a:rPr lang="en-US" b="1" dirty="0"/>
              <a:t>dataset consists of about 10,000 transaction  with 95 unique items.</a:t>
            </a:r>
          </a:p>
          <a:p>
            <a:endParaRPr lang="en-US" b="1" dirty="0"/>
          </a:p>
          <a:p>
            <a:endParaRPr lang="en-US" b="1" dirty="0"/>
          </a:p>
        </p:txBody>
      </p:sp>
    </p:spTree>
    <p:extLst>
      <p:ext uri="{BB962C8B-B14F-4D97-AF65-F5344CB8AC3E}">
        <p14:creationId xmlns:p14="http://schemas.microsoft.com/office/powerpoint/2010/main" val="1624401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9787" y="1515291"/>
            <a:ext cx="3932237" cy="922106"/>
          </a:xfrm>
        </p:spPr>
        <p:txBody>
          <a:bodyPr/>
          <a:lstStyle/>
          <a:p>
            <a:r>
              <a:rPr lang="en-US" dirty="0" smtClean="0"/>
              <a:t>Reorder Ratio</a:t>
            </a:r>
            <a:endParaRPr lang="en-US" dirty="0"/>
          </a:p>
        </p:txBody>
      </p:sp>
      <p:sp>
        <p:nvSpPr>
          <p:cNvPr id="6" name="Text Placeholder 5"/>
          <p:cNvSpPr>
            <a:spLocks noGrp="1"/>
          </p:cNvSpPr>
          <p:nvPr>
            <p:ph type="body" sz="half" idx="2"/>
          </p:nvPr>
        </p:nvSpPr>
        <p:spPr>
          <a:xfrm>
            <a:off x="839787" y="2553788"/>
            <a:ext cx="3932237" cy="3811588"/>
          </a:xfrm>
        </p:spPr>
        <p:txBody>
          <a:bodyPr>
            <a:noAutofit/>
          </a:bodyPr>
          <a:lstStyle/>
          <a:p>
            <a:r>
              <a:rPr lang="en-US" sz="1800" dirty="0" smtClean="0"/>
              <a:t>It is evident from the plot that the reorder ratio’s are high for the products belonging to department such as  beverages, dairy eggs, frozen foods, meat and sea food, pet supplies and organic produce.</a:t>
            </a:r>
          </a:p>
          <a:p>
            <a:r>
              <a:rPr lang="en-US" sz="1800" dirty="0" smtClean="0"/>
              <a:t>It gives an idea as to what kind of products have a high probability or chance of being bought, and items with higher chance of being bought also would have a higher chance of being bought together.</a:t>
            </a:r>
          </a:p>
          <a:p>
            <a:r>
              <a:rPr lang="en-US" sz="1800" dirty="0" smtClean="0"/>
              <a:t>For example, if somebody’s bought eggs there’s a high chance they’ll buy organic produce a well.</a:t>
            </a:r>
            <a:endParaRPr lang="en-US" sz="1800" dirty="0"/>
          </a:p>
        </p:txBody>
      </p:sp>
      <p:sp>
        <p:nvSpPr>
          <p:cNvPr id="7" name="Picture Placeholder 6"/>
          <p:cNvSpPr>
            <a:spLocks noGrp="1"/>
          </p:cNvSpPr>
          <p:nvPr>
            <p:ph type="pic" idx="1"/>
          </p:nvPr>
        </p:nvSpPr>
        <p:spPr>
          <a:xfrm>
            <a:off x="5183188" y="431075"/>
            <a:ext cx="6172200" cy="5403850"/>
          </a:xfrm>
        </p:spPr>
      </p:sp>
      <p:pic>
        <p:nvPicPr>
          <p:cNvPr id="8" name="Picture 7">
            <a:extLst>
              <a:ext uri="{FF2B5EF4-FFF2-40B4-BE49-F238E27FC236}">
                <a16:creationId xmlns:a16="http://schemas.microsoft.com/office/drawing/2014/main" id="{307440E4-19A2-4AC5-9A2B-69D0F99035C3}"/>
              </a:ext>
            </a:extLst>
          </p:cNvPr>
          <p:cNvPicPr>
            <a:picLocks noChangeAspect="1"/>
          </p:cNvPicPr>
          <p:nvPr/>
        </p:nvPicPr>
        <p:blipFill rotWithShape="1">
          <a:blip r:embed="rId2"/>
          <a:srcRect l="20534" t="24533" r="32427" b="9930"/>
          <a:stretch/>
        </p:blipFill>
        <p:spPr>
          <a:xfrm>
            <a:off x="5031155" y="1615622"/>
            <a:ext cx="6692669" cy="4885508"/>
          </a:xfrm>
          <a:prstGeom prst="rect">
            <a:avLst/>
          </a:prstGeom>
        </p:spPr>
      </p:pic>
      <p:sp>
        <p:nvSpPr>
          <p:cNvPr id="10" name="TextBox 9"/>
          <p:cNvSpPr txBox="1"/>
          <p:nvPr/>
        </p:nvSpPr>
        <p:spPr>
          <a:xfrm>
            <a:off x="2041347" y="283199"/>
            <a:ext cx="7181252" cy="1107996"/>
          </a:xfrm>
          <a:prstGeom prst="rect">
            <a:avLst/>
          </a:prstGeom>
          <a:noFill/>
        </p:spPr>
        <p:txBody>
          <a:bodyPr wrap="square" rtlCol="0">
            <a:spAutoFit/>
          </a:bodyPr>
          <a:lstStyle/>
          <a:p>
            <a:pPr algn="ctr"/>
            <a:r>
              <a:rPr lang="en-US" sz="6600" b="1" dirty="0" smtClean="0">
                <a:solidFill>
                  <a:schemeClr val="bg2"/>
                </a:solidFill>
                <a:latin typeface="+mj-lt"/>
              </a:rPr>
              <a:t>Visualizations</a:t>
            </a:r>
            <a:endParaRPr lang="en-US" sz="6600" b="1" dirty="0">
              <a:solidFill>
                <a:schemeClr val="bg2"/>
              </a:solidFill>
              <a:latin typeface="+mj-lt"/>
            </a:endParaRPr>
          </a:p>
        </p:txBody>
      </p:sp>
    </p:spTree>
    <p:extLst>
      <p:ext uri="{BB962C8B-B14F-4D97-AF65-F5344CB8AC3E}">
        <p14:creationId xmlns:p14="http://schemas.microsoft.com/office/powerpoint/2010/main" val="295675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MM.DD.20XX</a:t>
            </a:r>
            <a:endParaRPr lang="ru-RU" dirty="0"/>
          </a:p>
        </p:txBody>
      </p:sp>
      <p:sp>
        <p:nvSpPr>
          <p:cNvPr id="5" name="Title 4"/>
          <p:cNvSpPr>
            <a:spLocks noGrp="1"/>
          </p:cNvSpPr>
          <p:nvPr>
            <p:ph type="title"/>
          </p:nvPr>
        </p:nvSpPr>
        <p:spPr/>
        <p:txBody>
          <a:bodyPr/>
          <a:lstStyle/>
          <a:p>
            <a:r>
              <a:rPr lang="en-US" dirty="0" smtClean="0"/>
              <a:t>How many times did they order?</a:t>
            </a:r>
            <a:endParaRPr lang="en-US" dirty="0"/>
          </a:p>
        </p:txBody>
      </p:sp>
      <p:sp>
        <p:nvSpPr>
          <p:cNvPr id="6" name="Text Placeholder 5"/>
          <p:cNvSpPr>
            <a:spLocks noGrp="1"/>
          </p:cNvSpPr>
          <p:nvPr>
            <p:ph type="body" sz="half" idx="2"/>
          </p:nvPr>
        </p:nvSpPr>
        <p:spPr/>
        <p:txBody>
          <a:bodyPr>
            <a:normAutofit/>
          </a:bodyPr>
          <a:lstStyle/>
          <a:p>
            <a:r>
              <a:rPr lang="en-US" sz="1800" dirty="0"/>
              <a:t>As it can be seen from the above graph that around 24000 </a:t>
            </a:r>
            <a:r>
              <a:rPr lang="en-US" sz="1800" dirty="0" smtClean="0"/>
              <a:t>users have ordered </a:t>
            </a:r>
            <a:r>
              <a:rPr lang="en-US" sz="1800" dirty="0"/>
              <a:t>at </a:t>
            </a:r>
            <a:r>
              <a:rPr lang="en-US" sz="1800" dirty="0" smtClean="0"/>
              <a:t>4 </a:t>
            </a:r>
            <a:r>
              <a:rPr lang="en-US" sz="1800" dirty="0"/>
              <a:t>times which likely indicates that they buy groceries that last for longer </a:t>
            </a:r>
            <a:r>
              <a:rPr lang="en-US" sz="1800" dirty="0" smtClean="0"/>
              <a:t>duration. As the number of orders increases so does the number of users. It becomes constant at around 14 and then continues to stay so in the range of 5000.</a:t>
            </a:r>
          </a:p>
          <a:p>
            <a:r>
              <a:rPr lang="en-US" sz="1800" dirty="0" smtClean="0"/>
              <a:t>Hence it is deduced that a lot of users prefer to buy maybe quarterly and to last  for a long duration. Also there’s a huge number of people who buy regularly.</a:t>
            </a:r>
          </a:p>
        </p:txBody>
      </p:sp>
      <p:sp>
        <p:nvSpPr>
          <p:cNvPr id="9" name="Picture Placeholder 8"/>
          <p:cNvSpPr>
            <a:spLocks noGrp="1"/>
          </p:cNvSpPr>
          <p:nvPr>
            <p:ph type="pic" idx="1"/>
          </p:nvPr>
        </p:nvSpPr>
        <p:spPr/>
      </p:sp>
      <p:pic>
        <p:nvPicPr>
          <p:cNvPr id="10" name="Picture 9">
            <a:extLst>
              <a:ext uri="{FF2B5EF4-FFF2-40B4-BE49-F238E27FC236}">
                <a16:creationId xmlns:a16="http://schemas.microsoft.com/office/drawing/2014/main" id="{96BB6A0F-B220-440F-B22A-7D6741D8F96A}"/>
              </a:ext>
            </a:extLst>
          </p:cNvPr>
          <p:cNvPicPr>
            <a:picLocks noChangeAspect="1"/>
          </p:cNvPicPr>
          <p:nvPr/>
        </p:nvPicPr>
        <p:blipFill rotWithShape="1">
          <a:blip r:embed="rId2"/>
          <a:srcRect l="20475" t="34533" r="31693" b="9931"/>
          <a:stretch/>
        </p:blipFill>
        <p:spPr>
          <a:xfrm>
            <a:off x="4772025" y="1002278"/>
            <a:ext cx="7255781" cy="4738722"/>
          </a:xfrm>
          <a:prstGeom prst="rect">
            <a:avLst/>
          </a:prstGeom>
        </p:spPr>
      </p:pic>
    </p:spTree>
    <p:extLst>
      <p:ext uri="{BB962C8B-B14F-4D97-AF65-F5344CB8AC3E}">
        <p14:creationId xmlns:p14="http://schemas.microsoft.com/office/powerpoint/2010/main" val="2193221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MM.DD.20XX</a:t>
            </a:r>
            <a:endParaRPr lang="ru-RU" dirty="0"/>
          </a:p>
        </p:txBody>
      </p:sp>
      <p:sp>
        <p:nvSpPr>
          <p:cNvPr id="4" name="Slide Number Placeholder 3"/>
          <p:cNvSpPr>
            <a:spLocks noGrp="1"/>
          </p:cNvSpPr>
          <p:nvPr>
            <p:ph type="sldNum" sz="quarter" idx="12"/>
          </p:nvPr>
        </p:nvSpPr>
        <p:spPr/>
        <p:txBody>
          <a:bodyPr/>
          <a:lstStyle/>
          <a:p>
            <a:fld id="{8D581BC7-E183-40DB-AC97-C19EA4EB8894}" type="slidenum">
              <a:rPr lang="ru-RU" smtClean="0"/>
              <a:pPr/>
              <a:t>6</a:t>
            </a:fld>
            <a:endParaRPr lang="ru-RU" dirty="0"/>
          </a:p>
        </p:txBody>
      </p:sp>
      <p:sp>
        <p:nvSpPr>
          <p:cNvPr id="5" name="Title 4"/>
          <p:cNvSpPr>
            <a:spLocks noGrp="1"/>
          </p:cNvSpPr>
          <p:nvPr>
            <p:ph type="title"/>
          </p:nvPr>
        </p:nvSpPr>
        <p:spPr/>
        <p:txBody>
          <a:bodyPr/>
          <a:lstStyle/>
          <a:p>
            <a:r>
              <a:rPr lang="en-US" dirty="0" smtClean="0"/>
              <a:t>Most Bought Items</a:t>
            </a:r>
            <a:endParaRPr lang="en-US" dirty="0"/>
          </a:p>
        </p:txBody>
      </p:sp>
      <p:sp>
        <p:nvSpPr>
          <p:cNvPr id="6" name="Text Placeholder 5"/>
          <p:cNvSpPr>
            <a:spLocks noGrp="1"/>
          </p:cNvSpPr>
          <p:nvPr>
            <p:ph type="body" sz="half" idx="2"/>
          </p:nvPr>
        </p:nvSpPr>
        <p:spPr>
          <a:xfrm>
            <a:off x="778643" y="2771775"/>
            <a:ext cx="3932237" cy="2428875"/>
          </a:xfrm>
        </p:spPr>
        <p:txBody>
          <a:bodyPr/>
          <a:lstStyle/>
          <a:p>
            <a:r>
              <a:rPr lang="en-US" sz="1800" dirty="0" smtClean="0"/>
              <a:t>We see that Banana tops the list with most orders. But on scrutinizing the graph you find that all the items belong to the </a:t>
            </a:r>
            <a:r>
              <a:rPr lang="en-US" sz="1800" dirty="0"/>
              <a:t>O</a:t>
            </a:r>
            <a:r>
              <a:rPr lang="en-US" sz="1800" dirty="0" smtClean="0"/>
              <a:t>rganic </a:t>
            </a:r>
            <a:r>
              <a:rPr lang="en-US" sz="1800" dirty="0"/>
              <a:t>P</a:t>
            </a:r>
            <a:r>
              <a:rPr lang="en-US" sz="1800" dirty="0" smtClean="0"/>
              <a:t>roduce Department concretely proving the former result we got from the previous graph.</a:t>
            </a:r>
            <a:endParaRPr lang="en-US" sz="1800" dirty="0"/>
          </a:p>
        </p:txBody>
      </p:sp>
      <p:pic>
        <p:nvPicPr>
          <p:cNvPr id="10" name="Picture Placeholder 9"/>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089" b="-4089"/>
          <a:stretch/>
        </p:blipFill>
        <p:spPr>
          <a:xfrm>
            <a:off x="4808850" y="457200"/>
            <a:ext cx="6984521" cy="6115049"/>
          </a:xfrm>
          <a:solidFill>
            <a:schemeClr val="bg2"/>
          </a:solidFill>
        </p:spPr>
      </p:pic>
      <p:sp>
        <p:nvSpPr>
          <p:cNvPr id="11" name="TextBox 10"/>
          <p:cNvSpPr txBox="1"/>
          <p:nvPr/>
        </p:nvSpPr>
        <p:spPr>
          <a:xfrm>
            <a:off x="1133135" y="5878720"/>
            <a:ext cx="3224553" cy="646331"/>
          </a:xfrm>
          <a:prstGeom prst="rect">
            <a:avLst/>
          </a:prstGeom>
          <a:noFill/>
        </p:spPr>
        <p:txBody>
          <a:bodyPr wrap="square" rtlCol="0">
            <a:spAutoFit/>
          </a:bodyPr>
          <a:lstStyle/>
          <a:p>
            <a:r>
              <a:rPr lang="en-US" dirty="0" smtClean="0"/>
              <a:t>There are other visualizations as well in the </a:t>
            </a:r>
            <a:r>
              <a:rPr lang="en-US" sz="1600" dirty="0" err="1" smtClean="0"/>
              <a:t>iPython</a:t>
            </a:r>
            <a:r>
              <a:rPr lang="en-US" dirty="0" smtClean="0"/>
              <a:t> Notebook</a:t>
            </a:r>
            <a:endParaRPr lang="en-US" dirty="0"/>
          </a:p>
        </p:txBody>
      </p:sp>
    </p:spTree>
    <p:extLst>
      <p:ext uri="{BB962C8B-B14F-4D97-AF65-F5344CB8AC3E}">
        <p14:creationId xmlns:p14="http://schemas.microsoft.com/office/powerpoint/2010/main" val="4194051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APPROACH.</a:t>
            </a:r>
            <a:endParaRPr lang="ru-RU" dirty="0"/>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a:xfrm>
            <a:off x="4669654" y="1408305"/>
            <a:ext cx="6724471" cy="786601"/>
          </a:xfrm>
        </p:spPr>
        <p:txBody>
          <a:bodyPr>
            <a:normAutofit lnSpcReduction="10000"/>
          </a:bodyPr>
          <a:lstStyle/>
          <a:p>
            <a:r>
              <a:rPr lang="en-US" dirty="0"/>
              <a:t>As the dataset had information about whether the product will be re-ordered or not this information was used to predict how likely a product will be re-order . </a:t>
            </a:r>
            <a:endParaRPr lang="ru-RU" dirty="0"/>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254693"/>
            <a:ext cx="978408" cy="978408"/>
          </a:xfrm>
        </p:spPr>
        <p:txBody>
          <a:bodyPr/>
          <a:lstStyle/>
          <a:p>
            <a:r>
              <a:rPr lang="en-US" dirty="0"/>
              <a:t>1</a:t>
            </a:r>
            <a:endParaRPr lang="ru-RU" dirty="0"/>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a:xfrm>
            <a:off x="778643" y="3479090"/>
            <a:ext cx="2944368" cy="328343"/>
          </a:xfrm>
        </p:spPr>
        <p:txBody>
          <a:bodyPr/>
          <a:lstStyle/>
          <a:p>
            <a:r>
              <a:rPr lang="en-US" dirty="0"/>
              <a:t>Train-Test split:-</a:t>
            </a:r>
            <a:endParaRPr lang="ru-RU" dirty="0"/>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a:xfrm>
            <a:off x="438658" y="3858610"/>
            <a:ext cx="2944368" cy="1419822"/>
          </a:xfrm>
        </p:spPr>
        <p:txBody>
          <a:bodyPr>
            <a:normAutofit/>
          </a:bodyPr>
          <a:lstStyle/>
          <a:p>
            <a:r>
              <a:rPr lang="en-US" sz="1600" b="1" dirty="0">
                <a:solidFill>
                  <a:schemeClr val="bg2"/>
                </a:solidFill>
              </a:rPr>
              <a:t> The information such as the </a:t>
            </a:r>
            <a:r>
              <a:rPr lang="en-US" sz="1600" b="1" dirty="0" err="1">
                <a:solidFill>
                  <a:schemeClr val="bg2"/>
                </a:solidFill>
              </a:rPr>
              <a:t>user_id</a:t>
            </a:r>
            <a:r>
              <a:rPr lang="en-US" sz="1600" b="1" dirty="0">
                <a:solidFill>
                  <a:schemeClr val="bg2"/>
                </a:solidFill>
              </a:rPr>
              <a:t>, </a:t>
            </a:r>
            <a:r>
              <a:rPr lang="en-US" sz="1600" b="1" dirty="0" err="1">
                <a:solidFill>
                  <a:schemeClr val="bg2"/>
                </a:solidFill>
              </a:rPr>
              <a:t>product_id</a:t>
            </a:r>
            <a:r>
              <a:rPr lang="en-US" sz="1600" b="1" dirty="0">
                <a:solidFill>
                  <a:schemeClr val="bg2"/>
                </a:solidFill>
              </a:rPr>
              <a:t>, </a:t>
            </a:r>
            <a:r>
              <a:rPr lang="en-US" sz="1600" b="1" dirty="0" err="1">
                <a:solidFill>
                  <a:schemeClr val="bg2"/>
                </a:solidFill>
              </a:rPr>
              <a:t>department_id</a:t>
            </a:r>
            <a:r>
              <a:rPr lang="en-US" sz="1600" b="1" dirty="0">
                <a:solidFill>
                  <a:schemeClr val="bg2"/>
                </a:solidFill>
              </a:rPr>
              <a:t>, </a:t>
            </a:r>
            <a:r>
              <a:rPr lang="en-US" sz="1600" b="1" dirty="0" err="1">
                <a:solidFill>
                  <a:schemeClr val="bg2"/>
                </a:solidFill>
              </a:rPr>
              <a:t>aisle_id</a:t>
            </a:r>
            <a:r>
              <a:rPr lang="en-US" sz="1600" b="1" dirty="0">
                <a:solidFill>
                  <a:schemeClr val="bg2"/>
                </a:solidFill>
              </a:rPr>
              <a:t> was used with a train-test split of 70-30%. </a:t>
            </a:r>
            <a:endParaRPr lang="ru-RU" sz="1600" b="1" dirty="0">
              <a:solidFill>
                <a:schemeClr val="bg2"/>
              </a:solidFill>
            </a:endParaRPr>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a:xfrm>
            <a:off x="4871314" y="2254693"/>
            <a:ext cx="978408" cy="978408"/>
          </a:xfrm>
        </p:spPr>
        <p:txBody>
          <a:bodyPr/>
          <a:lstStyle/>
          <a:p>
            <a:r>
              <a:rPr lang="en-US" dirty="0"/>
              <a:t>2</a:t>
            </a:r>
            <a:endParaRPr lang="ru-RU" dirty="0"/>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a:xfrm>
            <a:off x="4764782" y="3460247"/>
            <a:ext cx="2944368" cy="328343"/>
          </a:xfrm>
        </p:spPr>
        <p:txBody>
          <a:bodyPr/>
          <a:lstStyle/>
          <a:p>
            <a:r>
              <a:rPr lang="en-US" dirty="0"/>
              <a:t>Model training:-</a:t>
            </a:r>
            <a:endParaRPr lang="ru-RU" dirty="0"/>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a:xfrm>
            <a:off x="3859671" y="3742148"/>
            <a:ext cx="3547580" cy="2291862"/>
          </a:xfrm>
        </p:spPr>
        <p:txBody>
          <a:bodyPr>
            <a:normAutofit/>
          </a:bodyPr>
          <a:lstStyle/>
          <a:p>
            <a:r>
              <a:rPr lang="en-US" sz="1600" b="1" dirty="0">
                <a:solidFill>
                  <a:schemeClr val="bg2"/>
                </a:solidFill>
              </a:rPr>
              <a:t>The training data was used to train a logistic regression model </a:t>
            </a:r>
          </a:p>
          <a:p>
            <a:r>
              <a:rPr lang="en-US" sz="1600" b="1" dirty="0">
                <a:solidFill>
                  <a:schemeClr val="bg2"/>
                </a:solidFill>
              </a:rPr>
              <a:t>With training data size to be 969231</a:t>
            </a:r>
          </a:p>
          <a:p>
            <a:r>
              <a:rPr lang="en-US" sz="1600" b="1" dirty="0">
                <a:solidFill>
                  <a:schemeClr val="bg2"/>
                </a:solidFill>
              </a:rPr>
              <a:t>The training data was also used to train a Multi-Layer Perceptron model with activation function being ‘</a:t>
            </a:r>
            <a:r>
              <a:rPr lang="en-US" sz="1600" b="1" dirty="0" err="1">
                <a:solidFill>
                  <a:schemeClr val="bg2"/>
                </a:solidFill>
              </a:rPr>
              <a:t>relu</a:t>
            </a:r>
            <a:r>
              <a:rPr lang="en-US" sz="1600" b="1" dirty="0">
                <a:solidFill>
                  <a:schemeClr val="bg2"/>
                </a:solidFill>
              </a:rPr>
              <a:t>’ and learning rate  being 0.0001 to check which model performed better.</a:t>
            </a:r>
          </a:p>
          <a:p>
            <a:endParaRPr lang="ru-RU" sz="1600" b="1" dirty="0">
              <a:solidFill>
                <a:schemeClr val="bg2"/>
              </a:solidFill>
            </a:endParaRPr>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a:xfrm>
            <a:off x="8515702" y="2254693"/>
            <a:ext cx="978408" cy="978408"/>
          </a:xfrm>
        </p:spPr>
        <p:txBody>
          <a:bodyPr/>
          <a:lstStyle/>
          <a:p>
            <a:r>
              <a:rPr lang="en-US" dirty="0"/>
              <a:t>3</a:t>
            </a:r>
            <a:endParaRPr lang="ru-RU" dirty="0"/>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a:xfrm>
            <a:off x="8498571" y="3460246"/>
            <a:ext cx="2944368" cy="328343"/>
          </a:xfrm>
        </p:spPr>
        <p:txBody>
          <a:bodyPr/>
          <a:lstStyle/>
          <a:p>
            <a:r>
              <a:rPr lang="en-US" dirty="0"/>
              <a:t>Model testing:-</a:t>
            </a:r>
            <a:endParaRPr lang="ru-RU" dirty="0"/>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ru-RU" smtClean="0"/>
              <a:pPr/>
              <a:t>7</a:t>
            </a:fld>
            <a:endParaRPr lang="ru-RU" dirty="0"/>
          </a:p>
        </p:txBody>
      </p:sp>
      <p:sp>
        <p:nvSpPr>
          <p:cNvPr id="21" name="Text Placeholder 10">
            <a:extLst>
              <a:ext uri="{FF2B5EF4-FFF2-40B4-BE49-F238E27FC236}">
                <a16:creationId xmlns:a16="http://schemas.microsoft.com/office/drawing/2014/main" id="{A37915F1-2DAA-47D9-9567-AB3D5DEA5997}"/>
              </a:ext>
            </a:extLst>
          </p:cNvPr>
          <p:cNvSpPr txBox="1">
            <a:spLocks/>
          </p:cNvSpPr>
          <p:nvPr/>
        </p:nvSpPr>
        <p:spPr>
          <a:xfrm>
            <a:off x="7407251" y="3788588"/>
            <a:ext cx="4666380" cy="2727621"/>
          </a:xfrm>
          <a:prstGeom prst="rect">
            <a:avLst/>
          </a:prstGeom>
        </p:spPr>
        <p:txBody>
          <a:bodyPr vert="horz" lIns="0" tIns="0" rIns="0" bIns="0" rtlCol="0">
            <a:normAutofit fontScale="85000" lnSpcReduction="20000"/>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b="1" dirty="0">
                <a:solidFill>
                  <a:schemeClr val="bg2"/>
                </a:solidFill>
              </a:rPr>
              <a:t>The testing data was used to test a logistic regression model </a:t>
            </a:r>
          </a:p>
          <a:p>
            <a:r>
              <a:rPr lang="en-US" sz="1600" b="1" dirty="0">
                <a:solidFill>
                  <a:schemeClr val="bg2"/>
                </a:solidFill>
              </a:rPr>
              <a:t>With testing data size to be 415386.</a:t>
            </a:r>
          </a:p>
          <a:p>
            <a:r>
              <a:rPr lang="en-US" sz="1600" b="1" dirty="0">
                <a:solidFill>
                  <a:schemeClr val="bg2"/>
                </a:solidFill>
              </a:rPr>
              <a:t>The model predicted with an accuracy of ~60% </a:t>
            </a:r>
          </a:p>
          <a:p>
            <a:r>
              <a:rPr lang="en-US" sz="1600" b="1" dirty="0">
                <a:solidFill>
                  <a:schemeClr val="bg2"/>
                </a:solidFill>
              </a:rPr>
              <a:t>The F1-score of the model was around ~75%</a:t>
            </a:r>
          </a:p>
          <a:p>
            <a:endParaRPr lang="en-US" sz="1600" b="1" dirty="0">
              <a:solidFill>
                <a:schemeClr val="bg2"/>
              </a:solidFill>
            </a:endParaRPr>
          </a:p>
          <a:p>
            <a:r>
              <a:rPr lang="en-US" sz="1600" b="1" dirty="0">
                <a:solidFill>
                  <a:schemeClr val="bg2"/>
                </a:solidFill>
              </a:rPr>
              <a:t>The testing data was also used to test against the MLP model  the  model predicted with accuracy of</a:t>
            </a:r>
          </a:p>
          <a:p>
            <a:r>
              <a:rPr lang="en-US" sz="1600" b="1" dirty="0">
                <a:solidFill>
                  <a:schemeClr val="bg2"/>
                </a:solidFill>
              </a:rPr>
              <a:t>~ 62%.</a:t>
            </a:r>
          </a:p>
          <a:p>
            <a:r>
              <a:rPr lang="en-US" sz="1600" b="1" dirty="0">
                <a:solidFill>
                  <a:schemeClr val="bg2"/>
                </a:solidFill>
              </a:rPr>
              <a:t>Even though the accuracy of the MLP model performed slightly better than the regression model but the amount of time required to train the model was more and hardware requirements  were more for the  case of the MLP model.</a:t>
            </a:r>
          </a:p>
          <a:p>
            <a:endParaRPr lang="ru-RU" sz="1600" b="1" dirty="0">
              <a:solidFill>
                <a:schemeClr val="bg2"/>
              </a:solidFill>
            </a:endParaRPr>
          </a:p>
        </p:txBody>
      </p:sp>
    </p:spTree>
    <p:extLst>
      <p:ext uri="{BB962C8B-B14F-4D97-AF65-F5344CB8AC3E}">
        <p14:creationId xmlns:p14="http://schemas.microsoft.com/office/powerpoint/2010/main" val="3320737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3639845" y="707529"/>
            <a:ext cx="7254605" cy="569086"/>
          </a:xfrm>
        </p:spPr>
        <p:txBody>
          <a:bodyPr>
            <a:normAutofit/>
          </a:bodyPr>
          <a:lstStyle/>
          <a:p>
            <a:r>
              <a:rPr lang="en-US" dirty="0"/>
              <a:t>RECOMMENDATION SYSTEM.</a:t>
            </a:r>
            <a:endParaRPr lang="ru-RU" dirty="0"/>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a:xfrm>
            <a:off x="673963" y="1490533"/>
            <a:ext cx="11266503" cy="923277"/>
          </a:xfrm>
        </p:spPr>
        <p:txBody>
          <a:bodyPr>
            <a:normAutofit/>
          </a:bodyPr>
          <a:lstStyle/>
          <a:p>
            <a:r>
              <a:rPr lang="en-US" dirty="0"/>
              <a:t>As the dataset had information of a product being likely to be re-ordered. That is if a product is likely to be reordered this in turn indicates that, that the  product is likely to be picked up by multiple users thus this information along with collaborative filtering is used to recommend products to the users.</a:t>
            </a:r>
            <a:endParaRPr lang="ru-RU"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8</a:t>
            </a:fld>
            <a:endParaRPr lang="ru-RU" dirty="0"/>
          </a:p>
        </p:txBody>
      </p:sp>
      <p:sp>
        <p:nvSpPr>
          <p:cNvPr id="79" name="TextBox 78">
            <a:extLst>
              <a:ext uri="{FF2B5EF4-FFF2-40B4-BE49-F238E27FC236}">
                <a16:creationId xmlns:a16="http://schemas.microsoft.com/office/drawing/2014/main" id="{55E4DE94-CE33-4EBB-B3EE-BB8255897DD7}"/>
              </a:ext>
            </a:extLst>
          </p:cNvPr>
          <p:cNvSpPr txBox="1"/>
          <p:nvPr/>
        </p:nvSpPr>
        <p:spPr>
          <a:xfrm>
            <a:off x="602942" y="2523044"/>
            <a:ext cx="4199878" cy="369332"/>
          </a:xfrm>
          <a:prstGeom prst="rect">
            <a:avLst/>
          </a:prstGeom>
          <a:noFill/>
        </p:spPr>
        <p:txBody>
          <a:bodyPr wrap="square" rtlCol="0">
            <a:spAutoFit/>
          </a:bodyPr>
          <a:lstStyle/>
          <a:p>
            <a:r>
              <a:rPr lang="en-US" dirty="0"/>
              <a:t>1)DATA-PROCESSSING:-</a:t>
            </a:r>
          </a:p>
        </p:txBody>
      </p:sp>
      <p:pic>
        <p:nvPicPr>
          <p:cNvPr id="81" name="Picture 80">
            <a:extLst>
              <a:ext uri="{FF2B5EF4-FFF2-40B4-BE49-F238E27FC236}">
                <a16:creationId xmlns:a16="http://schemas.microsoft.com/office/drawing/2014/main" id="{7F442F61-505E-47A9-8D37-680A9636F8B2}"/>
              </a:ext>
            </a:extLst>
          </p:cNvPr>
          <p:cNvPicPr>
            <a:picLocks noChangeAspect="1"/>
          </p:cNvPicPr>
          <p:nvPr/>
        </p:nvPicPr>
        <p:blipFill rotWithShape="1">
          <a:blip r:embed="rId2"/>
          <a:srcRect l="20024" t="50000" r="15243" b="32370"/>
          <a:stretch/>
        </p:blipFill>
        <p:spPr>
          <a:xfrm>
            <a:off x="4048217" y="2498630"/>
            <a:ext cx="7892249" cy="1411612"/>
          </a:xfrm>
          <a:prstGeom prst="rect">
            <a:avLst/>
          </a:prstGeom>
        </p:spPr>
      </p:pic>
      <p:sp>
        <p:nvSpPr>
          <p:cNvPr id="82" name="TextBox 81">
            <a:extLst>
              <a:ext uri="{FF2B5EF4-FFF2-40B4-BE49-F238E27FC236}">
                <a16:creationId xmlns:a16="http://schemas.microsoft.com/office/drawing/2014/main" id="{73B382BB-43B9-4727-95FE-01682A3F30D6}"/>
              </a:ext>
            </a:extLst>
          </p:cNvPr>
          <p:cNvSpPr txBox="1"/>
          <p:nvPr/>
        </p:nvSpPr>
        <p:spPr>
          <a:xfrm>
            <a:off x="673963" y="3001610"/>
            <a:ext cx="3092328" cy="2862322"/>
          </a:xfrm>
          <a:prstGeom prst="rect">
            <a:avLst/>
          </a:prstGeom>
          <a:noFill/>
        </p:spPr>
        <p:txBody>
          <a:bodyPr wrap="square" rtlCol="0">
            <a:spAutoFit/>
          </a:bodyPr>
          <a:lstStyle/>
          <a:p>
            <a:r>
              <a:rPr lang="en-US" dirty="0">
                <a:solidFill>
                  <a:schemeClr val="bg2"/>
                </a:solidFill>
              </a:rPr>
              <a:t>a)The dataset was merged to get the information such as product name, the department that it belongs to and the aisle information.</a:t>
            </a:r>
          </a:p>
          <a:p>
            <a:endParaRPr lang="en-US" dirty="0">
              <a:solidFill>
                <a:schemeClr val="bg2"/>
              </a:solidFill>
            </a:endParaRPr>
          </a:p>
          <a:p>
            <a:r>
              <a:rPr lang="en-US" dirty="0">
                <a:solidFill>
                  <a:schemeClr val="bg2"/>
                </a:solidFill>
              </a:rPr>
              <a:t>b)Considering only those rows in which the product was re-ordered and ordered more than once high demand.</a:t>
            </a:r>
          </a:p>
        </p:txBody>
      </p:sp>
      <p:pic>
        <p:nvPicPr>
          <p:cNvPr id="84" name="Picture 83">
            <a:extLst>
              <a:ext uri="{FF2B5EF4-FFF2-40B4-BE49-F238E27FC236}">
                <a16:creationId xmlns:a16="http://schemas.microsoft.com/office/drawing/2014/main" id="{05483423-0D73-461D-A261-6908F1A76D43}"/>
              </a:ext>
            </a:extLst>
          </p:cNvPr>
          <p:cNvPicPr>
            <a:picLocks noChangeAspect="1"/>
          </p:cNvPicPr>
          <p:nvPr/>
        </p:nvPicPr>
        <p:blipFill rotWithShape="1">
          <a:blip r:embed="rId3"/>
          <a:srcRect l="20170" t="42531" r="15606" b="34499"/>
          <a:stretch/>
        </p:blipFill>
        <p:spPr>
          <a:xfrm>
            <a:off x="4079289" y="4452998"/>
            <a:ext cx="7830104" cy="1575311"/>
          </a:xfrm>
          <a:prstGeom prst="rect">
            <a:avLst/>
          </a:prstGeom>
        </p:spPr>
      </p:pic>
    </p:spTree>
    <p:extLst>
      <p:ext uri="{BB962C8B-B14F-4D97-AF65-F5344CB8AC3E}">
        <p14:creationId xmlns:p14="http://schemas.microsoft.com/office/powerpoint/2010/main" val="846749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3737500" y="273022"/>
            <a:ext cx="7254605" cy="569086"/>
          </a:xfrm>
        </p:spPr>
        <p:txBody>
          <a:bodyPr>
            <a:normAutofit/>
          </a:bodyPr>
          <a:lstStyle/>
          <a:p>
            <a:r>
              <a:rPr lang="en-US" dirty="0"/>
              <a:t>RECOMMENDATION SYSTEM.</a:t>
            </a:r>
            <a:endParaRPr lang="ru-RU"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9</a:t>
            </a:fld>
            <a:endParaRPr lang="ru-RU" dirty="0"/>
          </a:p>
        </p:txBody>
      </p:sp>
      <p:sp>
        <p:nvSpPr>
          <p:cNvPr id="79" name="TextBox 78">
            <a:extLst>
              <a:ext uri="{FF2B5EF4-FFF2-40B4-BE49-F238E27FC236}">
                <a16:creationId xmlns:a16="http://schemas.microsoft.com/office/drawing/2014/main" id="{55E4DE94-CE33-4EBB-B3EE-BB8255897DD7}"/>
              </a:ext>
            </a:extLst>
          </p:cNvPr>
          <p:cNvSpPr txBox="1"/>
          <p:nvPr/>
        </p:nvSpPr>
        <p:spPr>
          <a:xfrm>
            <a:off x="547516" y="756259"/>
            <a:ext cx="4199878" cy="369332"/>
          </a:xfrm>
          <a:prstGeom prst="rect">
            <a:avLst/>
          </a:prstGeom>
          <a:noFill/>
        </p:spPr>
        <p:txBody>
          <a:bodyPr wrap="square" rtlCol="0">
            <a:spAutoFit/>
          </a:bodyPr>
          <a:lstStyle/>
          <a:p>
            <a:r>
              <a:rPr lang="en-US" dirty="0"/>
              <a:t>2) RECOMMENDATION SYSTEM:-</a:t>
            </a:r>
          </a:p>
        </p:txBody>
      </p:sp>
      <p:sp>
        <p:nvSpPr>
          <p:cNvPr id="82" name="TextBox 81">
            <a:extLst>
              <a:ext uri="{FF2B5EF4-FFF2-40B4-BE49-F238E27FC236}">
                <a16:creationId xmlns:a16="http://schemas.microsoft.com/office/drawing/2014/main" id="{73B382BB-43B9-4727-95FE-01682A3F30D6}"/>
              </a:ext>
            </a:extLst>
          </p:cNvPr>
          <p:cNvSpPr txBox="1"/>
          <p:nvPr/>
        </p:nvSpPr>
        <p:spPr>
          <a:xfrm>
            <a:off x="636774" y="1271116"/>
            <a:ext cx="5746752" cy="1200329"/>
          </a:xfrm>
          <a:prstGeom prst="rect">
            <a:avLst/>
          </a:prstGeom>
          <a:noFill/>
        </p:spPr>
        <p:txBody>
          <a:bodyPr wrap="square" rtlCol="0">
            <a:spAutoFit/>
          </a:bodyPr>
          <a:lstStyle/>
          <a:p>
            <a:r>
              <a:rPr lang="en-US" dirty="0">
                <a:solidFill>
                  <a:schemeClr val="bg2"/>
                </a:solidFill>
              </a:rPr>
              <a:t>a)Once the information about the products being re-ordered was obtained now the user information was extracted by merging the order dataset to get the </a:t>
            </a:r>
            <a:r>
              <a:rPr lang="en-US" dirty="0" err="1">
                <a:solidFill>
                  <a:schemeClr val="bg2"/>
                </a:solidFill>
              </a:rPr>
              <a:t>user_id</a:t>
            </a:r>
            <a:r>
              <a:rPr lang="en-US" dirty="0">
                <a:solidFill>
                  <a:schemeClr val="bg2"/>
                </a:solidFill>
              </a:rPr>
              <a:t> information.</a:t>
            </a:r>
          </a:p>
        </p:txBody>
      </p:sp>
      <p:pic>
        <p:nvPicPr>
          <p:cNvPr id="2" name="Picture 1">
            <a:extLst>
              <a:ext uri="{FF2B5EF4-FFF2-40B4-BE49-F238E27FC236}">
                <a16:creationId xmlns:a16="http://schemas.microsoft.com/office/drawing/2014/main" id="{6D560225-DE77-4D7D-B53D-5DE87C64D1B5}"/>
              </a:ext>
            </a:extLst>
          </p:cNvPr>
          <p:cNvPicPr>
            <a:picLocks noChangeAspect="1"/>
          </p:cNvPicPr>
          <p:nvPr/>
        </p:nvPicPr>
        <p:blipFill rotWithShape="1">
          <a:blip r:embed="rId2"/>
          <a:srcRect l="20242" t="54498" r="24272" b="12491"/>
          <a:stretch/>
        </p:blipFill>
        <p:spPr>
          <a:xfrm>
            <a:off x="6853563" y="887774"/>
            <a:ext cx="5246702" cy="1577536"/>
          </a:xfrm>
          <a:prstGeom prst="rect">
            <a:avLst/>
          </a:prstGeom>
        </p:spPr>
      </p:pic>
      <p:sp>
        <p:nvSpPr>
          <p:cNvPr id="3" name="TextBox 2">
            <a:extLst>
              <a:ext uri="{FF2B5EF4-FFF2-40B4-BE49-F238E27FC236}">
                <a16:creationId xmlns:a16="http://schemas.microsoft.com/office/drawing/2014/main" id="{07313D55-8A62-445A-A8EF-F1664D47F2D5}"/>
              </a:ext>
            </a:extLst>
          </p:cNvPr>
          <p:cNvSpPr txBox="1"/>
          <p:nvPr/>
        </p:nvSpPr>
        <p:spPr>
          <a:xfrm>
            <a:off x="547516" y="2582383"/>
            <a:ext cx="5998687" cy="1200329"/>
          </a:xfrm>
          <a:prstGeom prst="rect">
            <a:avLst/>
          </a:prstGeom>
          <a:noFill/>
        </p:spPr>
        <p:txBody>
          <a:bodyPr wrap="square" rtlCol="0">
            <a:spAutoFit/>
          </a:bodyPr>
          <a:lstStyle/>
          <a:p>
            <a:r>
              <a:rPr lang="en-US" dirty="0">
                <a:solidFill>
                  <a:schemeClr val="bg2"/>
                </a:solidFill>
              </a:rPr>
              <a:t>b)Once the dataset was merged the number of times a specific product was ordered were extracted by grouping on </a:t>
            </a:r>
            <a:r>
              <a:rPr lang="en-US" dirty="0" err="1">
                <a:solidFill>
                  <a:schemeClr val="bg2"/>
                </a:solidFill>
              </a:rPr>
              <a:t>user_id</a:t>
            </a:r>
            <a:r>
              <a:rPr lang="en-US" dirty="0">
                <a:solidFill>
                  <a:schemeClr val="bg2"/>
                </a:solidFill>
              </a:rPr>
              <a:t>, </a:t>
            </a:r>
            <a:r>
              <a:rPr lang="en-US" dirty="0" err="1">
                <a:solidFill>
                  <a:schemeClr val="bg2"/>
                </a:solidFill>
              </a:rPr>
              <a:t>product_id</a:t>
            </a:r>
            <a:r>
              <a:rPr lang="en-US" dirty="0">
                <a:solidFill>
                  <a:schemeClr val="bg2"/>
                </a:solidFill>
              </a:rPr>
              <a:t> and converted to a single row which also in-turn indicates that the product was bough by that user. </a:t>
            </a:r>
          </a:p>
        </p:txBody>
      </p:sp>
      <p:sp>
        <p:nvSpPr>
          <p:cNvPr id="12" name="TextBox 11">
            <a:extLst>
              <a:ext uri="{FF2B5EF4-FFF2-40B4-BE49-F238E27FC236}">
                <a16:creationId xmlns:a16="http://schemas.microsoft.com/office/drawing/2014/main" id="{C4374D23-9CE0-4887-B0F5-C68949DD2FE6}"/>
              </a:ext>
            </a:extLst>
          </p:cNvPr>
          <p:cNvSpPr txBox="1"/>
          <p:nvPr/>
        </p:nvSpPr>
        <p:spPr>
          <a:xfrm>
            <a:off x="1133135" y="3810170"/>
            <a:ext cx="5998687" cy="3139321"/>
          </a:xfrm>
          <a:prstGeom prst="rect">
            <a:avLst/>
          </a:prstGeom>
          <a:noFill/>
        </p:spPr>
        <p:txBody>
          <a:bodyPr wrap="square" rtlCol="0">
            <a:spAutoFit/>
          </a:bodyPr>
          <a:lstStyle/>
          <a:p>
            <a:r>
              <a:rPr lang="en-US" dirty="0">
                <a:solidFill>
                  <a:schemeClr val="bg2"/>
                </a:solidFill>
              </a:rPr>
              <a:t>c)A user-user similarity matrix was generated using cosine similarity measure from the user product matrix.</a:t>
            </a:r>
          </a:p>
          <a:p>
            <a:endParaRPr lang="en-US" dirty="0">
              <a:solidFill>
                <a:schemeClr val="bg2"/>
              </a:solidFill>
            </a:endParaRPr>
          </a:p>
          <a:p>
            <a:r>
              <a:rPr lang="en-US" dirty="0">
                <a:solidFill>
                  <a:schemeClr val="bg2"/>
                </a:solidFill>
              </a:rPr>
              <a:t>d)A product user matrix was also generated to get the list of user’s that ordered the specific product.</a:t>
            </a:r>
          </a:p>
          <a:p>
            <a:endParaRPr lang="en-US" dirty="0">
              <a:solidFill>
                <a:schemeClr val="bg2"/>
              </a:solidFill>
            </a:endParaRPr>
          </a:p>
          <a:p>
            <a:r>
              <a:rPr lang="en-US" dirty="0">
                <a:solidFill>
                  <a:schemeClr val="bg2"/>
                </a:solidFill>
              </a:rPr>
              <a:t>e)Thus the product user matrix and user-user similarity matrix is used to recommend top 5 products to a specific user by performing  a dot product between the item-user matrix and the list of users similar to that user. </a:t>
            </a:r>
          </a:p>
          <a:p>
            <a:endParaRPr lang="en-US" dirty="0">
              <a:solidFill>
                <a:schemeClr val="bg2"/>
              </a:solidFill>
            </a:endParaRPr>
          </a:p>
        </p:txBody>
      </p:sp>
      <p:pic>
        <p:nvPicPr>
          <p:cNvPr id="5" name="Picture 4">
            <a:extLst>
              <a:ext uri="{FF2B5EF4-FFF2-40B4-BE49-F238E27FC236}">
                <a16:creationId xmlns:a16="http://schemas.microsoft.com/office/drawing/2014/main" id="{4D7C77EA-5135-41BE-90A1-F7905774974E}"/>
              </a:ext>
            </a:extLst>
          </p:cNvPr>
          <p:cNvPicPr>
            <a:picLocks noChangeAspect="1"/>
          </p:cNvPicPr>
          <p:nvPr/>
        </p:nvPicPr>
        <p:blipFill rotWithShape="1">
          <a:blip r:embed="rId3"/>
          <a:srcRect l="20025" t="46731" r="49174" b="32332"/>
          <a:stretch/>
        </p:blipFill>
        <p:spPr>
          <a:xfrm>
            <a:off x="7035554" y="2634486"/>
            <a:ext cx="4882719" cy="1589028"/>
          </a:xfrm>
          <a:prstGeom prst="rect">
            <a:avLst/>
          </a:prstGeom>
        </p:spPr>
      </p:pic>
    </p:spTree>
    <p:extLst>
      <p:ext uri="{BB962C8B-B14F-4D97-AF65-F5344CB8AC3E}">
        <p14:creationId xmlns:p14="http://schemas.microsoft.com/office/powerpoint/2010/main" val="3369122903"/>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ic-Futuristic_PitchDeck_MO - v5.potx" id="{FE2E2762-1D65-4476-8021-C030968F4989}" vid="{C15C105D-FED3-43CD-B6CC-0305C7A12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Futuristic pitch deck</Template>
  <TotalTime>0</TotalTime>
  <Words>1094</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Courier New</vt:lpstr>
      <vt:lpstr>Gill Sans MT</vt:lpstr>
      <vt:lpstr>Segoe UI</vt:lpstr>
      <vt:lpstr>Segoe UI Light</vt:lpstr>
      <vt:lpstr>Segoe UI Semibold</vt:lpstr>
      <vt:lpstr>Tahoma</vt:lpstr>
      <vt:lpstr>Office Theme</vt:lpstr>
      <vt:lpstr>Market Basket Analysis Using  ML.</vt:lpstr>
      <vt:lpstr>PROBLEM STATEMENT.</vt:lpstr>
      <vt:lpstr>DATASET.</vt:lpstr>
      <vt:lpstr>Reorder Ratio</vt:lpstr>
      <vt:lpstr>How many times did they order?</vt:lpstr>
      <vt:lpstr>Most Bought Items</vt:lpstr>
      <vt:lpstr>APPROACH.</vt:lpstr>
      <vt:lpstr>RECOMMENDATION SYSTEM.</vt:lpstr>
      <vt:lpstr>RECOMMENDATION SYSTEM.</vt:lpstr>
      <vt:lpstr>RECOMMENDATION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2018-11-19T02:26:09Z</dcterms:created>
  <dcterms:modified xsi:type="dcterms:W3CDTF">2018-11-21T12:42:11Z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