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3" r:id="rId24"/>
    <p:sldId id="278" r:id="rId25"/>
    <p:sldId id="279" r:id="rId26"/>
    <p:sldId id="281" r:id="rId27"/>
    <p:sldId id="282" r:id="rId28"/>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4" roundtripDataSignature="AMtx7miG+feC/OSVI1t8QYBzMBv4GQzCM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F2DAC3-D34E-4118-ABC3-96736CC6B356}">
  <a:tblStyle styleId="{0FF2DAC3-D34E-4118-ABC3-96736CC6B356}" styleName="Table_0">
    <a:wholeTbl>
      <a:tcTxStyle b="off" i="off">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fill>
          <a:solidFill>
            <a:schemeClr val="dk1">
              <a:alpha val="20000"/>
            </a:schemeClr>
          </a:solidFill>
        </a:fill>
      </a:tcStyle>
    </a:band1H>
    <a:band2H>
      <a:tcTxStyle/>
      <a:tcStyle>
        <a:tcBdr/>
      </a:tcStyle>
    </a:band2H>
    <a:band1V>
      <a:tcTxStyle/>
      <a:tcStyle>
        <a:tcBdr/>
        <a:fill>
          <a:solidFill>
            <a:schemeClr val="dk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dk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BB3B90CC-972C-4FBE-9B28-227AAFA57698}" styleName="Table_1">
    <a:wholeTbl>
      <a:tcTxStyle>
        <a:font>
          <a:latin typeface="Arial"/>
          <a:ea typeface="Arial"/>
          <a:cs typeface="Arial"/>
        </a:font>
        <a:srgbClr val="00000A"/>
      </a:tcTxStyle>
      <a:tcStyle>
        <a:tcBdr>
          <a:left>
            <a:ln w="6350" cap="flat" cmpd="sng">
              <a:solidFill>
                <a:srgbClr val="000000"/>
              </a:solidFill>
              <a:prstDash val="solid"/>
              <a:round/>
              <a:headEnd type="none" w="sm" len="sm"/>
              <a:tailEnd type="none" w="sm" len="sm"/>
            </a:ln>
          </a:left>
          <a:right>
            <a:ln w="6350" cap="flat" cmpd="sng">
              <a:solidFill>
                <a:srgbClr val="000000"/>
              </a:solidFill>
              <a:prstDash val="solid"/>
              <a:round/>
              <a:headEnd type="none" w="sm" len="sm"/>
              <a:tailEnd type="none" w="sm" len="sm"/>
            </a:ln>
          </a:right>
          <a:top>
            <a:ln w="6350" cap="flat" cmpd="sng">
              <a:solidFill>
                <a:srgbClr val="000000"/>
              </a:solidFill>
              <a:prstDash val="solid"/>
              <a:round/>
              <a:headEnd type="none" w="sm" len="sm"/>
              <a:tailEnd type="none" w="sm" len="sm"/>
            </a:ln>
          </a:top>
          <a:bottom>
            <a:ln w="6350" cap="flat" cmpd="sng">
              <a:solidFill>
                <a:srgbClr val="000000"/>
              </a:solidFill>
              <a:prstDash val="solid"/>
              <a:round/>
              <a:headEnd type="none" w="sm" len="sm"/>
              <a:tailEnd type="none" w="sm" len="sm"/>
            </a:ln>
          </a:bottom>
          <a:insideH>
            <a:ln w="6350" cap="flat" cmpd="sng">
              <a:solidFill>
                <a:srgbClr val="000000"/>
              </a:solidFill>
              <a:prstDash val="solid"/>
              <a:round/>
              <a:headEnd type="none" w="sm" len="sm"/>
              <a:tailEnd type="none" w="sm" len="sm"/>
            </a:ln>
          </a:insideH>
          <a:insideV>
            <a:ln w="635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226" y="-34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46443" cy="4940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49664" y="0"/>
            <a:ext cx="2946443" cy="49405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9378514"/>
            <a:ext cx="2946443" cy="4940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
        <p:cNvGrpSpPr/>
        <p:nvPr/>
      </p:nvGrpSpPr>
      <p:grpSpPr>
        <a:xfrm>
          <a:off x="0" y="0"/>
          <a:ext cx="0" cy="0"/>
          <a:chOff x="0" y="0"/>
          <a:chExt cx="0" cy="0"/>
        </a:xfrm>
      </p:grpSpPr>
      <p:sp>
        <p:nvSpPr>
          <p:cNvPr id="21" name="Google Shape;21;p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2" name="Google Shape;22;p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9:notes"/>
          <p:cNvSpPr txBox="1">
            <a:spLocks noGrp="1"/>
          </p:cNvSpPr>
          <p:nvPr>
            <p:ph type="body" idx="1"/>
          </p:nvPr>
        </p:nvSpPr>
        <p:spPr>
          <a:xfrm>
            <a:off x="680551" y="4690944"/>
            <a:ext cx="5438140" cy="4443076"/>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5" name="Google Shape;95;p29: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0:notes"/>
          <p:cNvSpPr txBox="1">
            <a:spLocks noGrp="1"/>
          </p:cNvSpPr>
          <p:nvPr>
            <p:ph type="body" idx="1"/>
          </p:nvPr>
        </p:nvSpPr>
        <p:spPr>
          <a:xfrm>
            <a:off x="680551" y="4690944"/>
            <a:ext cx="5438140" cy="4443076"/>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7" name="Google Shape;107;p3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1:notes"/>
          <p:cNvSpPr txBox="1">
            <a:spLocks noGrp="1"/>
          </p:cNvSpPr>
          <p:nvPr>
            <p:ph type="body" idx="1"/>
          </p:nvPr>
        </p:nvSpPr>
        <p:spPr>
          <a:xfrm>
            <a:off x="680551" y="4690944"/>
            <a:ext cx="5438140" cy="4443076"/>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0" name="Google Shape;120;p3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2:notes"/>
          <p:cNvSpPr txBox="1">
            <a:spLocks noGrp="1"/>
          </p:cNvSpPr>
          <p:nvPr>
            <p:ph type="body" idx="1"/>
          </p:nvPr>
        </p:nvSpPr>
        <p:spPr>
          <a:xfrm>
            <a:off x="680551" y="4690944"/>
            <a:ext cx="5438140" cy="4443076"/>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9" name="Google Shape;129;p32: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33:notes"/>
          <p:cNvSpPr txBox="1">
            <a:spLocks noGrp="1"/>
          </p:cNvSpPr>
          <p:nvPr>
            <p:ph type="body" idx="1"/>
          </p:nvPr>
        </p:nvSpPr>
        <p:spPr>
          <a:xfrm>
            <a:off x="680551" y="4690944"/>
            <a:ext cx="5438140" cy="4443076"/>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7" name="Google Shape;137;p33: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34:notes"/>
          <p:cNvSpPr txBox="1">
            <a:spLocks noGrp="1"/>
          </p:cNvSpPr>
          <p:nvPr>
            <p:ph type="body" idx="1"/>
          </p:nvPr>
        </p:nvSpPr>
        <p:spPr>
          <a:xfrm>
            <a:off x="680551" y="4690944"/>
            <a:ext cx="5438140" cy="4443076"/>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6" name="Google Shape;146;p34: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35: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35: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p35:notes"/>
          <p:cNvSpPr txBox="1">
            <a:spLocks noGrp="1"/>
          </p:cNvSpPr>
          <p:nvPr>
            <p:ph type="sldNum" idx="12"/>
          </p:nvPr>
        </p:nvSpPr>
        <p:spPr>
          <a:xfrm>
            <a:off x="3849664" y="9378514"/>
            <a:ext cx="2946300" cy="494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36: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36: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8" name="Google Shape;168;p36:notes"/>
          <p:cNvSpPr txBox="1">
            <a:spLocks noGrp="1"/>
          </p:cNvSpPr>
          <p:nvPr>
            <p:ph type="sldNum" idx="12"/>
          </p:nvPr>
        </p:nvSpPr>
        <p:spPr>
          <a:xfrm>
            <a:off x="3849664" y="9378514"/>
            <a:ext cx="2946300" cy="494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37:notes"/>
          <p:cNvSpPr txBox="1">
            <a:spLocks noGrp="1"/>
          </p:cNvSpPr>
          <p:nvPr>
            <p:ph type="body" idx="1"/>
          </p:nvPr>
        </p:nvSpPr>
        <p:spPr>
          <a:xfrm>
            <a:off x="680551" y="4690944"/>
            <a:ext cx="5438140" cy="4443076"/>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8" name="Google Shape;178;p37: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38:notes"/>
          <p:cNvSpPr txBox="1">
            <a:spLocks noGrp="1"/>
          </p:cNvSpPr>
          <p:nvPr>
            <p:ph type="body" idx="1"/>
          </p:nvPr>
        </p:nvSpPr>
        <p:spPr>
          <a:xfrm>
            <a:off x="680551" y="4690944"/>
            <a:ext cx="5438140" cy="4443076"/>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6" name="Google Shape;186;p38: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2: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9" name="Google Shape;29;p2: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39:notes"/>
          <p:cNvSpPr txBox="1">
            <a:spLocks noGrp="1"/>
          </p:cNvSpPr>
          <p:nvPr>
            <p:ph type="body" idx="1"/>
          </p:nvPr>
        </p:nvSpPr>
        <p:spPr>
          <a:xfrm>
            <a:off x="680551" y="4690944"/>
            <a:ext cx="5438140" cy="4443076"/>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7" name="Google Shape;197;p39: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40:notes"/>
          <p:cNvSpPr txBox="1">
            <a:spLocks noGrp="1"/>
          </p:cNvSpPr>
          <p:nvPr>
            <p:ph type="body" idx="1"/>
          </p:nvPr>
        </p:nvSpPr>
        <p:spPr>
          <a:xfrm>
            <a:off x="680551" y="4690944"/>
            <a:ext cx="5438140" cy="4443076"/>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6" name="Google Shape;206;p4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41:notes"/>
          <p:cNvSpPr txBox="1">
            <a:spLocks noGrp="1"/>
          </p:cNvSpPr>
          <p:nvPr>
            <p:ph type="body" idx="1"/>
          </p:nvPr>
        </p:nvSpPr>
        <p:spPr>
          <a:xfrm>
            <a:off x="680551" y="4690944"/>
            <a:ext cx="5438140" cy="4443076"/>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4" name="Google Shape;214;p4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42: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24" name="Google Shape;224;p42: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43: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4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3" name="Google Shape;233;p43:notes"/>
          <p:cNvSpPr txBox="1">
            <a:spLocks noGrp="1"/>
          </p:cNvSpPr>
          <p:nvPr>
            <p:ph type="sldNum" idx="12"/>
          </p:nvPr>
        </p:nvSpPr>
        <p:spPr>
          <a:xfrm>
            <a:off x="3849664" y="9378514"/>
            <a:ext cx="2946300" cy="494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a:buNone/>
            </a:pPr>
            <a:endParaRPr/>
          </a:p>
        </p:txBody>
      </p:sp>
      <p:sp>
        <p:nvSpPr>
          <p:cNvPr id="249" name="Google Shape;249;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57" name="Google Shape;257;p2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3: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7" name="Google Shape;37;p3: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24:notes"/>
          <p:cNvSpPr txBox="1">
            <a:spLocks noGrp="1"/>
          </p:cNvSpPr>
          <p:nvPr>
            <p:ph type="body" idx="1"/>
          </p:nvPr>
        </p:nvSpPr>
        <p:spPr>
          <a:xfrm>
            <a:off x="680551" y="4690944"/>
            <a:ext cx="5438140" cy="4443076"/>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5" name="Google Shape;45;p24: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5:notes"/>
          <p:cNvSpPr txBox="1">
            <a:spLocks noGrp="1"/>
          </p:cNvSpPr>
          <p:nvPr>
            <p:ph type="body" idx="1"/>
          </p:nvPr>
        </p:nvSpPr>
        <p:spPr>
          <a:xfrm>
            <a:off x="680551" y="4690944"/>
            <a:ext cx="5438140" cy="4443076"/>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3" name="Google Shape;53;p25: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6:notes"/>
          <p:cNvSpPr txBox="1">
            <a:spLocks noGrp="1"/>
          </p:cNvSpPr>
          <p:nvPr>
            <p:ph type="body" idx="1"/>
          </p:nvPr>
        </p:nvSpPr>
        <p:spPr>
          <a:xfrm>
            <a:off x="680551" y="4690944"/>
            <a:ext cx="5438140" cy="4443076"/>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0" name="Google Shape;60;p26: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7:notes"/>
          <p:cNvSpPr txBox="1">
            <a:spLocks noGrp="1"/>
          </p:cNvSpPr>
          <p:nvPr>
            <p:ph type="body" idx="1"/>
          </p:nvPr>
        </p:nvSpPr>
        <p:spPr>
          <a:xfrm>
            <a:off x="680551" y="4690944"/>
            <a:ext cx="5438140" cy="4443076"/>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7" name="Google Shape;67;p27: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4" name="Google Shape;74;p4: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8:notes"/>
          <p:cNvSpPr txBox="1">
            <a:spLocks noGrp="1"/>
          </p:cNvSpPr>
          <p:nvPr>
            <p:ph type="body" idx="1"/>
          </p:nvPr>
        </p:nvSpPr>
        <p:spPr>
          <a:xfrm>
            <a:off x="680551" y="4690944"/>
            <a:ext cx="5438140" cy="4443076"/>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1" name="Google Shape;81;p28: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
        <p:cNvGrpSpPr/>
        <p:nvPr/>
      </p:nvGrpSpPr>
      <p:grpSpPr>
        <a:xfrm>
          <a:off x="0" y="0"/>
          <a:ext cx="0" cy="0"/>
          <a:chOff x="0" y="0"/>
          <a:chExt cx="0" cy="0"/>
        </a:xfrm>
      </p:grpSpPr>
      <p:sp>
        <p:nvSpPr>
          <p:cNvPr id="15" name="Google Shape;15;p23"/>
          <p:cNvSpPr txBox="1"/>
          <p:nvPr/>
        </p:nvSpPr>
        <p:spPr>
          <a:xfrm>
            <a:off x="0" y="152400"/>
            <a:ext cx="14478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6" name="Google Shape;16;p23"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2">
            <a:alphaModFix/>
          </a:blip>
          <a:srcRect/>
          <a:stretch/>
        </p:blipFill>
        <p:spPr>
          <a:xfrm>
            <a:off x="179696" y="152400"/>
            <a:ext cx="868725" cy="972000"/>
          </a:xfrm>
          <a:prstGeom prst="rect">
            <a:avLst/>
          </a:prstGeom>
          <a:noFill/>
          <a:ln>
            <a:noFill/>
          </a:ln>
        </p:spPr>
      </p:pic>
      <p:pic>
        <p:nvPicPr>
          <p:cNvPr id="17" name="Google Shape;17;p23"/>
          <p:cNvPicPr preferRelativeResize="0"/>
          <p:nvPr/>
        </p:nvPicPr>
        <p:blipFill rotWithShape="1">
          <a:blip r:embed="rId3">
            <a:alphaModFix/>
          </a:blip>
          <a:srcRect/>
          <a:stretch/>
        </p:blipFill>
        <p:spPr>
          <a:xfrm>
            <a:off x="7530152" y="1676400"/>
            <a:ext cx="1600200" cy="5050808"/>
          </a:xfrm>
          <a:prstGeom prst="rect">
            <a:avLst/>
          </a:prstGeom>
          <a:noFill/>
          <a:ln>
            <a:noFill/>
          </a:ln>
        </p:spPr>
      </p:pic>
      <p:pic>
        <p:nvPicPr>
          <p:cNvPr id="18" name="Google Shape;18;p23"/>
          <p:cNvPicPr preferRelativeResize="0"/>
          <p:nvPr/>
        </p:nvPicPr>
        <p:blipFill rotWithShape="1">
          <a:blip r:embed="rId4">
            <a:alphaModFix/>
          </a:blip>
          <a:srcRect/>
          <a:stretch/>
        </p:blipFill>
        <p:spPr>
          <a:xfrm>
            <a:off x="1219200" y="152400"/>
            <a:ext cx="7924800" cy="1074537"/>
          </a:xfrm>
          <a:prstGeom prst="rect">
            <a:avLst/>
          </a:prstGeom>
          <a:noFill/>
          <a:ln>
            <a:noFill/>
          </a:ln>
        </p:spPr>
      </p:pic>
      <p:sp>
        <p:nvSpPr>
          <p:cNvPr id="19" name="Google Shape;19;p23"/>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2"/>
          <p:cNvPicPr preferRelativeResize="0"/>
          <p:nvPr/>
        </p:nvPicPr>
        <p:blipFill rotWithShape="1">
          <a:blip r:embed="rId3">
            <a:alphaModFix/>
          </a:blip>
          <a:srcRect/>
          <a:stretch/>
        </p:blipFill>
        <p:spPr>
          <a:xfrm>
            <a:off x="1" y="-13648"/>
            <a:ext cx="9144000" cy="6934200"/>
          </a:xfrm>
          <a:prstGeom prst="rect">
            <a:avLst/>
          </a:prstGeom>
          <a:noFill/>
          <a:ln>
            <a:noFill/>
          </a:ln>
        </p:spPr>
      </p:pic>
      <p:sp>
        <p:nvSpPr>
          <p:cNvPr id="11" name="Google Shape;11;p22"/>
          <p:cNvSpPr txBox="1"/>
          <p:nvPr/>
        </p:nvSpPr>
        <p:spPr>
          <a:xfrm>
            <a:off x="0" y="152400"/>
            <a:ext cx="15240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2" name="Google Shape;12;p22"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4">
            <a:alphaModFix/>
          </a:blip>
          <a:srcRect/>
          <a:stretch/>
        </p:blipFill>
        <p:spPr>
          <a:xfrm>
            <a:off x="312760" y="152400"/>
            <a:ext cx="868725" cy="972000"/>
          </a:xfrm>
          <a:prstGeom prst="rect">
            <a:avLst/>
          </a:prstGeom>
          <a:noFill/>
          <a:ln>
            <a:noFill/>
          </a:ln>
        </p:spPr>
      </p:pic>
      <p:sp>
        <p:nvSpPr>
          <p:cNvPr id="13" name="Google Shape;13;p22"/>
          <p:cNvSpPr txBox="1">
            <a:spLocks noGrp="1"/>
          </p:cNvSpPr>
          <p:nvPr>
            <p:ph type="sldNum" idx="12"/>
          </p:nvPr>
        </p:nvSpPr>
        <p:spPr>
          <a:xfrm>
            <a:off x="8556784" y="6333134"/>
            <a:ext cx="548700" cy="525000"/>
          </a:xfrm>
          <a:prstGeom prst="rect">
            <a:avLst/>
          </a:prstGeom>
          <a:noFill/>
          <a:ln>
            <a:noFill/>
          </a:ln>
        </p:spPr>
        <p:txBody>
          <a:bodyPr spcFirstLastPara="1" wrap="square" lIns="91425" tIns="91425" rIns="91425" bIns="91425" anchor="t" anchorCtr="0">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3.jp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
        <p:cNvGrpSpPr/>
        <p:nvPr/>
      </p:nvGrpSpPr>
      <p:grpSpPr>
        <a:xfrm>
          <a:off x="0" y="0"/>
          <a:ext cx="0" cy="0"/>
          <a:chOff x="0" y="0"/>
          <a:chExt cx="0" cy="0"/>
        </a:xfrm>
      </p:grpSpPr>
      <p:sp>
        <p:nvSpPr>
          <p:cNvPr id="24" name="Google Shape;24;p1"/>
          <p:cNvSpPr/>
          <p:nvPr/>
        </p:nvSpPr>
        <p:spPr>
          <a:xfrm>
            <a:off x="380817" y="1079074"/>
            <a:ext cx="83010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dirty="0">
                <a:solidFill>
                  <a:srgbClr val="FF0000"/>
                </a:solidFill>
                <a:latin typeface="Trebuchet MS"/>
                <a:ea typeface="Trebuchet MS"/>
                <a:cs typeface="Trebuchet MS"/>
                <a:sym typeface="Trebuchet MS"/>
              </a:rPr>
              <a:t>Project Work :  </a:t>
            </a:r>
            <a:endParaRPr sz="4000" b="0" i="0" u="none" strike="noStrike" cap="none" dirty="0">
              <a:solidFill>
                <a:srgbClr val="FF0000"/>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dirty="0">
                <a:solidFill>
                  <a:srgbClr val="FF0000"/>
                </a:solidFill>
                <a:latin typeface="Trebuchet MS"/>
                <a:ea typeface="Trebuchet MS"/>
                <a:cs typeface="Trebuchet MS"/>
                <a:sym typeface="Trebuchet MS"/>
              </a:rPr>
              <a:t>ESA 2020</a:t>
            </a:r>
            <a:endParaRPr sz="4000" b="0" i="0" u="none" strike="noStrike" cap="none" dirty="0">
              <a:solidFill>
                <a:srgbClr val="FF0000"/>
              </a:solidFill>
              <a:latin typeface="Trebuchet MS"/>
              <a:ea typeface="Trebuchet MS"/>
              <a:cs typeface="Trebuchet MS"/>
              <a:sym typeface="Trebuchet MS"/>
            </a:endParaRPr>
          </a:p>
        </p:txBody>
      </p:sp>
      <p:sp>
        <p:nvSpPr>
          <p:cNvPr id="25" name="Google Shape;25;p1"/>
          <p:cNvSpPr/>
          <p:nvPr/>
        </p:nvSpPr>
        <p:spPr>
          <a:xfrm>
            <a:off x="341906" y="3775850"/>
            <a:ext cx="7999012" cy="24622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212167"/>
                </a:solidFill>
                <a:latin typeface="Trebuchet MS"/>
                <a:ea typeface="Trebuchet MS"/>
                <a:cs typeface="Trebuchet MS"/>
                <a:sym typeface="Trebuchet MS"/>
              </a:rPr>
              <a:t>Project Title : 	Flavour Enhanced Food Recommendation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r>
              <a:rPr lang="en-US" sz="1400" b="0" i="0" u="none" strike="noStrike" cap="none">
                <a:solidFill>
                  <a:srgbClr val="212167"/>
                </a:solidFill>
                <a:latin typeface="Trebuchet MS"/>
                <a:ea typeface="Trebuchet MS"/>
                <a:cs typeface="Trebuchet MS"/>
                <a:sym typeface="Trebuchet MS"/>
              </a:rPr>
              <a:t>Project Guide : 	</a:t>
            </a:r>
            <a:r>
              <a:rPr lang="en-US" sz="1400" b="0" i="0" u="none" strike="noStrike" cap="none">
                <a:solidFill>
                  <a:srgbClr val="212167"/>
                </a:solidFill>
                <a:latin typeface="Arial"/>
                <a:ea typeface="Arial"/>
                <a:cs typeface="Arial"/>
                <a:sym typeface="Arial"/>
              </a:rPr>
              <a:t>Dr. Dinkar Sitaram</a:t>
            </a:r>
            <a:r>
              <a:rPr lang="en-US" sz="1400" b="0" i="0" u="none" strike="noStrike" cap="none">
                <a:solidFill>
                  <a:srgbClr val="212167"/>
                </a:solidFill>
                <a:latin typeface="Trebuchet MS"/>
                <a:ea typeface="Trebuchet MS"/>
                <a:cs typeface="Trebuchet MS"/>
                <a:sym typeface="Trebuchet M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r>
              <a:rPr lang="en-US" sz="1400" b="0" i="0" u="none" strike="noStrike" cap="none">
                <a:solidFill>
                  <a:srgbClr val="212167"/>
                </a:solidFill>
                <a:latin typeface="Trebuchet MS"/>
                <a:ea typeface="Trebuchet MS"/>
                <a:cs typeface="Trebuchet MS"/>
                <a:sym typeface="Trebuchet MS"/>
              </a:rPr>
              <a:t>Project ID : 	</a:t>
            </a:r>
            <a:r>
              <a:rPr lang="en-US" sz="1400" b="0" i="0" u="none" strike="noStrike" cap="none">
                <a:solidFill>
                  <a:srgbClr val="212167"/>
                </a:solidFill>
                <a:latin typeface="Arial"/>
                <a:ea typeface="Arial"/>
                <a:cs typeface="Arial"/>
                <a:sym typeface="Arial"/>
              </a:rPr>
              <a:t>PW20DS106</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r>
              <a:rPr lang="en-US" sz="1400" b="0" i="0" u="none" strike="noStrike" cap="none">
                <a:solidFill>
                  <a:srgbClr val="212167"/>
                </a:solidFill>
                <a:latin typeface="Trebuchet MS"/>
                <a:ea typeface="Trebuchet MS"/>
                <a:cs typeface="Trebuchet MS"/>
                <a:sym typeface="Trebuchet MS"/>
              </a:rPr>
              <a:t>Project Team :    	</a:t>
            </a:r>
            <a:r>
              <a:rPr lang="en-US" sz="1400" b="0" i="0" u="none" strike="noStrike" cap="none">
                <a:solidFill>
                  <a:srgbClr val="212167"/>
                </a:solidFill>
                <a:latin typeface="Arial"/>
                <a:ea typeface="Arial"/>
                <a:cs typeface="Arial"/>
                <a:sym typeface="Arial"/>
              </a:rPr>
              <a:t>Sk Saqlain Mustaq 01FB16ECS388</a:t>
            </a:r>
            <a:endParaRPr sz="1400" b="0" i="0" u="none" strike="noStrike" cap="none">
              <a:solidFill>
                <a:srgbClr val="000000"/>
              </a:solidFill>
              <a:latin typeface="Arial"/>
              <a:ea typeface="Arial"/>
              <a:cs typeface="Arial"/>
              <a:sym typeface="Arial"/>
            </a:endParaRPr>
          </a:p>
          <a:p>
            <a:pPr marL="0" marR="0" lvl="2" indent="0" algn="l" rtl="0">
              <a:lnSpc>
                <a:spcPct val="100000"/>
              </a:lnSpc>
              <a:spcBef>
                <a:spcPts val="0"/>
              </a:spcBef>
              <a:spcAft>
                <a:spcPts val="0"/>
              </a:spcAft>
              <a:buNone/>
            </a:pPr>
            <a:r>
              <a:rPr lang="en-US" sz="1400" b="0" i="0" u="none" strike="noStrike" cap="none">
                <a:solidFill>
                  <a:srgbClr val="212167"/>
                </a:solidFill>
                <a:latin typeface="Arial"/>
                <a:ea typeface="Arial"/>
                <a:cs typeface="Arial"/>
                <a:sym typeface="Arial"/>
              </a:rPr>
              <a:t>		Sumair Ahmed Shariff 01FB16ECS399</a:t>
            </a:r>
            <a:endParaRPr sz="1400" b="0" i="0" u="none" strike="noStrike" cap="none">
              <a:solidFill>
                <a:srgbClr val="000000"/>
              </a:solidFill>
              <a:latin typeface="Arial"/>
              <a:ea typeface="Arial"/>
              <a:cs typeface="Arial"/>
              <a:sym typeface="Arial"/>
            </a:endParaRPr>
          </a:p>
          <a:p>
            <a:pPr marL="0" marR="0" lvl="2" indent="0" algn="l" rtl="0">
              <a:lnSpc>
                <a:spcPct val="100000"/>
              </a:lnSpc>
              <a:spcBef>
                <a:spcPts val="0"/>
              </a:spcBef>
              <a:spcAft>
                <a:spcPts val="0"/>
              </a:spcAft>
              <a:buNone/>
            </a:pPr>
            <a:r>
              <a:rPr lang="en-US" sz="1400" b="0" i="0" u="none" strike="noStrike" cap="none">
                <a:solidFill>
                  <a:srgbClr val="212167"/>
                </a:solidFill>
                <a:latin typeface="Arial"/>
                <a:ea typeface="Arial"/>
                <a:cs typeface="Arial"/>
                <a:sym typeface="Arial"/>
              </a:rPr>
              <a:t>		Harshvardhan Surolia 01FB16ECS408</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sp>
        <p:nvSpPr>
          <p:cNvPr id="26" name="Google Shape;26;p1"/>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FFFFFF"/>
                </a:solidFill>
              </a:rPr>
              <a:t>1</a:t>
            </a:fld>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9"/>
          <p:cNvSpPr txBox="1"/>
          <p:nvPr/>
        </p:nvSpPr>
        <p:spPr>
          <a:xfrm>
            <a:off x="1244380" y="1279509"/>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000" b="0" i="0" u="none" strike="noStrike" cap="none">
                <a:solidFill>
                  <a:srgbClr val="2900FF"/>
                </a:solidFill>
                <a:latin typeface="Arial"/>
                <a:ea typeface="Arial"/>
                <a:cs typeface="Arial"/>
                <a:sym typeface="Arial"/>
              </a:rPr>
              <a:t>Data Collection</a:t>
            </a:r>
            <a:endParaRPr sz="2000" b="0" i="0" u="none" strike="noStrike" cap="none">
              <a:solidFill>
                <a:srgbClr val="2900FF"/>
              </a:solidFill>
              <a:latin typeface="Arial"/>
              <a:ea typeface="Arial"/>
              <a:cs typeface="Arial"/>
              <a:sym typeface="Arial"/>
            </a:endParaRPr>
          </a:p>
        </p:txBody>
      </p:sp>
      <p:sp>
        <p:nvSpPr>
          <p:cNvPr id="98" name="Google Shape;98;p29"/>
          <p:cNvSpPr txBox="1"/>
          <p:nvPr/>
        </p:nvSpPr>
        <p:spPr>
          <a:xfrm>
            <a:off x="238539" y="1741082"/>
            <a:ext cx="4094921" cy="440120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But the twitter data did not have any ratings associated to it so we used NLTK Vader library, which analysed the sentiment of each review and produces a rating in the range of 1-5. </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The reason we used Vader library is because it proved to work really well on social media data. It does a rule based analysis on the input text and throws out a score.</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There were some inherent problems with the above approach of data collection ,firstly there was no way of validating the method that we used to assign rating to each review.</a:t>
            </a:r>
            <a:endParaRPr/>
          </a:p>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Second the data that we had collected was not proper about 70% of the users had given reviews only once , and the reviews that were given by most of the users were not related to food at all , the below figure summarises the problem that existed in our data </a:t>
            </a:r>
            <a:endParaRPr sz="1400" b="0" i="0" u="none" strike="noStrike" cap="none">
              <a:solidFill>
                <a:srgbClr val="000000"/>
              </a:solidFill>
              <a:latin typeface="Arial"/>
              <a:ea typeface="Arial"/>
              <a:cs typeface="Arial"/>
              <a:sym typeface="Arial"/>
            </a:endParaRPr>
          </a:p>
        </p:txBody>
      </p:sp>
      <p:pic>
        <p:nvPicPr>
          <p:cNvPr id="99" name="Google Shape;99;p29"/>
          <p:cNvPicPr preferRelativeResize="0"/>
          <p:nvPr/>
        </p:nvPicPr>
        <p:blipFill rotWithShape="1">
          <a:blip r:embed="rId3">
            <a:alphaModFix/>
          </a:blip>
          <a:srcRect/>
          <a:stretch/>
        </p:blipFill>
        <p:spPr>
          <a:xfrm>
            <a:off x="4333459" y="1920113"/>
            <a:ext cx="4507507" cy="1025718"/>
          </a:xfrm>
          <a:prstGeom prst="rect">
            <a:avLst/>
          </a:prstGeom>
          <a:noFill/>
          <a:ln>
            <a:noFill/>
          </a:ln>
        </p:spPr>
      </p:pic>
      <p:pic>
        <p:nvPicPr>
          <p:cNvPr id="100" name="Google Shape;100;p29"/>
          <p:cNvPicPr preferRelativeResize="0"/>
          <p:nvPr/>
        </p:nvPicPr>
        <p:blipFill rotWithShape="1">
          <a:blip r:embed="rId4">
            <a:alphaModFix/>
          </a:blip>
          <a:srcRect/>
          <a:stretch/>
        </p:blipFill>
        <p:spPr>
          <a:xfrm>
            <a:off x="4333459" y="3124735"/>
            <a:ext cx="4572002" cy="1654865"/>
          </a:xfrm>
          <a:prstGeom prst="rect">
            <a:avLst/>
          </a:prstGeom>
          <a:noFill/>
          <a:ln>
            <a:noFill/>
          </a:ln>
        </p:spPr>
      </p:pic>
      <p:pic>
        <p:nvPicPr>
          <p:cNvPr id="101" name="Google Shape;101;p29"/>
          <p:cNvPicPr preferRelativeResize="0"/>
          <p:nvPr/>
        </p:nvPicPr>
        <p:blipFill rotWithShape="1">
          <a:blip r:embed="rId5">
            <a:alphaModFix/>
          </a:blip>
          <a:srcRect/>
          <a:stretch/>
        </p:blipFill>
        <p:spPr>
          <a:xfrm>
            <a:off x="5224797" y="5359180"/>
            <a:ext cx="2171114" cy="1037793"/>
          </a:xfrm>
          <a:prstGeom prst="rect">
            <a:avLst/>
          </a:prstGeom>
          <a:noFill/>
          <a:ln>
            <a:noFill/>
          </a:ln>
        </p:spPr>
      </p:pic>
      <p:sp>
        <p:nvSpPr>
          <p:cNvPr id="102" name="Google Shape;102;p29"/>
          <p:cNvSpPr/>
          <p:nvPr/>
        </p:nvSpPr>
        <p:spPr>
          <a:xfrm>
            <a:off x="5130580" y="4942047"/>
            <a:ext cx="2359549" cy="1697292"/>
          </a:xfrm>
          <a:prstGeom prst="noSmoking">
            <a:avLst>
              <a:gd name="adj" fmla="val 3490"/>
            </a:avLst>
          </a:prstGeom>
          <a:solidFill>
            <a:srgbClr val="FF0000"/>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03" name="Google Shape;103;p29"/>
          <p:cNvSpPr txBox="1"/>
          <p:nvPr/>
        </p:nvSpPr>
        <p:spPr>
          <a:xfrm>
            <a:off x="7712945" y="1514298"/>
            <a:ext cx="136726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Review Data</a:t>
            </a:r>
            <a:endParaRPr/>
          </a:p>
        </p:txBody>
      </p:sp>
      <p:sp>
        <p:nvSpPr>
          <p:cNvPr id="104" name="Google Shape;104;p29"/>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0"/>
          <p:cNvSpPr txBox="1"/>
          <p:nvPr/>
        </p:nvSpPr>
        <p:spPr>
          <a:xfrm>
            <a:off x="1244380" y="1279509"/>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000" b="0" i="0" u="none" strike="noStrike" cap="none">
                <a:solidFill>
                  <a:srgbClr val="2900FF"/>
                </a:solidFill>
                <a:latin typeface="Arial"/>
                <a:ea typeface="Arial"/>
                <a:cs typeface="Arial"/>
                <a:sym typeface="Arial"/>
              </a:rPr>
              <a:t>Data Collection</a:t>
            </a:r>
            <a:endParaRPr sz="2000" b="0" i="0" u="none" strike="noStrike" cap="none">
              <a:solidFill>
                <a:srgbClr val="2900FF"/>
              </a:solidFill>
              <a:latin typeface="Arial"/>
              <a:ea typeface="Arial"/>
              <a:cs typeface="Arial"/>
              <a:sym typeface="Arial"/>
            </a:endParaRPr>
          </a:p>
        </p:txBody>
      </p:sp>
      <p:sp>
        <p:nvSpPr>
          <p:cNvPr id="110" name="Google Shape;110;p30"/>
          <p:cNvSpPr txBox="1"/>
          <p:nvPr/>
        </p:nvSpPr>
        <p:spPr>
          <a:xfrm>
            <a:off x="238540" y="1741082"/>
            <a:ext cx="2655736" cy="224676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In order to overcome the drawbacks of the previously mentioned dataset, we managed to scrape legitimate food review data from Yummly by making use of beautiful soup and mechanize library as Yummly developer API’s were no longer available. </a:t>
            </a:r>
            <a:endParaRPr sz="1400" b="0" i="0" u="none" strike="noStrike" cap="none">
              <a:solidFill>
                <a:srgbClr val="000000"/>
              </a:solidFill>
              <a:latin typeface="Arial"/>
              <a:ea typeface="Arial"/>
              <a:cs typeface="Arial"/>
              <a:sym typeface="Arial"/>
            </a:endParaRPr>
          </a:p>
        </p:txBody>
      </p:sp>
      <p:pic>
        <p:nvPicPr>
          <p:cNvPr id="111" name="Google Shape;111;p30"/>
          <p:cNvPicPr preferRelativeResize="0"/>
          <p:nvPr/>
        </p:nvPicPr>
        <p:blipFill rotWithShape="1">
          <a:blip r:embed="rId3">
            <a:alphaModFix/>
          </a:blip>
          <a:srcRect/>
          <a:stretch/>
        </p:blipFill>
        <p:spPr>
          <a:xfrm>
            <a:off x="3501090" y="1788288"/>
            <a:ext cx="1070910" cy="3328504"/>
          </a:xfrm>
          <a:prstGeom prst="rect">
            <a:avLst/>
          </a:prstGeom>
          <a:noFill/>
          <a:ln>
            <a:noFill/>
          </a:ln>
        </p:spPr>
      </p:pic>
      <p:pic>
        <p:nvPicPr>
          <p:cNvPr id="112" name="Google Shape;112;p30"/>
          <p:cNvPicPr preferRelativeResize="0"/>
          <p:nvPr/>
        </p:nvPicPr>
        <p:blipFill rotWithShape="1">
          <a:blip r:embed="rId4">
            <a:alphaModFix/>
          </a:blip>
          <a:srcRect/>
          <a:stretch/>
        </p:blipFill>
        <p:spPr>
          <a:xfrm>
            <a:off x="5351551" y="3548279"/>
            <a:ext cx="1627460" cy="699892"/>
          </a:xfrm>
          <a:prstGeom prst="rect">
            <a:avLst/>
          </a:prstGeom>
          <a:noFill/>
          <a:ln>
            <a:noFill/>
          </a:ln>
        </p:spPr>
      </p:pic>
      <p:pic>
        <p:nvPicPr>
          <p:cNvPr id="113" name="Google Shape;113;p30"/>
          <p:cNvPicPr preferRelativeResize="0"/>
          <p:nvPr/>
        </p:nvPicPr>
        <p:blipFill rotWithShape="1">
          <a:blip r:embed="rId5">
            <a:alphaModFix/>
          </a:blip>
          <a:srcRect/>
          <a:stretch/>
        </p:blipFill>
        <p:spPr>
          <a:xfrm>
            <a:off x="5351551" y="2719347"/>
            <a:ext cx="1752964" cy="920306"/>
          </a:xfrm>
          <a:prstGeom prst="rect">
            <a:avLst/>
          </a:prstGeom>
          <a:noFill/>
          <a:ln>
            <a:noFill/>
          </a:ln>
        </p:spPr>
      </p:pic>
      <p:sp>
        <p:nvSpPr>
          <p:cNvPr id="114" name="Google Shape;114;p30"/>
          <p:cNvSpPr/>
          <p:nvPr/>
        </p:nvSpPr>
        <p:spPr>
          <a:xfrm>
            <a:off x="4572000" y="2941983"/>
            <a:ext cx="606814" cy="1137036"/>
          </a:xfrm>
          <a:prstGeom prst="leftBrace">
            <a:avLst>
              <a:gd name="adj1" fmla="val 8333"/>
              <a:gd name="adj2" fmla="val 50000"/>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15" name="Google Shape;115;p30"/>
          <p:cNvSpPr txBox="1"/>
          <p:nvPr/>
        </p:nvSpPr>
        <p:spPr>
          <a:xfrm>
            <a:off x="7712945" y="1514298"/>
            <a:ext cx="136726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Review Data</a:t>
            </a:r>
            <a:endParaRPr/>
          </a:p>
        </p:txBody>
      </p:sp>
      <p:sp>
        <p:nvSpPr>
          <p:cNvPr id="116" name="Google Shape;116;p30"/>
          <p:cNvSpPr/>
          <p:nvPr/>
        </p:nvSpPr>
        <p:spPr>
          <a:xfrm>
            <a:off x="5995283" y="3429000"/>
            <a:ext cx="230588" cy="210653"/>
          </a:xfrm>
          <a:prstGeom prst="plus">
            <a:avLst>
              <a:gd name="adj" fmla="val 43873"/>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7" name="Google Shape;117;p30"/>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1"/>
          <p:cNvSpPr txBox="1"/>
          <p:nvPr/>
        </p:nvSpPr>
        <p:spPr>
          <a:xfrm>
            <a:off x="214687" y="1279509"/>
            <a:ext cx="4253947" cy="483209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Since we are aiming to incorporate flavour features into recommendation, we are using the chemical compounds also known as flavonoid molecules present in the food as features rather than the ingredients and flavour scores.</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In this way are able to construct features at a much more granular level.</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In order to collect the flavonoid information we used FlavorDB. It is a product of Complex Systems Lab, IIIT-Delhi. </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The database that comprises of 25k flavour molecules. We have written a script like the one to scrape data from Yummly to also scrape flavonoids data from FlavorDB. </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Totally we have somewhere around 100 unique ingredients and after combining all the flavonoids present in each ingredient we totally have around 1405 unique flavonoid molecules </a:t>
            </a:r>
            <a:endParaRPr sz="1400" b="0" i="0" u="none" strike="noStrike" cap="none">
              <a:solidFill>
                <a:srgbClr val="000000"/>
              </a:solidFill>
              <a:latin typeface="Arial"/>
              <a:ea typeface="Arial"/>
              <a:cs typeface="Arial"/>
              <a:sym typeface="Arial"/>
            </a:endParaRPr>
          </a:p>
        </p:txBody>
      </p:sp>
      <p:sp>
        <p:nvSpPr>
          <p:cNvPr id="123" name="Google Shape;123;p31"/>
          <p:cNvSpPr txBox="1"/>
          <p:nvPr/>
        </p:nvSpPr>
        <p:spPr>
          <a:xfrm>
            <a:off x="1244380" y="123764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000" b="0" i="0" u="none" strike="noStrike" cap="none">
                <a:solidFill>
                  <a:srgbClr val="2900FF"/>
                </a:solidFill>
                <a:latin typeface="Arial"/>
                <a:ea typeface="Arial"/>
                <a:cs typeface="Arial"/>
                <a:sym typeface="Arial"/>
              </a:rPr>
              <a:t>Data Collection</a:t>
            </a:r>
            <a:endParaRPr sz="2000" b="0" i="0" u="none" strike="noStrike" cap="none">
              <a:solidFill>
                <a:srgbClr val="2900FF"/>
              </a:solidFill>
              <a:latin typeface="Arial"/>
              <a:ea typeface="Arial"/>
              <a:cs typeface="Arial"/>
              <a:sym typeface="Arial"/>
            </a:endParaRPr>
          </a:p>
        </p:txBody>
      </p:sp>
      <p:pic>
        <p:nvPicPr>
          <p:cNvPr id="124" name="Google Shape;124;p31"/>
          <p:cNvPicPr preferRelativeResize="0"/>
          <p:nvPr/>
        </p:nvPicPr>
        <p:blipFill rotWithShape="1">
          <a:blip r:embed="rId3">
            <a:alphaModFix/>
          </a:blip>
          <a:srcRect/>
          <a:stretch/>
        </p:blipFill>
        <p:spPr>
          <a:xfrm>
            <a:off x="5340626" y="2935805"/>
            <a:ext cx="2438400" cy="660400"/>
          </a:xfrm>
          <a:prstGeom prst="rect">
            <a:avLst/>
          </a:prstGeom>
          <a:noFill/>
          <a:ln>
            <a:noFill/>
          </a:ln>
        </p:spPr>
      </p:pic>
      <p:sp>
        <p:nvSpPr>
          <p:cNvPr id="125" name="Google Shape;125;p31"/>
          <p:cNvSpPr txBox="1"/>
          <p:nvPr/>
        </p:nvSpPr>
        <p:spPr>
          <a:xfrm>
            <a:off x="7339055" y="1514298"/>
            <a:ext cx="17411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Flavonoid Data</a:t>
            </a:r>
            <a:endParaRPr/>
          </a:p>
        </p:txBody>
      </p:sp>
      <p:sp>
        <p:nvSpPr>
          <p:cNvPr id="126" name="Google Shape;126;p31"/>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2"/>
          <p:cNvSpPr txBox="1"/>
          <p:nvPr/>
        </p:nvSpPr>
        <p:spPr>
          <a:xfrm>
            <a:off x="1244380" y="1279509"/>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000" b="0" i="0" u="none" strike="noStrike" cap="none">
                <a:solidFill>
                  <a:srgbClr val="2900FF"/>
                </a:solidFill>
                <a:latin typeface="Arial"/>
                <a:ea typeface="Arial"/>
                <a:cs typeface="Arial"/>
                <a:sym typeface="Arial"/>
              </a:rPr>
              <a:t>Data Collection</a:t>
            </a:r>
            <a:endParaRPr sz="2000" b="0" i="0" u="none" strike="noStrike" cap="none">
              <a:solidFill>
                <a:srgbClr val="2900FF"/>
              </a:solidFill>
              <a:latin typeface="Arial"/>
              <a:ea typeface="Arial"/>
              <a:cs typeface="Arial"/>
              <a:sym typeface="Arial"/>
            </a:endParaRPr>
          </a:p>
        </p:txBody>
      </p:sp>
      <p:pic>
        <p:nvPicPr>
          <p:cNvPr id="132" name="Google Shape;132;p32"/>
          <p:cNvPicPr preferRelativeResize="0"/>
          <p:nvPr/>
        </p:nvPicPr>
        <p:blipFill rotWithShape="1">
          <a:blip r:embed="rId3">
            <a:alphaModFix/>
          </a:blip>
          <a:srcRect/>
          <a:stretch/>
        </p:blipFill>
        <p:spPr>
          <a:xfrm>
            <a:off x="469128" y="3577310"/>
            <a:ext cx="8547652" cy="1140455"/>
          </a:xfrm>
          <a:prstGeom prst="rect">
            <a:avLst/>
          </a:prstGeom>
          <a:noFill/>
          <a:ln>
            <a:noFill/>
          </a:ln>
        </p:spPr>
      </p:pic>
      <p:sp>
        <p:nvSpPr>
          <p:cNvPr id="133" name="Google Shape;133;p32"/>
          <p:cNvSpPr txBox="1"/>
          <p:nvPr/>
        </p:nvSpPr>
        <p:spPr>
          <a:xfrm>
            <a:off x="723569" y="1963972"/>
            <a:ext cx="2083241"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The table below gives the summary of our data that we have collected.</a:t>
            </a:r>
            <a:endParaRPr/>
          </a:p>
        </p:txBody>
      </p:sp>
      <p:sp>
        <p:nvSpPr>
          <p:cNvPr id="134" name="Google Shape;134;p32"/>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3"/>
          <p:cNvSpPr txBox="1"/>
          <p:nvPr/>
        </p:nvSpPr>
        <p:spPr>
          <a:xfrm>
            <a:off x="1244380" y="1279509"/>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000" b="0" i="0" u="none" strike="noStrike" cap="none">
                <a:solidFill>
                  <a:srgbClr val="2900FF"/>
                </a:solidFill>
                <a:latin typeface="Arial"/>
                <a:ea typeface="Arial"/>
                <a:cs typeface="Arial"/>
                <a:sym typeface="Arial"/>
              </a:rPr>
              <a:t>Data Pre-Processing</a:t>
            </a:r>
            <a:endParaRPr sz="2000" b="0" i="0" u="none" strike="noStrike" cap="none">
              <a:solidFill>
                <a:srgbClr val="2900FF"/>
              </a:solidFill>
              <a:latin typeface="Arial"/>
              <a:ea typeface="Arial"/>
              <a:cs typeface="Arial"/>
              <a:sym typeface="Arial"/>
            </a:endParaRPr>
          </a:p>
        </p:txBody>
      </p:sp>
      <p:sp>
        <p:nvSpPr>
          <p:cNvPr id="140" name="Google Shape;140;p33"/>
          <p:cNvSpPr txBox="1"/>
          <p:nvPr/>
        </p:nvSpPr>
        <p:spPr>
          <a:xfrm>
            <a:off x="652007" y="1956021"/>
            <a:ext cx="2202511" cy="37548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The raw food data that was collected by scraping Yummly, was stored in json format , later based on pattern matching ,ingredients were extracted. </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The figure shows how the data is pre-processed only the ingredient are extracted as a results we ended up with around 100 unique ingredients that is  distributed among 1381 dishes.  </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41" name="Google Shape;141;p33"/>
          <p:cNvPicPr preferRelativeResize="0"/>
          <p:nvPr/>
        </p:nvPicPr>
        <p:blipFill rotWithShape="1">
          <a:blip r:embed="rId3">
            <a:alphaModFix/>
          </a:blip>
          <a:srcRect/>
          <a:stretch/>
        </p:blipFill>
        <p:spPr>
          <a:xfrm>
            <a:off x="3301461" y="2106198"/>
            <a:ext cx="5429071" cy="3412007"/>
          </a:xfrm>
          <a:prstGeom prst="rect">
            <a:avLst/>
          </a:prstGeom>
          <a:noFill/>
          <a:ln>
            <a:noFill/>
          </a:ln>
        </p:spPr>
      </p:pic>
      <p:sp>
        <p:nvSpPr>
          <p:cNvPr id="142" name="Google Shape;142;p33"/>
          <p:cNvSpPr txBox="1"/>
          <p:nvPr/>
        </p:nvSpPr>
        <p:spPr>
          <a:xfrm>
            <a:off x="7172077" y="1587320"/>
            <a:ext cx="190629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Extracting Ingredients</a:t>
            </a:r>
            <a:endParaRPr/>
          </a:p>
        </p:txBody>
      </p:sp>
      <p:sp>
        <p:nvSpPr>
          <p:cNvPr id="143" name="Google Shape;143;p33"/>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4"/>
          <p:cNvSpPr txBox="1"/>
          <p:nvPr/>
        </p:nvSpPr>
        <p:spPr>
          <a:xfrm>
            <a:off x="1260282" y="1215375"/>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000" b="0" i="0" u="none" strike="noStrike" cap="none">
                <a:solidFill>
                  <a:srgbClr val="2900FF"/>
                </a:solidFill>
                <a:latin typeface="Arial"/>
                <a:ea typeface="Arial"/>
                <a:cs typeface="Arial"/>
                <a:sym typeface="Arial"/>
              </a:rPr>
              <a:t>Data Pre-Processing</a:t>
            </a:r>
            <a:endParaRPr sz="2000" b="0" i="0" u="none" strike="noStrike" cap="none">
              <a:solidFill>
                <a:srgbClr val="2900FF"/>
              </a:solidFill>
              <a:latin typeface="Arial"/>
              <a:ea typeface="Arial"/>
              <a:cs typeface="Arial"/>
              <a:sym typeface="Arial"/>
            </a:endParaRPr>
          </a:p>
        </p:txBody>
      </p:sp>
      <p:pic>
        <p:nvPicPr>
          <p:cNvPr id="149" name="Google Shape;149;p34"/>
          <p:cNvPicPr preferRelativeResize="0"/>
          <p:nvPr/>
        </p:nvPicPr>
        <p:blipFill rotWithShape="1">
          <a:blip r:embed="rId3">
            <a:alphaModFix/>
          </a:blip>
          <a:srcRect/>
          <a:stretch/>
        </p:blipFill>
        <p:spPr>
          <a:xfrm>
            <a:off x="1260282" y="348944"/>
            <a:ext cx="4639586" cy="6099564"/>
          </a:xfrm>
          <a:prstGeom prst="rect">
            <a:avLst/>
          </a:prstGeom>
          <a:noFill/>
          <a:ln>
            <a:noFill/>
          </a:ln>
        </p:spPr>
      </p:pic>
      <p:sp>
        <p:nvSpPr>
          <p:cNvPr id="150" name="Google Shape;150;p34"/>
          <p:cNvSpPr txBox="1"/>
          <p:nvPr/>
        </p:nvSpPr>
        <p:spPr>
          <a:xfrm>
            <a:off x="6074798" y="3294301"/>
            <a:ext cx="2083242" cy="18158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Since we are using flavonoid molecules in our recommendation system. We have used the FlavorDB to get the flavonoids associated with each unique ingredients. </a:t>
            </a:r>
            <a:endParaRPr sz="1400" b="0" i="0" u="none" strike="noStrike" cap="none">
              <a:solidFill>
                <a:srgbClr val="000000"/>
              </a:solidFill>
              <a:latin typeface="Arial"/>
              <a:ea typeface="Arial"/>
              <a:cs typeface="Arial"/>
              <a:sym typeface="Arial"/>
            </a:endParaRPr>
          </a:p>
        </p:txBody>
      </p:sp>
      <p:sp>
        <p:nvSpPr>
          <p:cNvPr id="151" name="Google Shape;151;p34"/>
          <p:cNvSpPr txBox="1"/>
          <p:nvPr/>
        </p:nvSpPr>
        <p:spPr>
          <a:xfrm>
            <a:off x="7136011" y="1677075"/>
            <a:ext cx="189667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Extracting Flavonoids</a:t>
            </a:r>
            <a:endParaRPr/>
          </a:p>
        </p:txBody>
      </p:sp>
      <p:sp>
        <p:nvSpPr>
          <p:cNvPr id="152" name="Google Shape;152;p34"/>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5"/>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9" name="Google Shape;159;p35"/>
          <p:cNvSpPr txBox="1"/>
          <p:nvPr/>
        </p:nvSpPr>
        <p:spPr>
          <a:xfrm>
            <a:off x="206057" y="1539108"/>
            <a:ext cx="8443608" cy="461660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dirty="0">
                <a:solidFill>
                  <a:srgbClr val="000000"/>
                </a:solidFill>
                <a:latin typeface="Arial"/>
                <a:ea typeface="Arial"/>
                <a:cs typeface="Arial"/>
                <a:sym typeface="Arial"/>
              </a:rPr>
              <a:t>	</a:t>
            </a:r>
            <a:r>
              <a:rPr lang="en-US" sz="1400" b="0" i="0" u="none" strike="noStrike" cap="none" dirty="0">
                <a:solidFill>
                  <a:srgbClr val="000000"/>
                </a:solidFill>
                <a:latin typeface="Arial"/>
                <a:ea typeface="Arial"/>
                <a:cs typeface="Arial"/>
                <a:sym typeface="Arial"/>
              </a:rPr>
              <a:t>	Implemented a Content Based Filtering algorithm that takes the content or properties of an item into consideration. Items are described with a set of descriptor terms or tags [ingredients , Flavonoids] which forms the basis for item-based comparison. </a:t>
            </a:r>
            <a:endParaRPr dirty="0"/>
          </a:p>
          <a:p>
            <a:pPr marL="0" marR="0" lvl="1"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	</a:t>
            </a:r>
            <a:endParaRPr dirty="0"/>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	We have implemented two variations of the same model in-order to compare the results, one model uses the food ingredients directly along with flavour scores and the other model uses the chemical compound [Flavonoids] present in ingredients of the food item.</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err="1">
                <a:solidFill>
                  <a:srgbClr val="000000"/>
                </a:solidFill>
                <a:latin typeface="Arial"/>
                <a:ea typeface="Arial"/>
                <a:cs typeface="Arial"/>
                <a:sym typeface="Arial"/>
              </a:rPr>
              <a:t>Tf-Idf</a:t>
            </a:r>
            <a:r>
              <a:rPr lang="en-US" sz="1400" b="0" i="0" u="none" strike="noStrike" cap="none" dirty="0">
                <a:solidFill>
                  <a:srgbClr val="000000"/>
                </a:solidFill>
                <a:latin typeface="Arial"/>
                <a:ea typeface="Arial"/>
                <a:cs typeface="Arial"/>
                <a:sym typeface="Arial"/>
              </a:rPr>
              <a:t> technique is used to generate features vector for each food item.</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For a given user, the below equation is used to calculate the preference score for an unrated dish j, using the scores for all dishes </a:t>
            </a:r>
            <a:r>
              <a:rPr lang="en-US" sz="1400" b="0" i="0" u="none" strike="noStrike" cap="none" dirty="0" err="1">
                <a:solidFill>
                  <a:srgbClr val="000000"/>
                </a:solidFill>
                <a:latin typeface="Arial"/>
                <a:ea typeface="Arial"/>
                <a:cs typeface="Arial"/>
                <a:sym typeface="Arial"/>
              </a:rPr>
              <a:t>i</a:t>
            </a:r>
            <a:r>
              <a:rPr lang="en-US" sz="1400" b="0" i="0" u="none" strike="noStrike" cap="none" dirty="0">
                <a:solidFill>
                  <a:srgbClr val="000000"/>
                </a:solidFill>
                <a:latin typeface="Arial"/>
                <a:ea typeface="Arial"/>
                <a:cs typeface="Arial"/>
                <a:sym typeface="Arial"/>
              </a:rPr>
              <a:t> that the user has rated, by calculating the similarity between dish </a:t>
            </a:r>
            <a:r>
              <a:rPr lang="en-US" sz="1400" b="0" i="0" u="none" strike="noStrike" cap="none" dirty="0" err="1">
                <a:solidFill>
                  <a:srgbClr val="000000"/>
                </a:solidFill>
                <a:latin typeface="Arial"/>
                <a:ea typeface="Arial"/>
                <a:cs typeface="Arial"/>
                <a:sym typeface="Arial"/>
              </a:rPr>
              <a:t>i</a:t>
            </a:r>
            <a:r>
              <a:rPr lang="en-US" sz="1400" b="0" i="0" u="none" strike="noStrike" cap="none" dirty="0">
                <a:solidFill>
                  <a:srgbClr val="000000"/>
                </a:solidFill>
                <a:latin typeface="Arial"/>
                <a:ea typeface="Arial"/>
                <a:cs typeface="Arial"/>
                <a:sym typeface="Arial"/>
              </a:rPr>
              <a:t> and j, and weighing the cosine similarity with the dish score j.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α ∈ dishes rated by the user and β to be </a:t>
            </a:r>
            <a:r>
              <a:rPr lang="en-US" sz="1400" b="0" i="0" u="none" strike="noStrike" cap="none" dirty="0" err="1">
                <a:solidFill>
                  <a:srgbClr val="000000"/>
                </a:solidFill>
                <a:latin typeface="Arial"/>
                <a:ea typeface="Arial"/>
                <a:cs typeface="Arial"/>
                <a:sym typeface="Arial"/>
              </a:rPr>
              <a:t>CosineSimilarity</a:t>
            </a:r>
            <a:r>
              <a:rPr lang="en-US" sz="1400" b="0" i="0" u="none" strike="noStrike" cap="none" dirty="0">
                <a:solidFill>
                  <a:srgbClr val="000000"/>
                </a:solidFill>
                <a:latin typeface="Arial"/>
                <a:ea typeface="Arial"/>
                <a:cs typeface="Arial"/>
                <a:sym typeface="Arial"/>
              </a:rPr>
              <a:t>(</a:t>
            </a:r>
            <a:r>
              <a:rPr lang="en-US" sz="1400" b="0" i="0" u="none" strike="noStrike" cap="none" dirty="0" err="1">
                <a:solidFill>
                  <a:srgbClr val="000000"/>
                </a:solidFill>
                <a:latin typeface="Arial"/>
                <a:ea typeface="Arial"/>
                <a:cs typeface="Arial"/>
                <a:sym typeface="Arial"/>
              </a:rPr>
              <a:t>i,j</a:t>
            </a:r>
            <a:r>
              <a:rPr lang="en-US" sz="1400" b="0" i="0" u="none" strike="noStrike" cap="none" dirty="0">
                <a:solidFill>
                  <a:srgbClr val="000000"/>
                </a:solidFill>
                <a:latin typeface="Arial"/>
                <a:ea typeface="Arial"/>
                <a:cs typeface="Arial"/>
                <a:sym typeface="Arial"/>
              </a:rPr>
              <a:t>). Then the user preference score will be: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60" name="Google Shape;160;p35"/>
          <p:cNvPicPr preferRelativeResize="0"/>
          <p:nvPr/>
        </p:nvPicPr>
        <p:blipFill rotWithShape="1">
          <a:blip r:embed="rId3">
            <a:alphaModFix/>
          </a:blip>
          <a:srcRect/>
          <a:stretch/>
        </p:blipFill>
        <p:spPr>
          <a:xfrm>
            <a:off x="1524000" y="5685182"/>
            <a:ext cx="4521835" cy="834888"/>
          </a:xfrm>
          <a:prstGeom prst="rect">
            <a:avLst/>
          </a:prstGeom>
          <a:noFill/>
          <a:ln>
            <a:noFill/>
          </a:ln>
        </p:spPr>
      </p:pic>
      <p:sp>
        <p:nvSpPr>
          <p:cNvPr id="161" name="Google Shape;161;p35"/>
          <p:cNvSpPr txBox="1"/>
          <p:nvPr/>
        </p:nvSpPr>
        <p:spPr>
          <a:xfrm>
            <a:off x="1301989" y="1236782"/>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000" b="0" i="0" u="none" strike="noStrike" cap="none">
                <a:solidFill>
                  <a:srgbClr val="2900FF"/>
                </a:solidFill>
                <a:latin typeface="Arial"/>
                <a:ea typeface="Arial"/>
                <a:cs typeface="Arial"/>
                <a:sym typeface="Arial"/>
              </a:rPr>
              <a:t>Recommendation System</a:t>
            </a:r>
            <a:endParaRPr sz="2000" b="0" i="0" u="none" strike="noStrike" cap="none">
              <a:solidFill>
                <a:srgbClr val="2900FF"/>
              </a:solidFill>
              <a:latin typeface="Arial"/>
              <a:ea typeface="Arial"/>
              <a:cs typeface="Arial"/>
              <a:sym typeface="Arial"/>
            </a:endParaRPr>
          </a:p>
        </p:txBody>
      </p:sp>
      <p:pic>
        <p:nvPicPr>
          <p:cNvPr id="162" name="Google Shape;162;p35"/>
          <p:cNvPicPr preferRelativeResize="0"/>
          <p:nvPr/>
        </p:nvPicPr>
        <p:blipFill rotWithShape="1">
          <a:blip r:embed="rId4">
            <a:alphaModFix/>
          </a:blip>
          <a:srcRect/>
          <a:stretch/>
        </p:blipFill>
        <p:spPr>
          <a:xfrm>
            <a:off x="2048933" y="2566398"/>
            <a:ext cx="4521835" cy="702945"/>
          </a:xfrm>
          <a:prstGeom prst="rect">
            <a:avLst/>
          </a:prstGeom>
          <a:noFill/>
          <a:ln>
            <a:noFill/>
          </a:ln>
        </p:spPr>
      </p:pic>
      <p:sp>
        <p:nvSpPr>
          <p:cNvPr id="163" name="Google Shape;163;p35"/>
          <p:cNvSpPr txBox="1"/>
          <p:nvPr/>
        </p:nvSpPr>
        <p:spPr>
          <a:xfrm>
            <a:off x="206057" y="1291673"/>
            <a:ext cx="373531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Content Based Recommendation System.</a:t>
            </a:r>
            <a:endParaRPr sz="1400" b="0" i="0" u="none" strike="noStrike" cap="none">
              <a:solidFill>
                <a:srgbClr val="000000"/>
              </a:solidFill>
              <a:latin typeface="Arial"/>
              <a:ea typeface="Arial"/>
              <a:cs typeface="Arial"/>
              <a:sym typeface="Arial"/>
            </a:endParaRPr>
          </a:p>
        </p:txBody>
      </p:sp>
      <p:sp>
        <p:nvSpPr>
          <p:cNvPr id="164" name="Google Shape;164;p35"/>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6"/>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1" name="Google Shape;171;p36"/>
          <p:cNvSpPr txBox="1"/>
          <p:nvPr/>
        </p:nvSpPr>
        <p:spPr>
          <a:xfrm>
            <a:off x="1301989" y="1236782"/>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000" b="0" i="0" u="none" strike="noStrike" cap="none">
                <a:solidFill>
                  <a:srgbClr val="2900FF"/>
                </a:solidFill>
                <a:latin typeface="Arial"/>
                <a:ea typeface="Arial"/>
                <a:cs typeface="Arial"/>
                <a:sym typeface="Arial"/>
              </a:rPr>
              <a:t>Recommendation System</a:t>
            </a:r>
            <a:endParaRPr sz="2000" b="0" i="0" u="none" strike="noStrike" cap="none">
              <a:solidFill>
                <a:srgbClr val="2900FF"/>
              </a:solidFill>
              <a:latin typeface="Arial"/>
              <a:ea typeface="Arial"/>
              <a:cs typeface="Arial"/>
              <a:sym typeface="Arial"/>
            </a:endParaRPr>
          </a:p>
        </p:txBody>
      </p:sp>
      <p:sp>
        <p:nvSpPr>
          <p:cNvPr id="172" name="Google Shape;172;p36"/>
          <p:cNvSpPr txBox="1"/>
          <p:nvPr/>
        </p:nvSpPr>
        <p:spPr>
          <a:xfrm>
            <a:off x="151075" y="1291673"/>
            <a:ext cx="417454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Deep Cooperative Neural Network [DeepCoNN]</a:t>
            </a:r>
            <a:endParaRPr/>
          </a:p>
        </p:txBody>
      </p:sp>
      <p:sp>
        <p:nvSpPr>
          <p:cNvPr id="173" name="Google Shape;173;p36"/>
          <p:cNvSpPr txBox="1"/>
          <p:nvPr/>
        </p:nvSpPr>
        <p:spPr>
          <a:xfrm>
            <a:off x="151075" y="1654341"/>
            <a:ext cx="6400800" cy="418576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One of the major drawbacks of the Collaborative filtering as also discussed in the above sections is that they model users and items just based on the scores provided by the user and ignores the most vital part that is the  review given by the users. The same problem is faced by the content based filtering technique as it only captures the rating and item description , it fails to model the user and item description as a whole. </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This basic problem is what the DeepCoNN is trying to solve.</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The DeepCoNN is a Neural Network that tries to model users and items in a jointly manner thereby making use of the review text to predict item ratings. </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The DeepCoNN also tries to solve the most common problem that is encountered in the recommendation system that is the cold start problem and the sparsity problem. </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Thus the DeepCoNN has proved to solve the above stated problems and also proven to elevate the performance of the recommendation system.</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74" name="Google Shape;174;p36"/>
          <p:cNvPicPr preferRelativeResize="0"/>
          <p:nvPr/>
        </p:nvPicPr>
        <p:blipFill rotWithShape="1">
          <a:blip r:embed="rId3">
            <a:alphaModFix/>
          </a:blip>
          <a:srcRect/>
          <a:stretch/>
        </p:blipFill>
        <p:spPr>
          <a:xfrm>
            <a:off x="6337189" y="2802406"/>
            <a:ext cx="2737200" cy="2818811"/>
          </a:xfrm>
          <a:prstGeom prst="rect">
            <a:avLst/>
          </a:prstGeom>
          <a:noFill/>
          <a:ln>
            <a:noFill/>
          </a:ln>
        </p:spPr>
      </p:pic>
      <p:sp>
        <p:nvSpPr>
          <p:cNvPr id="175" name="Google Shape;175;p36"/>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Google Shape;180;p37"/>
          <p:cNvPicPr preferRelativeResize="0"/>
          <p:nvPr/>
        </p:nvPicPr>
        <p:blipFill rotWithShape="1">
          <a:blip r:embed="rId3">
            <a:alphaModFix/>
          </a:blip>
          <a:srcRect t="4839" r="832" b="35922"/>
          <a:stretch/>
        </p:blipFill>
        <p:spPr>
          <a:xfrm>
            <a:off x="1873871" y="1288415"/>
            <a:ext cx="5014595" cy="623570"/>
          </a:xfrm>
          <a:prstGeom prst="rect">
            <a:avLst/>
          </a:prstGeom>
          <a:noFill/>
          <a:ln w="12700" cap="flat" cmpd="sng">
            <a:solidFill>
              <a:schemeClr val="dk1"/>
            </a:solidFill>
            <a:prstDash val="solid"/>
            <a:round/>
            <a:headEnd type="none" w="sm" len="sm"/>
            <a:tailEnd type="none" w="sm" len="sm"/>
          </a:ln>
        </p:spPr>
      </p:pic>
      <p:pic>
        <p:nvPicPr>
          <p:cNvPr id="181" name="Google Shape;181;p37"/>
          <p:cNvPicPr preferRelativeResize="0"/>
          <p:nvPr/>
        </p:nvPicPr>
        <p:blipFill rotWithShape="1">
          <a:blip r:embed="rId4">
            <a:alphaModFix/>
          </a:blip>
          <a:srcRect/>
          <a:stretch/>
        </p:blipFill>
        <p:spPr>
          <a:xfrm>
            <a:off x="2615979" y="2369488"/>
            <a:ext cx="3530379" cy="4261901"/>
          </a:xfrm>
          <a:prstGeom prst="rect">
            <a:avLst/>
          </a:prstGeom>
          <a:noFill/>
          <a:ln>
            <a:noFill/>
          </a:ln>
        </p:spPr>
      </p:pic>
      <p:cxnSp>
        <p:nvCxnSpPr>
          <p:cNvPr id="182" name="Google Shape;182;p37"/>
          <p:cNvCxnSpPr>
            <a:stCxn id="180" idx="2"/>
            <a:endCxn id="181" idx="0"/>
          </p:cNvCxnSpPr>
          <p:nvPr/>
        </p:nvCxnSpPr>
        <p:spPr>
          <a:xfrm>
            <a:off x="4381169" y="1911985"/>
            <a:ext cx="0" cy="457500"/>
          </a:xfrm>
          <a:prstGeom prst="straightConnector1">
            <a:avLst/>
          </a:prstGeom>
          <a:noFill/>
          <a:ln w="25400" cap="flat" cmpd="sng">
            <a:solidFill>
              <a:schemeClr val="accent4"/>
            </a:solidFill>
            <a:prstDash val="solid"/>
            <a:round/>
            <a:headEnd type="none" w="sm" len="sm"/>
            <a:tailEnd type="triangle" w="med" len="med"/>
          </a:ln>
          <a:effectLst>
            <a:outerShdw blurRad="40000" dist="20000" dir="5400000" rotWithShape="0">
              <a:srgbClr val="000000">
                <a:alpha val="37647"/>
              </a:srgbClr>
            </a:outerShdw>
          </a:effectLst>
        </p:spPr>
      </p:cxnSp>
      <p:sp>
        <p:nvSpPr>
          <p:cNvPr id="183" name="Google Shape;183;p37"/>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8"/>
          <p:cNvSpPr txBox="1"/>
          <p:nvPr/>
        </p:nvSpPr>
        <p:spPr>
          <a:xfrm>
            <a:off x="1301989" y="1236782"/>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000" b="0" i="0" u="none" strike="noStrike" cap="none">
                <a:solidFill>
                  <a:srgbClr val="2900FF"/>
                </a:solidFill>
                <a:latin typeface="Arial"/>
                <a:ea typeface="Arial"/>
                <a:cs typeface="Arial"/>
                <a:sym typeface="Arial"/>
              </a:rPr>
              <a:t>Recommendation System</a:t>
            </a:r>
            <a:endParaRPr sz="2000" b="0" i="0" u="none" strike="noStrike" cap="none">
              <a:solidFill>
                <a:srgbClr val="2900FF"/>
              </a:solidFill>
              <a:latin typeface="Arial"/>
              <a:ea typeface="Arial"/>
              <a:cs typeface="Arial"/>
              <a:sym typeface="Arial"/>
            </a:endParaRPr>
          </a:p>
        </p:txBody>
      </p:sp>
      <p:sp>
        <p:nvSpPr>
          <p:cNvPr id="189" name="Google Shape;189;p38"/>
          <p:cNvSpPr txBox="1"/>
          <p:nvPr/>
        </p:nvSpPr>
        <p:spPr>
          <a:xfrm>
            <a:off x="151075" y="1291673"/>
            <a:ext cx="481574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Environment and Life Integrated eXpert Individualized </a:t>
            </a:r>
            <a:br>
              <a:rPr lang="en-US" sz="1400" b="1" i="0" u="none" strike="noStrike" cap="none">
                <a:solidFill>
                  <a:srgbClr val="000000"/>
                </a:solidFill>
                <a:latin typeface="Arial"/>
                <a:ea typeface="Arial"/>
                <a:cs typeface="Arial"/>
                <a:sym typeface="Arial"/>
              </a:rPr>
            </a:br>
            <a:r>
              <a:rPr lang="en-US" sz="1400" b="1" i="0" u="none" strike="noStrike" cap="none">
                <a:solidFill>
                  <a:srgbClr val="000000"/>
                </a:solidFill>
                <a:latin typeface="Arial"/>
                <a:ea typeface="Arial"/>
                <a:cs typeface="Arial"/>
                <a:sym typeface="Arial"/>
              </a:rPr>
              <a:t>Recommendation [ ELIXIR ]</a:t>
            </a:r>
            <a:endParaRPr/>
          </a:p>
        </p:txBody>
      </p:sp>
      <p:sp>
        <p:nvSpPr>
          <p:cNvPr id="190" name="Google Shape;190;p38"/>
          <p:cNvSpPr txBox="1"/>
          <p:nvPr/>
        </p:nvSpPr>
        <p:spPr>
          <a:xfrm>
            <a:off x="405517" y="1892410"/>
            <a:ext cx="3140765" cy="13849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ELIXIR is an algorithm that aims at incorporating expert knowledge while making any recommendation.</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The algorithm has proven to successfully segregate healthy dishes from unhealthy dishes.  </a:t>
            </a:r>
            <a:endParaRPr sz="1400" b="0" i="0" u="none" strike="noStrike" cap="none">
              <a:solidFill>
                <a:srgbClr val="000000"/>
              </a:solidFill>
              <a:latin typeface="Arial"/>
              <a:ea typeface="Arial"/>
              <a:cs typeface="Arial"/>
              <a:sym typeface="Arial"/>
            </a:endParaRPr>
          </a:p>
        </p:txBody>
      </p:sp>
      <p:pic>
        <p:nvPicPr>
          <p:cNvPr id="191" name="Google Shape;191;p38"/>
          <p:cNvPicPr preferRelativeResize="0"/>
          <p:nvPr/>
        </p:nvPicPr>
        <p:blipFill rotWithShape="1">
          <a:blip r:embed="rId3">
            <a:alphaModFix/>
          </a:blip>
          <a:srcRect/>
          <a:stretch/>
        </p:blipFill>
        <p:spPr>
          <a:xfrm>
            <a:off x="3813862" y="1696054"/>
            <a:ext cx="5017272" cy="3349483"/>
          </a:xfrm>
          <a:prstGeom prst="rect">
            <a:avLst/>
          </a:prstGeom>
          <a:noFill/>
          <a:ln>
            <a:noFill/>
          </a:ln>
        </p:spPr>
      </p:pic>
      <p:sp>
        <p:nvSpPr>
          <p:cNvPr id="192" name="Google Shape;192;p38"/>
          <p:cNvSpPr txBox="1"/>
          <p:nvPr/>
        </p:nvSpPr>
        <p:spPr>
          <a:xfrm>
            <a:off x="405516" y="3355329"/>
            <a:ext cx="3633746" cy="11695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Once the allowed weights per nutrient is calculated specific to the user then that information is used to calculate health score. </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3" name="Google Shape;193;p38"/>
          <p:cNvSpPr txBox="1"/>
          <p:nvPr/>
        </p:nvSpPr>
        <p:spPr>
          <a:xfrm>
            <a:off x="278294" y="5043108"/>
            <a:ext cx="8173942" cy="16004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The health scores calculated will act like a second pass filter that is once the recommendation system recommends dishes that is in preference to the user flavonoid choices , the recommended dishes might lack health factors associated to it , since we are aiming at recommending not only food that the users prefers mostly but also healthy food. This is where the ELIXIR comes into the picture, where it will take in the users bio information and assign a health score to each recommended dishes. Thus it is then upto the user to choose which dish would they prefer.</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4" name="Google Shape;194;p38"/>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2"/>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 name="Google Shape;32;p2"/>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Trebuchet MS"/>
                <a:ea typeface="Trebuchet MS"/>
                <a:cs typeface="Trebuchet MS"/>
                <a:sym typeface="Trebuchet MS"/>
              </a:rPr>
              <a:t>Problem Statement </a:t>
            </a:r>
            <a:endParaRPr sz="1400" b="0" i="0" u="none" strike="noStrike" cap="none">
              <a:solidFill>
                <a:srgbClr val="000000"/>
              </a:solidFill>
              <a:latin typeface="Arial"/>
              <a:ea typeface="Arial"/>
              <a:cs typeface="Arial"/>
              <a:sym typeface="Arial"/>
            </a:endParaRPr>
          </a:p>
        </p:txBody>
      </p:sp>
      <p:sp>
        <p:nvSpPr>
          <p:cNvPr id="33" name="Google Shape;33;p2"/>
          <p:cNvSpPr txBox="1"/>
          <p:nvPr/>
        </p:nvSpPr>
        <p:spPr>
          <a:xfrm>
            <a:off x="533400" y="1836751"/>
            <a:ext cx="8458200" cy="3565428"/>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Health Applications like MyFitnessPal ,Apple Health Kit ,Google Fit etc. provide users a way to monitor one’s food consumption and activity and recommend food, however these recommendations do not consider the user’s flavor preference.</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The main objective of the project is to prove the hypothesis that a user prefer similar dishes because there are specific set of flavonoids that are common among the dishes as the user prefers those specific set of flavonoid molecules. We try to determine to what extent will the recommendation model improve when it incorporates just the flavonoids compared to the recommendation model which just incorporates the ingredients and the flavour </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Including the flavor factors directly into the recommendation system will not only help in recommending healthy food but also will recommend food that is appealing to the users taste. </a:t>
            </a:r>
            <a:endParaRPr/>
          </a:p>
          <a:p>
            <a:pPr marL="0" marR="0" lvl="0" indent="0" algn="l" rtl="0">
              <a:lnSpc>
                <a:spcPct val="100000"/>
              </a:lnSpc>
              <a:spcBef>
                <a:spcPts val="0"/>
              </a:spcBef>
              <a:spcAft>
                <a:spcPts val="0"/>
              </a:spcAft>
              <a:buNone/>
            </a:pPr>
            <a:br>
              <a:rPr lang="en-US" sz="2400" b="0" i="0" u="none" strike="noStrike" cap="none">
                <a:solidFill>
                  <a:srgbClr val="000000"/>
                </a:solidFill>
                <a:latin typeface="Arial"/>
                <a:ea typeface="Arial"/>
                <a:cs typeface="Arial"/>
                <a:sym typeface="Arial"/>
              </a:rPr>
            </a:br>
            <a:endParaRPr sz="2400" b="0" i="0" u="none" strike="noStrike" cap="none">
              <a:solidFill>
                <a:srgbClr val="0000FF"/>
              </a:solidFill>
              <a:latin typeface="Trebuchet MS"/>
              <a:ea typeface="Trebuchet MS"/>
              <a:cs typeface="Trebuchet MS"/>
              <a:sym typeface="Trebuchet MS"/>
            </a:endParaRPr>
          </a:p>
          <a:p>
            <a:pPr marL="342900" marR="0" lvl="0" indent="-342900" algn="l" rtl="0">
              <a:lnSpc>
                <a:spcPct val="100000"/>
              </a:lnSpc>
              <a:spcBef>
                <a:spcPts val="400"/>
              </a:spcBef>
              <a:spcAft>
                <a:spcPts val="0"/>
              </a:spcAft>
              <a:buClr>
                <a:schemeClr val="dk1"/>
              </a:buClr>
              <a:buSzPts val="2000"/>
              <a:buFont typeface="Arial"/>
              <a:buNone/>
            </a:pPr>
            <a:endParaRPr sz="2000" b="0" i="0" u="none" strike="noStrike" cap="none">
              <a:solidFill>
                <a:schemeClr val="dk1"/>
              </a:solidFill>
              <a:latin typeface="Trebuchet MS"/>
              <a:ea typeface="Trebuchet MS"/>
              <a:cs typeface="Trebuchet MS"/>
              <a:sym typeface="Trebuchet MS"/>
            </a:endParaRPr>
          </a:p>
        </p:txBody>
      </p:sp>
      <p:sp>
        <p:nvSpPr>
          <p:cNvPr id="34" name="Google Shape;34;p2"/>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9"/>
          <p:cNvSpPr txBox="1"/>
          <p:nvPr/>
        </p:nvSpPr>
        <p:spPr>
          <a:xfrm>
            <a:off x="2667000" y="1143000"/>
            <a:ext cx="6477000" cy="461665"/>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None/>
            </a:pPr>
            <a:r>
              <a:rPr lang="en-US" sz="2400" b="0" i="0" u="none" strike="noStrike" cap="none">
                <a:solidFill>
                  <a:srgbClr val="FF0000"/>
                </a:solidFill>
                <a:latin typeface="Trebuchet MS"/>
                <a:ea typeface="Trebuchet MS"/>
                <a:cs typeface="Trebuchet MS"/>
                <a:sym typeface="Trebuchet MS"/>
              </a:rPr>
              <a:t>Results</a:t>
            </a:r>
            <a:endParaRPr/>
          </a:p>
        </p:txBody>
      </p:sp>
      <p:sp>
        <p:nvSpPr>
          <p:cNvPr id="200" name="Google Shape;200;p39"/>
          <p:cNvSpPr txBox="1"/>
          <p:nvPr/>
        </p:nvSpPr>
        <p:spPr>
          <a:xfrm>
            <a:off x="206734" y="1296888"/>
            <a:ext cx="368562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Content Based Recommendation System</a:t>
            </a:r>
            <a:endParaRPr/>
          </a:p>
        </p:txBody>
      </p:sp>
      <p:sp>
        <p:nvSpPr>
          <p:cNvPr id="201" name="Google Shape;201;p39"/>
          <p:cNvSpPr txBox="1"/>
          <p:nvPr/>
        </p:nvSpPr>
        <p:spPr>
          <a:xfrm>
            <a:off x="262393" y="1758553"/>
            <a:ext cx="4206240" cy="2893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In order to test the model the dataset was split (75-25) into training and testing data. Two variants of the model was trained ,former being a baseline model which only had the ingredients and the flavour score as features and the latter having the flavonoids data. Mean Square Error metric was used as an error measure.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The baseline model gave an MSE of 1.04 and the model that used Flavonoids gave an MSE of 0.45 , which is significantly lower than the baseline. Thus this proves that incorporating micro level details of a dish such as flavonoid molecules will enhance the performance of the model </a:t>
            </a:r>
            <a:endParaRPr sz="1400" b="0" i="0" u="none" strike="noStrike" cap="none">
              <a:solidFill>
                <a:srgbClr val="000000"/>
              </a:solidFill>
              <a:latin typeface="Arial"/>
              <a:ea typeface="Arial"/>
              <a:cs typeface="Arial"/>
              <a:sym typeface="Arial"/>
            </a:endParaRPr>
          </a:p>
        </p:txBody>
      </p:sp>
      <p:graphicFrame>
        <p:nvGraphicFramePr>
          <p:cNvPr id="202" name="Google Shape;202;p39"/>
          <p:cNvGraphicFramePr/>
          <p:nvPr/>
        </p:nvGraphicFramePr>
        <p:xfrm>
          <a:off x="2049546" y="4957176"/>
          <a:ext cx="4527550" cy="688330"/>
        </p:xfrm>
        <a:graphic>
          <a:graphicData uri="http://schemas.openxmlformats.org/drawingml/2006/table">
            <a:tbl>
              <a:tblPr firstRow="1" firstCol="1" bandRow="1">
                <a:noFill/>
                <a:tableStyleId>{0FF2DAC3-D34E-4118-ABC3-96736CC6B356}</a:tableStyleId>
              </a:tblPr>
              <a:tblGrid>
                <a:gridCol w="2263775">
                  <a:extLst>
                    <a:ext uri="{9D8B030D-6E8A-4147-A177-3AD203B41FA5}">
                      <a16:colId xmlns:a16="http://schemas.microsoft.com/office/drawing/2014/main" val="20000"/>
                    </a:ext>
                  </a:extLst>
                </a:gridCol>
                <a:gridCol w="2263775">
                  <a:extLst>
                    <a:ext uri="{9D8B030D-6E8A-4147-A177-3AD203B41FA5}">
                      <a16:colId xmlns:a16="http://schemas.microsoft.com/office/drawing/2014/main" val="20001"/>
                    </a:ext>
                  </a:extLst>
                </a:gridCol>
              </a:tblGrid>
              <a:tr h="176525">
                <a:tc>
                  <a:txBody>
                    <a:bodyPr/>
                    <a:lstStyle/>
                    <a:p>
                      <a:pPr marL="0" marR="0" lvl="0" indent="0" algn="ctr" rtl="0">
                        <a:lnSpc>
                          <a:spcPct val="100000"/>
                        </a:lnSpc>
                        <a:spcBef>
                          <a:spcPts val="0"/>
                        </a:spcBef>
                        <a:spcAft>
                          <a:spcPts val="0"/>
                        </a:spcAft>
                        <a:buNone/>
                      </a:pPr>
                      <a:r>
                        <a:rPr lang="en-US" sz="1100" u="none" strike="noStrike" cap="none"/>
                        <a:t>Method</a:t>
                      </a:r>
                      <a:endParaRPr sz="1100" u="none" strike="noStrike" cap="none">
                        <a:solidFill>
                          <a:srgbClr val="00000A"/>
                        </a:solidFill>
                        <a:latin typeface="Arial"/>
                        <a:ea typeface="Arial"/>
                        <a:cs typeface="Arial"/>
                        <a:sym typeface="Arial"/>
                      </a:endParaRPr>
                    </a:p>
                  </a:txBody>
                  <a:tcPr marL="68575" marR="68575" marT="0" marB="0"/>
                </a:tc>
                <a:tc>
                  <a:txBody>
                    <a:bodyPr/>
                    <a:lstStyle/>
                    <a:p>
                      <a:pPr marL="0" marR="0" lvl="0" indent="0" algn="ctr" rtl="0">
                        <a:lnSpc>
                          <a:spcPct val="100000"/>
                        </a:lnSpc>
                        <a:spcBef>
                          <a:spcPts val="0"/>
                        </a:spcBef>
                        <a:spcAft>
                          <a:spcPts val="0"/>
                        </a:spcAft>
                        <a:buNone/>
                      </a:pPr>
                      <a:r>
                        <a:rPr lang="en-US" sz="1100" u="none" strike="noStrike" cap="none"/>
                        <a:t>MSE</a:t>
                      </a:r>
                      <a:endParaRPr sz="1100" u="none" strike="noStrike" cap="none">
                        <a:solidFill>
                          <a:srgbClr val="00000A"/>
                        </a:solidFill>
                        <a:latin typeface="Arial"/>
                        <a:ea typeface="Arial"/>
                        <a:cs typeface="Arial"/>
                        <a:sym typeface="Arial"/>
                      </a:endParaRPr>
                    </a:p>
                  </a:txBody>
                  <a:tcPr marL="68575" marR="68575" marT="0" marB="0"/>
                </a:tc>
                <a:extLst>
                  <a:ext uri="{0D108BD9-81ED-4DB2-BD59-A6C34878D82A}">
                    <a16:rowId xmlns:a16="http://schemas.microsoft.com/office/drawing/2014/main" val="10000"/>
                  </a:ext>
                </a:extLst>
              </a:tr>
              <a:tr h="168275">
                <a:tc>
                  <a:txBody>
                    <a:bodyPr/>
                    <a:lstStyle/>
                    <a:p>
                      <a:pPr marL="0" marR="0" lvl="0" indent="0" algn="ctr" rtl="0">
                        <a:lnSpc>
                          <a:spcPct val="100000"/>
                        </a:lnSpc>
                        <a:spcBef>
                          <a:spcPts val="0"/>
                        </a:spcBef>
                        <a:spcAft>
                          <a:spcPts val="0"/>
                        </a:spcAft>
                        <a:buNone/>
                      </a:pPr>
                      <a:r>
                        <a:rPr lang="en-US" sz="1100" u="none" strike="noStrike" cap="none"/>
                        <a:t>TF-IDF with flavours and Ingredients</a:t>
                      </a:r>
                      <a:endParaRPr sz="1100" u="none" strike="noStrike" cap="none">
                        <a:solidFill>
                          <a:srgbClr val="00000A"/>
                        </a:solidFill>
                        <a:latin typeface="Arial"/>
                        <a:ea typeface="Arial"/>
                        <a:cs typeface="Arial"/>
                        <a:sym typeface="Arial"/>
                      </a:endParaRPr>
                    </a:p>
                  </a:txBody>
                  <a:tcPr marL="68575" marR="68575" marT="0" marB="0"/>
                </a:tc>
                <a:tc>
                  <a:txBody>
                    <a:bodyPr/>
                    <a:lstStyle/>
                    <a:p>
                      <a:pPr marL="0" marR="0" lvl="0" indent="0" algn="ctr" rtl="0">
                        <a:lnSpc>
                          <a:spcPct val="100000"/>
                        </a:lnSpc>
                        <a:spcBef>
                          <a:spcPts val="0"/>
                        </a:spcBef>
                        <a:spcAft>
                          <a:spcPts val="0"/>
                        </a:spcAft>
                        <a:buNone/>
                      </a:pPr>
                      <a:r>
                        <a:rPr lang="en-US" sz="1100" u="none" strike="noStrike" cap="none"/>
                        <a:t>1.04</a:t>
                      </a:r>
                      <a:endParaRPr sz="1100" u="none" strike="noStrike" cap="none">
                        <a:solidFill>
                          <a:srgbClr val="00000A"/>
                        </a:solidFill>
                        <a:latin typeface="Arial"/>
                        <a:ea typeface="Arial"/>
                        <a:cs typeface="Arial"/>
                        <a:sym typeface="Arial"/>
                      </a:endParaRPr>
                    </a:p>
                  </a:txBody>
                  <a:tcPr marL="68575" marR="68575" marT="0" marB="0"/>
                </a:tc>
                <a:extLst>
                  <a:ext uri="{0D108BD9-81ED-4DB2-BD59-A6C34878D82A}">
                    <a16:rowId xmlns:a16="http://schemas.microsoft.com/office/drawing/2014/main" val="10001"/>
                  </a:ext>
                </a:extLst>
              </a:tr>
              <a:tr h="176525">
                <a:tc>
                  <a:txBody>
                    <a:bodyPr/>
                    <a:lstStyle/>
                    <a:p>
                      <a:pPr marL="0" marR="0" lvl="0" indent="0" algn="ctr" rtl="0">
                        <a:lnSpc>
                          <a:spcPct val="100000"/>
                        </a:lnSpc>
                        <a:spcBef>
                          <a:spcPts val="0"/>
                        </a:spcBef>
                        <a:spcAft>
                          <a:spcPts val="0"/>
                        </a:spcAft>
                        <a:buNone/>
                      </a:pPr>
                      <a:r>
                        <a:rPr lang="en-US" sz="1100" u="none" strike="noStrike" cap="none"/>
                        <a:t>TF-IDF with Flavonoids</a:t>
                      </a:r>
                      <a:endParaRPr sz="1100" u="none" strike="noStrike" cap="none">
                        <a:solidFill>
                          <a:srgbClr val="00000A"/>
                        </a:solidFill>
                        <a:latin typeface="Arial"/>
                        <a:ea typeface="Arial"/>
                        <a:cs typeface="Arial"/>
                        <a:sym typeface="Arial"/>
                      </a:endParaRPr>
                    </a:p>
                  </a:txBody>
                  <a:tcPr marL="68575" marR="68575" marT="0" marB="0"/>
                </a:tc>
                <a:tc>
                  <a:txBody>
                    <a:bodyPr/>
                    <a:lstStyle/>
                    <a:p>
                      <a:pPr marL="0" marR="0" lvl="0" indent="0" algn="ctr" rtl="0">
                        <a:lnSpc>
                          <a:spcPct val="100000"/>
                        </a:lnSpc>
                        <a:spcBef>
                          <a:spcPts val="0"/>
                        </a:spcBef>
                        <a:spcAft>
                          <a:spcPts val="0"/>
                        </a:spcAft>
                        <a:buNone/>
                      </a:pPr>
                      <a:r>
                        <a:rPr lang="en-US" sz="1100" u="none" strike="noStrike" cap="none"/>
                        <a:t>0.45</a:t>
                      </a:r>
                      <a:endParaRPr sz="1100" u="none" strike="noStrike" cap="none">
                        <a:solidFill>
                          <a:srgbClr val="00000A"/>
                        </a:solidFill>
                        <a:latin typeface="Arial"/>
                        <a:ea typeface="Arial"/>
                        <a:cs typeface="Arial"/>
                        <a:sym typeface="Arial"/>
                      </a:endParaRPr>
                    </a:p>
                  </a:txBody>
                  <a:tcPr marL="68575" marR="68575" marT="0" marB="0"/>
                </a:tc>
                <a:extLst>
                  <a:ext uri="{0D108BD9-81ED-4DB2-BD59-A6C34878D82A}">
                    <a16:rowId xmlns:a16="http://schemas.microsoft.com/office/drawing/2014/main" val="10002"/>
                  </a:ext>
                </a:extLst>
              </a:tr>
            </a:tbl>
          </a:graphicData>
        </a:graphic>
      </p:graphicFrame>
      <p:sp>
        <p:nvSpPr>
          <p:cNvPr id="203" name="Google Shape;203;p39"/>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0"/>
          <p:cNvSpPr txBox="1"/>
          <p:nvPr/>
        </p:nvSpPr>
        <p:spPr>
          <a:xfrm>
            <a:off x="206734" y="1296888"/>
            <a:ext cx="112082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DeepCoNN</a:t>
            </a:r>
            <a:endParaRPr/>
          </a:p>
        </p:txBody>
      </p:sp>
      <p:sp>
        <p:nvSpPr>
          <p:cNvPr id="209" name="Google Shape;209;p40"/>
          <p:cNvSpPr txBox="1"/>
          <p:nvPr/>
        </p:nvSpPr>
        <p:spPr>
          <a:xfrm>
            <a:off x="310101" y="1812897"/>
            <a:ext cx="4691269" cy="16004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The DeepCoNN model was trained with different configuration and the summary of the result is shown below table. It can be seen that even with DeepCoNN network the model performs well. But the. Drawback of this system is that it needs reviews whenever it is making any recommendation thus this becomes a bottleneck in the model </a:t>
            </a:r>
            <a:endParaRPr sz="1400" b="0" i="0" u="none" strike="noStrike" cap="none">
              <a:solidFill>
                <a:srgbClr val="000000"/>
              </a:solidFill>
              <a:latin typeface="Arial"/>
              <a:ea typeface="Arial"/>
              <a:cs typeface="Arial"/>
              <a:sym typeface="Arial"/>
            </a:endParaRPr>
          </a:p>
        </p:txBody>
      </p:sp>
      <p:sp>
        <p:nvSpPr>
          <p:cNvPr id="210" name="Google Shape;210;p40"/>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21</a:t>
            </a:fld>
            <a:endParaRPr/>
          </a:p>
        </p:txBody>
      </p:sp>
      <p:graphicFrame>
        <p:nvGraphicFramePr>
          <p:cNvPr id="211" name="Google Shape;211;p40"/>
          <p:cNvGraphicFramePr/>
          <p:nvPr/>
        </p:nvGraphicFramePr>
        <p:xfrm>
          <a:off x="772700" y="3943275"/>
          <a:ext cx="6342400" cy="1456055"/>
        </p:xfrm>
        <a:graphic>
          <a:graphicData uri="http://schemas.openxmlformats.org/drawingml/2006/table">
            <a:tbl>
              <a:tblPr bandRow="1">
                <a:noFill/>
                <a:tableStyleId>{BB3B90CC-972C-4FBE-9B28-227AAFA57698}</a:tableStyleId>
              </a:tblPr>
              <a:tblGrid>
                <a:gridCol w="3171200">
                  <a:extLst>
                    <a:ext uri="{9D8B030D-6E8A-4147-A177-3AD203B41FA5}">
                      <a16:colId xmlns:a16="http://schemas.microsoft.com/office/drawing/2014/main" val="20000"/>
                    </a:ext>
                  </a:extLst>
                </a:gridCol>
                <a:gridCol w="3171200">
                  <a:extLst>
                    <a:ext uri="{9D8B030D-6E8A-4147-A177-3AD203B41FA5}">
                      <a16:colId xmlns:a16="http://schemas.microsoft.com/office/drawing/2014/main" val="20001"/>
                    </a:ext>
                  </a:extLst>
                </a:gridCol>
              </a:tblGrid>
              <a:tr h="0">
                <a:tc>
                  <a:txBody>
                    <a:bodyPr/>
                    <a:lstStyle/>
                    <a:p>
                      <a:pPr marL="0" lvl="0" indent="0" algn="ctr" rtl="0">
                        <a:lnSpc>
                          <a:spcPct val="150000"/>
                        </a:lnSpc>
                        <a:spcBef>
                          <a:spcPts val="0"/>
                        </a:spcBef>
                        <a:spcAft>
                          <a:spcPts val="0"/>
                        </a:spcAft>
                        <a:buNone/>
                      </a:pPr>
                      <a:r>
                        <a:rPr lang="en-US" sz="1100">
                          <a:solidFill>
                            <a:schemeClr val="lt1"/>
                          </a:solidFill>
                          <a:latin typeface="Times New Roman"/>
                          <a:ea typeface="Times New Roman"/>
                          <a:cs typeface="Times New Roman"/>
                          <a:sym typeface="Times New Roman"/>
                        </a:rPr>
                        <a:t>Model Configuration</a:t>
                      </a:r>
                      <a:endParaRPr sz="1100">
                        <a:solidFill>
                          <a:schemeClr val="lt1"/>
                        </a:solidFill>
                        <a:latin typeface="Times New Roman"/>
                        <a:ea typeface="Times New Roman"/>
                        <a:cs typeface="Times New Roman"/>
                        <a:sym typeface="Times New Roman"/>
                      </a:endParaRPr>
                    </a:p>
                  </a:txBody>
                  <a:tcPr marL="34925" marR="34925" marT="34925" marB="34925">
                    <a:solidFill>
                      <a:srgbClr val="000000"/>
                    </a:solidFill>
                  </a:tcPr>
                </a:tc>
                <a:tc>
                  <a:txBody>
                    <a:bodyPr/>
                    <a:lstStyle/>
                    <a:p>
                      <a:pPr marL="0" lvl="0" indent="0" algn="ctr" rtl="0">
                        <a:lnSpc>
                          <a:spcPct val="150000"/>
                        </a:lnSpc>
                        <a:spcBef>
                          <a:spcPts val="0"/>
                        </a:spcBef>
                        <a:spcAft>
                          <a:spcPts val="0"/>
                        </a:spcAft>
                        <a:buNone/>
                      </a:pPr>
                      <a:r>
                        <a:rPr lang="en-US" sz="1100">
                          <a:solidFill>
                            <a:schemeClr val="lt1"/>
                          </a:solidFill>
                          <a:latin typeface="Times New Roman"/>
                          <a:ea typeface="Times New Roman"/>
                          <a:cs typeface="Times New Roman"/>
                          <a:sym typeface="Times New Roman"/>
                        </a:rPr>
                        <a:t>MSE</a:t>
                      </a:r>
                      <a:endParaRPr sz="1100">
                        <a:solidFill>
                          <a:schemeClr val="lt1"/>
                        </a:solidFill>
                        <a:latin typeface="Times New Roman"/>
                        <a:ea typeface="Times New Roman"/>
                        <a:cs typeface="Times New Roman"/>
                        <a:sym typeface="Times New Roman"/>
                      </a:endParaRPr>
                    </a:p>
                  </a:txBody>
                  <a:tcPr marL="34925" marR="34925" marT="34925" marB="34925">
                    <a:solidFill>
                      <a:srgbClr val="000000"/>
                    </a:solidFill>
                  </a:tcPr>
                </a:tc>
                <a:extLst>
                  <a:ext uri="{0D108BD9-81ED-4DB2-BD59-A6C34878D82A}">
                    <a16:rowId xmlns:a16="http://schemas.microsoft.com/office/drawing/2014/main" val="10000"/>
                  </a:ext>
                </a:extLst>
              </a:tr>
              <a:tr h="0">
                <a:tc>
                  <a:txBody>
                    <a:bodyPr/>
                    <a:lstStyle/>
                    <a:p>
                      <a:pPr marL="0" lvl="0" indent="0" algn="ctr" rtl="0">
                        <a:lnSpc>
                          <a:spcPct val="150000"/>
                        </a:lnSpc>
                        <a:spcBef>
                          <a:spcPts val="0"/>
                        </a:spcBef>
                        <a:spcAft>
                          <a:spcPts val="0"/>
                        </a:spcAft>
                        <a:buNone/>
                      </a:pPr>
                      <a:r>
                        <a:rPr lang="en-US" sz="1100">
                          <a:solidFill>
                            <a:srgbClr val="00000A"/>
                          </a:solidFill>
                          <a:latin typeface="Times New Roman"/>
                          <a:ea typeface="Times New Roman"/>
                          <a:cs typeface="Times New Roman"/>
                          <a:sym typeface="Times New Roman"/>
                        </a:rPr>
                        <a:t>1 convolutional layer with Max Pooling</a:t>
                      </a:r>
                      <a:endParaRPr sz="1100">
                        <a:solidFill>
                          <a:srgbClr val="00000A"/>
                        </a:solidFill>
                        <a:latin typeface="Times New Roman"/>
                        <a:ea typeface="Times New Roman"/>
                        <a:cs typeface="Times New Roman"/>
                        <a:sym typeface="Times New Roman"/>
                      </a:endParaRPr>
                    </a:p>
                  </a:txBody>
                  <a:tcPr marL="34925" marR="34925" marT="34925" marB="34925"/>
                </a:tc>
                <a:tc>
                  <a:txBody>
                    <a:bodyPr/>
                    <a:lstStyle/>
                    <a:p>
                      <a:pPr marL="0" lvl="0" indent="0" algn="ctr" rtl="0">
                        <a:lnSpc>
                          <a:spcPct val="150000"/>
                        </a:lnSpc>
                        <a:spcBef>
                          <a:spcPts val="0"/>
                        </a:spcBef>
                        <a:spcAft>
                          <a:spcPts val="0"/>
                        </a:spcAft>
                        <a:buNone/>
                      </a:pPr>
                      <a:r>
                        <a:rPr lang="en-US" sz="1100">
                          <a:solidFill>
                            <a:srgbClr val="00000A"/>
                          </a:solidFill>
                          <a:latin typeface="Times New Roman"/>
                          <a:ea typeface="Times New Roman"/>
                          <a:cs typeface="Times New Roman"/>
                          <a:sym typeface="Times New Roman"/>
                        </a:rPr>
                        <a:t>0.49</a:t>
                      </a:r>
                      <a:endParaRPr sz="1100">
                        <a:solidFill>
                          <a:srgbClr val="00000A"/>
                        </a:solidFill>
                        <a:latin typeface="Times New Roman"/>
                        <a:ea typeface="Times New Roman"/>
                        <a:cs typeface="Times New Roman"/>
                        <a:sym typeface="Times New Roman"/>
                      </a:endParaRPr>
                    </a:p>
                  </a:txBody>
                  <a:tcPr marL="34925" marR="34925" marT="34925" marB="34925"/>
                </a:tc>
                <a:extLst>
                  <a:ext uri="{0D108BD9-81ED-4DB2-BD59-A6C34878D82A}">
                    <a16:rowId xmlns:a16="http://schemas.microsoft.com/office/drawing/2014/main" val="10001"/>
                  </a:ext>
                </a:extLst>
              </a:tr>
              <a:tr h="257175">
                <a:tc>
                  <a:txBody>
                    <a:bodyPr/>
                    <a:lstStyle/>
                    <a:p>
                      <a:pPr marL="0" lvl="0" indent="0" algn="ctr" rtl="0">
                        <a:lnSpc>
                          <a:spcPct val="150000"/>
                        </a:lnSpc>
                        <a:spcBef>
                          <a:spcPts val="0"/>
                        </a:spcBef>
                        <a:spcAft>
                          <a:spcPts val="0"/>
                        </a:spcAft>
                        <a:buNone/>
                      </a:pPr>
                      <a:r>
                        <a:rPr lang="en-US" sz="1100">
                          <a:solidFill>
                            <a:srgbClr val="00000A"/>
                          </a:solidFill>
                          <a:latin typeface="Times New Roman"/>
                          <a:ea typeface="Times New Roman"/>
                          <a:cs typeface="Times New Roman"/>
                          <a:sym typeface="Times New Roman"/>
                        </a:rPr>
                        <a:t>1 convolutional layer with Average Pooling</a:t>
                      </a:r>
                      <a:endParaRPr sz="1100">
                        <a:solidFill>
                          <a:srgbClr val="00000A"/>
                        </a:solidFill>
                        <a:latin typeface="Times New Roman"/>
                        <a:ea typeface="Times New Roman"/>
                        <a:cs typeface="Times New Roman"/>
                        <a:sym typeface="Times New Roman"/>
                      </a:endParaRPr>
                    </a:p>
                  </a:txBody>
                  <a:tcPr marL="34925" marR="34925" marT="34925" marB="34925"/>
                </a:tc>
                <a:tc>
                  <a:txBody>
                    <a:bodyPr/>
                    <a:lstStyle/>
                    <a:p>
                      <a:pPr marL="0" lvl="0" indent="0" algn="ctr" rtl="0">
                        <a:lnSpc>
                          <a:spcPct val="150000"/>
                        </a:lnSpc>
                        <a:spcBef>
                          <a:spcPts val="0"/>
                        </a:spcBef>
                        <a:spcAft>
                          <a:spcPts val="0"/>
                        </a:spcAft>
                        <a:buNone/>
                      </a:pPr>
                      <a:r>
                        <a:rPr lang="en-US" sz="1100">
                          <a:solidFill>
                            <a:srgbClr val="00000A"/>
                          </a:solidFill>
                          <a:latin typeface="Times New Roman"/>
                          <a:ea typeface="Times New Roman"/>
                          <a:cs typeface="Times New Roman"/>
                          <a:sym typeface="Times New Roman"/>
                        </a:rPr>
                        <a:t>0.9059</a:t>
                      </a:r>
                      <a:endParaRPr sz="1100">
                        <a:solidFill>
                          <a:srgbClr val="00000A"/>
                        </a:solidFill>
                        <a:latin typeface="Times New Roman"/>
                        <a:ea typeface="Times New Roman"/>
                        <a:cs typeface="Times New Roman"/>
                        <a:sym typeface="Times New Roman"/>
                      </a:endParaRPr>
                    </a:p>
                  </a:txBody>
                  <a:tcPr marL="34925" marR="34925" marT="34925" marB="34925"/>
                </a:tc>
                <a:extLst>
                  <a:ext uri="{0D108BD9-81ED-4DB2-BD59-A6C34878D82A}">
                    <a16:rowId xmlns:a16="http://schemas.microsoft.com/office/drawing/2014/main" val="10002"/>
                  </a:ext>
                </a:extLst>
              </a:tr>
              <a:tr h="257175">
                <a:tc>
                  <a:txBody>
                    <a:bodyPr/>
                    <a:lstStyle/>
                    <a:p>
                      <a:pPr marL="0" lvl="0" indent="0" algn="ctr" rtl="0">
                        <a:lnSpc>
                          <a:spcPct val="150000"/>
                        </a:lnSpc>
                        <a:spcBef>
                          <a:spcPts val="0"/>
                        </a:spcBef>
                        <a:spcAft>
                          <a:spcPts val="0"/>
                        </a:spcAft>
                        <a:buNone/>
                      </a:pPr>
                      <a:r>
                        <a:rPr lang="en-US" sz="1100">
                          <a:solidFill>
                            <a:srgbClr val="00000A"/>
                          </a:solidFill>
                          <a:latin typeface="Times New Roman"/>
                          <a:ea typeface="Times New Roman"/>
                          <a:cs typeface="Times New Roman"/>
                          <a:sym typeface="Times New Roman"/>
                        </a:rPr>
                        <a:t>2 convolutional layers with Max Pooling </a:t>
                      </a:r>
                      <a:endParaRPr sz="1100">
                        <a:solidFill>
                          <a:srgbClr val="00000A"/>
                        </a:solidFill>
                        <a:latin typeface="Times New Roman"/>
                        <a:ea typeface="Times New Roman"/>
                        <a:cs typeface="Times New Roman"/>
                        <a:sym typeface="Times New Roman"/>
                      </a:endParaRPr>
                    </a:p>
                  </a:txBody>
                  <a:tcPr marL="34925" marR="34925" marT="34925" marB="34925"/>
                </a:tc>
                <a:tc>
                  <a:txBody>
                    <a:bodyPr/>
                    <a:lstStyle/>
                    <a:p>
                      <a:pPr marL="0" lvl="0" indent="0" algn="ctr" rtl="0">
                        <a:lnSpc>
                          <a:spcPct val="150000"/>
                        </a:lnSpc>
                        <a:spcBef>
                          <a:spcPts val="0"/>
                        </a:spcBef>
                        <a:spcAft>
                          <a:spcPts val="0"/>
                        </a:spcAft>
                        <a:buNone/>
                      </a:pPr>
                      <a:r>
                        <a:rPr lang="en-US" sz="1100">
                          <a:solidFill>
                            <a:srgbClr val="00000A"/>
                          </a:solidFill>
                          <a:latin typeface="Times New Roman"/>
                          <a:ea typeface="Times New Roman"/>
                          <a:cs typeface="Times New Roman"/>
                          <a:sym typeface="Times New Roman"/>
                        </a:rPr>
                        <a:t>1.2861</a:t>
                      </a:r>
                      <a:endParaRPr sz="1100">
                        <a:solidFill>
                          <a:srgbClr val="00000A"/>
                        </a:solidFill>
                        <a:latin typeface="Times New Roman"/>
                        <a:ea typeface="Times New Roman"/>
                        <a:cs typeface="Times New Roman"/>
                        <a:sym typeface="Times New Roman"/>
                      </a:endParaRPr>
                    </a:p>
                  </a:txBody>
                  <a:tcPr marL="34925" marR="34925" marT="34925" marB="34925"/>
                </a:tc>
                <a:extLst>
                  <a:ext uri="{0D108BD9-81ED-4DB2-BD59-A6C34878D82A}">
                    <a16:rowId xmlns:a16="http://schemas.microsoft.com/office/drawing/2014/main" val="10003"/>
                  </a:ext>
                </a:extLst>
              </a:tr>
              <a:tr h="257175">
                <a:tc>
                  <a:txBody>
                    <a:bodyPr/>
                    <a:lstStyle/>
                    <a:p>
                      <a:pPr marL="0" lvl="0" indent="0" algn="ctr" rtl="0">
                        <a:lnSpc>
                          <a:spcPct val="150000"/>
                        </a:lnSpc>
                        <a:spcBef>
                          <a:spcPts val="0"/>
                        </a:spcBef>
                        <a:spcAft>
                          <a:spcPts val="0"/>
                        </a:spcAft>
                        <a:buNone/>
                      </a:pPr>
                      <a:r>
                        <a:rPr lang="en-US" sz="1100">
                          <a:solidFill>
                            <a:srgbClr val="00000A"/>
                          </a:solidFill>
                          <a:latin typeface="Times New Roman"/>
                          <a:ea typeface="Times New Roman"/>
                          <a:cs typeface="Times New Roman"/>
                          <a:sym typeface="Times New Roman"/>
                        </a:rPr>
                        <a:t>2 convolutional layers with Average Pooling </a:t>
                      </a:r>
                      <a:endParaRPr sz="1100">
                        <a:solidFill>
                          <a:srgbClr val="00000A"/>
                        </a:solidFill>
                        <a:latin typeface="Times New Roman"/>
                        <a:ea typeface="Times New Roman"/>
                        <a:cs typeface="Times New Roman"/>
                        <a:sym typeface="Times New Roman"/>
                      </a:endParaRPr>
                    </a:p>
                  </a:txBody>
                  <a:tcPr marL="34925" marR="34925" marT="34925" marB="34925"/>
                </a:tc>
                <a:tc>
                  <a:txBody>
                    <a:bodyPr/>
                    <a:lstStyle/>
                    <a:p>
                      <a:pPr marL="0" lvl="0" indent="0" algn="ctr" rtl="0">
                        <a:lnSpc>
                          <a:spcPct val="150000"/>
                        </a:lnSpc>
                        <a:spcBef>
                          <a:spcPts val="0"/>
                        </a:spcBef>
                        <a:spcAft>
                          <a:spcPts val="0"/>
                        </a:spcAft>
                        <a:buNone/>
                      </a:pPr>
                      <a:r>
                        <a:rPr lang="en-US" sz="1100">
                          <a:solidFill>
                            <a:srgbClr val="00000A"/>
                          </a:solidFill>
                          <a:latin typeface="Times New Roman"/>
                          <a:ea typeface="Times New Roman"/>
                          <a:cs typeface="Times New Roman"/>
                          <a:sym typeface="Times New Roman"/>
                        </a:rPr>
                        <a:t>1.4721</a:t>
                      </a:r>
                      <a:endParaRPr sz="1100">
                        <a:solidFill>
                          <a:srgbClr val="00000A"/>
                        </a:solidFill>
                        <a:latin typeface="Times New Roman"/>
                        <a:ea typeface="Times New Roman"/>
                        <a:cs typeface="Times New Roman"/>
                        <a:sym typeface="Times New Roman"/>
                      </a:endParaRPr>
                    </a:p>
                  </a:txBody>
                  <a:tcPr marL="34925" marR="34925" marT="34925" marB="34925"/>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1"/>
          <p:cNvSpPr txBox="1"/>
          <p:nvPr/>
        </p:nvSpPr>
        <p:spPr>
          <a:xfrm>
            <a:off x="302149" y="1319916"/>
            <a:ext cx="168828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Working Example</a:t>
            </a:r>
            <a:endParaRPr/>
          </a:p>
        </p:txBody>
      </p:sp>
      <p:sp>
        <p:nvSpPr>
          <p:cNvPr id="217" name="Google Shape;217;p41"/>
          <p:cNvSpPr txBox="1"/>
          <p:nvPr/>
        </p:nvSpPr>
        <p:spPr>
          <a:xfrm>
            <a:off x="598170" y="2028636"/>
            <a:ext cx="6764655" cy="280072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600" b="0" i="0" u="none" strike="noStrike" cap="none" dirty="0">
                <a:solidFill>
                  <a:srgbClr val="000000"/>
                </a:solidFill>
                <a:latin typeface="Arial"/>
                <a:ea typeface="Arial"/>
                <a:cs typeface="Arial"/>
                <a:sym typeface="Arial"/>
              </a:rPr>
              <a:t>In-order to demonstrate how the system takes the flavonoid preference into consideration we have taken a user </a:t>
            </a:r>
            <a:r>
              <a:rPr lang="en-US" sz="1600" dirty="0"/>
              <a:t>with the conditions specified ahead,</a:t>
            </a:r>
            <a:r>
              <a:rPr lang="en-US" sz="1600" b="0" i="0" u="none" strike="noStrike" cap="none" dirty="0">
                <a:solidFill>
                  <a:srgbClr val="000000"/>
                </a:solidFill>
                <a:latin typeface="Arial"/>
                <a:ea typeface="Arial"/>
                <a:cs typeface="Arial"/>
                <a:sym typeface="Arial"/>
              </a:rPr>
              <a:t> the figure lists the dishes that is already rated by the user. Once this information was fed into our model, the fig below to the right shows the list of recommended dishes , analysis could be made that the user prefers dessert dishes and the model succeeds in recommending dessert food. Along with the predicted rating the model also calculates health score using the ELIXIR algorithm associated with each recommended dish which is calculated based on the attributes of the user in this case height=</a:t>
            </a:r>
            <a:r>
              <a:rPr lang="en-US" sz="1600" dirty="0"/>
              <a:t>162cm</a:t>
            </a:r>
            <a:r>
              <a:rPr lang="en-US" sz="1600" b="0" i="0" u="none" strike="noStrike" cap="none" dirty="0">
                <a:solidFill>
                  <a:srgbClr val="000000"/>
                </a:solidFill>
                <a:latin typeface="Arial"/>
                <a:ea typeface="Arial"/>
                <a:cs typeface="Arial"/>
                <a:sym typeface="Arial"/>
              </a:rPr>
              <a:t>, weight=130lb, age=</a:t>
            </a:r>
            <a:r>
              <a:rPr lang="en-US" sz="1600" dirty="0"/>
              <a:t>30</a:t>
            </a:r>
            <a:r>
              <a:rPr lang="en-US" sz="1600" b="0" i="0" u="none" strike="noStrike" cap="none" dirty="0">
                <a:solidFill>
                  <a:srgbClr val="000000"/>
                </a:solidFill>
                <a:latin typeface="Arial"/>
                <a:ea typeface="Arial"/>
                <a:cs typeface="Arial"/>
                <a:sym typeface="Arial"/>
              </a:rPr>
              <a:t> ,gender=male , condition=normal ,steps taken=5000, floors covered=20,bmi ratio=</a:t>
            </a:r>
            <a:r>
              <a:rPr lang="en-US" sz="1600" dirty="0"/>
              <a:t>1.2</a:t>
            </a:r>
            <a:endParaRPr sz="1600" b="0" i="0" u="none" strike="noStrike" cap="none" dirty="0">
              <a:solidFill>
                <a:srgbClr val="000000"/>
              </a:solidFill>
              <a:latin typeface="Arial"/>
              <a:ea typeface="Arial"/>
              <a:cs typeface="Arial"/>
              <a:sym typeface="Arial"/>
            </a:endParaRPr>
          </a:p>
        </p:txBody>
      </p:sp>
      <p:sp>
        <p:nvSpPr>
          <p:cNvPr id="221" name="Google Shape;221;p41"/>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188A8E-3CE1-4362-80E5-E32C812F1D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pic>
        <p:nvPicPr>
          <p:cNvPr id="4" name="Picture 3">
            <a:extLst>
              <a:ext uri="{FF2B5EF4-FFF2-40B4-BE49-F238E27FC236}">
                <a16:creationId xmlns:a16="http://schemas.microsoft.com/office/drawing/2014/main" id="{5F245DC7-7E16-4CDD-B750-9249608918A9}"/>
              </a:ext>
            </a:extLst>
          </p:cNvPr>
          <p:cNvPicPr>
            <a:picLocks noChangeAspect="1"/>
          </p:cNvPicPr>
          <p:nvPr/>
        </p:nvPicPr>
        <p:blipFill rotWithShape="1">
          <a:blip r:embed="rId2"/>
          <a:srcRect l="6700" r="41161"/>
          <a:stretch/>
        </p:blipFill>
        <p:spPr>
          <a:xfrm>
            <a:off x="859536" y="2833832"/>
            <a:ext cx="1954455" cy="1893811"/>
          </a:xfrm>
          <a:prstGeom prst="rect">
            <a:avLst/>
          </a:prstGeom>
        </p:spPr>
      </p:pic>
      <p:pic>
        <p:nvPicPr>
          <p:cNvPr id="5" name="Picture 4">
            <a:extLst>
              <a:ext uri="{FF2B5EF4-FFF2-40B4-BE49-F238E27FC236}">
                <a16:creationId xmlns:a16="http://schemas.microsoft.com/office/drawing/2014/main" id="{A84A1BBA-FE39-4CD2-ABEA-0AEC005286B4}"/>
              </a:ext>
            </a:extLst>
          </p:cNvPr>
          <p:cNvPicPr>
            <a:picLocks noChangeAspect="1"/>
          </p:cNvPicPr>
          <p:nvPr/>
        </p:nvPicPr>
        <p:blipFill rotWithShape="1">
          <a:blip r:embed="rId3"/>
          <a:srcRect l="7731" t="-1" r="33149" b="13932"/>
          <a:stretch/>
        </p:blipFill>
        <p:spPr>
          <a:xfrm>
            <a:off x="4139184" y="2686245"/>
            <a:ext cx="3182112" cy="2172267"/>
          </a:xfrm>
          <a:prstGeom prst="rect">
            <a:avLst/>
          </a:prstGeom>
        </p:spPr>
      </p:pic>
      <p:sp>
        <p:nvSpPr>
          <p:cNvPr id="6" name="Arrow: Right 5">
            <a:extLst>
              <a:ext uri="{FF2B5EF4-FFF2-40B4-BE49-F238E27FC236}">
                <a16:creationId xmlns:a16="http://schemas.microsoft.com/office/drawing/2014/main" id="{735F03F3-3787-4FBD-9CA2-CAE054E3B3B1}"/>
              </a:ext>
            </a:extLst>
          </p:cNvPr>
          <p:cNvSpPr/>
          <p:nvPr/>
        </p:nvSpPr>
        <p:spPr>
          <a:xfrm>
            <a:off x="2950464" y="3429000"/>
            <a:ext cx="682752"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E15FC1E-A289-4E96-B2C2-5DC0E14CAC9A}"/>
              </a:ext>
            </a:extLst>
          </p:cNvPr>
          <p:cNvSpPr txBox="1"/>
          <p:nvPr/>
        </p:nvSpPr>
        <p:spPr>
          <a:xfrm>
            <a:off x="548639" y="2322576"/>
            <a:ext cx="2038209" cy="307777"/>
          </a:xfrm>
          <a:prstGeom prst="rect">
            <a:avLst/>
          </a:prstGeom>
          <a:noFill/>
        </p:spPr>
        <p:txBody>
          <a:bodyPr wrap="square" rtlCol="0">
            <a:spAutoFit/>
          </a:bodyPr>
          <a:lstStyle/>
          <a:p>
            <a:r>
              <a:rPr lang="en-US" dirty="0"/>
              <a:t>Users ‘ history</a:t>
            </a:r>
          </a:p>
        </p:txBody>
      </p:sp>
      <p:sp>
        <p:nvSpPr>
          <p:cNvPr id="8" name="TextBox 7">
            <a:extLst>
              <a:ext uri="{FF2B5EF4-FFF2-40B4-BE49-F238E27FC236}">
                <a16:creationId xmlns:a16="http://schemas.microsoft.com/office/drawing/2014/main" id="{E92DF9B3-1B33-409E-A87E-B99AE2E9767E}"/>
              </a:ext>
            </a:extLst>
          </p:cNvPr>
          <p:cNvSpPr txBox="1"/>
          <p:nvPr/>
        </p:nvSpPr>
        <p:spPr>
          <a:xfrm>
            <a:off x="5538049" y="2211359"/>
            <a:ext cx="2038209" cy="307777"/>
          </a:xfrm>
          <a:prstGeom prst="rect">
            <a:avLst/>
          </a:prstGeom>
          <a:noFill/>
        </p:spPr>
        <p:txBody>
          <a:bodyPr wrap="square" rtlCol="0">
            <a:spAutoFit/>
          </a:bodyPr>
          <a:lstStyle/>
          <a:p>
            <a:r>
              <a:rPr lang="en-US" dirty="0"/>
              <a:t>Recommended Dishes</a:t>
            </a:r>
          </a:p>
        </p:txBody>
      </p:sp>
    </p:spTree>
    <p:extLst>
      <p:ext uri="{BB962C8B-B14F-4D97-AF65-F5344CB8AC3E}">
        <p14:creationId xmlns:p14="http://schemas.microsoft.com/office/powerpoint/2010/main" val="1155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2"/>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7" name="Google Shape;227;p42"/>
          <p:cNvSpPr txBox="1"/>
          <p:nvPr/>
        </p:nvSpPr>
        <p:spPr>
          <a:xfrm>
            <a:off x="0" y="1617675"/>
            <a:ext cx="7374600" cy="4724400"/>
          </a:xfrm>
          <a:prstGeom prst="rect">
            <a:avLst/>
          </a:prstGeom>
          <a:noFill/>
          <a:ln>
            <a:noFill/>
          </a:ln>
        </p:spPr>
        <p:txBody>
          <a:bodyPr spcFirstLastPara="1" wrap="square" lIns="91425" tIns="45700" rIns="91425" bIns="45700" anchor="ctr" anchorCtr="0">
            <a:noAutofit/>
          </a:bodyPr>
          <a:lstStyle/>
          <a:p>
            <a:pPr marL="457200" marR="0" lvl="0" indent="0" algn="just" rtl="0">
              <a:lnSpc>
                <a:spcPct val="100000"/>
              </a:lnSpc>
              <a:spcBef>
                <a:spcPts val="480"/>
              </a:spcBef>
              <a:spcAft>
                <a:spcPts val="0"/>
              </a:spcAft>
              <a:buNone/>
            </a:pPr>
            <a:r>
              <a:rPr lang="en-US" sz="1400" b="0" i="0" u="none" strike="noStrike" cap="none">
                <a:solidFill>
                  <a:srgbClr val="000000"/>
                </a:solidFill>
                <a:latin typeface="Arial"/>
                <a:ea typeface="Arial"/>
                <a:cs typeface="Arial"/>
                <a:sym typeface="Arial"/>
              </a:rPr>
              <a:t>User’s prefers to eat healthy food by sacrificing the pleasures of taste, and this is what most of the recommendation systems that is being used in food related sites have incorporated.</a:t>
            </a:r>
            <a:endParaRPr/>
          </a:p>
          <a:p>
            <a:pPr marL="457200" marR="0" lvl="0" indent="0" algn="just" rtl="0">
              <a:lnSpc>
                <a:spcPct val="100000"/>
              </a:lnSpc>
              <a:spcBef>
                <a:spcPts val="480"/>
              </a:spcBef>
              <a:spcAft>
                <a:spcPts val="0"/>
              </a:spcAft>
              <a:buNone/>
            </a:pPr>
            <a:r>
              <a:rPr lang="en-US" sz="1400" b="0" i="0" u="none" strike="noStrike" cap="none">
                <a:solidFill>
                  <a:srgbClr val="000000"/>
                </a:solidFill>
                <a:latin typeface="Arial"/>
                <a:ea typeface="Arial"/>
                <a:cs typeface="Arial"/>
                <a:sym typeface="Arial"/>
              </a:rPr>
              <a:t> We have proposed a mechanism where we have implemented a recommendation system which incorporates flavonoid(chemical compounds) present in the food as features thereby not only recommending healthy food but also taking into consideration the taste preference of the user. </a:t>
            </a:r>
            <a:endParaRPr/>
          </a:p>
        </p:txBody>
      </p:sp>
      <p:sp>
        <p:nvSpPr>
          <p:cNvPr id="228" name="Google Shape;228;p42"/>
          <p:cNvSpPr txBox="1"/>
          <p:nvPr/>
        </p:nvSpPr>
        <p:spPr>
          <a:xfrm>
            <a:off x="1371600" y="1143000"/>
            <a:ext cx="77724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Trebuchet MS"/>
                <a:ea typeface="Trebuchet MS"/>
                <a:cs typeface="Trebuchet MS"/>
                <a:sym typeface="Trebuchet MS"/>
              </a:rPr>
              <a:t>Why Your Solution is Better?</a:t>
            </a:r>
            <a:endParaRPr sz="1400" b="0" i="0" u="none" strike="noStrike" cap="none">
              <a:solidFill>
                <a:srgbClr val="000000"/>
              </a:solidFill>
              <a:latin typeface="Arial"/>
              <a:ea typeface="Arial"/>
              <a:cs typeface="Arial"/>
              <a:sym typeface="Arial"/>
            </a:endParaRPr>
          </a:p>
        </p:txBody>
      </p:sp>
      <p:sp>
        <p:nvSpPr>
          <p:cNvPr id="229" name="Google Shape;229;p42"/>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234"/>
        <p:cNvGrpSpPr/>
        <p:nvPr/>
      </p:nvGrpSpPr>
      <p:grpSpPr>
        <a:xfrm>
          <a:off x="0" y="0"/>
          <a:ext cx="0" cy="0"/>
          <a:chOff x="0" y="0"/>
          <a:chExt cx="0" cy="0"/>
        </a:xfrm>
      </p:grpSpPr>
      <p:sp>
        <p:nvSpPr>
          <p:cNvPr id="235" name="Google Shape;235;p43"/>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6" name="Google Shape;236;p43"/>
          <p:cNvSpPr txBox="1"/>
          <p:nvPr/>
        </p:nvSpPr>
        <p:spPr>
          <a:xfrm>
            <a:off x="518409" y="1828801"/>
            <a:ext cx="6863700" cy="4724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1" i="0" u="none" strike="noStrike" cap="none" dirty="0">
                <a:solidFill>
                  <a:srgbClr val="000000"/>
                </a:solidFill>
                <a:latin typeface="Arial"/>
                <a:ea typeface="Arial"/>
                <a:cs typeface="Arial"/>
                <a:sym typeface="Arial"/>
              </a:rPr>
              <a:t>Hardware Requirements</a:t>
            </a: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Arial"/>
                <a:ea typeface="Arial"/>
                <a:cs typeface="Arial"/>
                <a:sym typeface="Arial"/>
              </a:rPr>
              <a:t>As the project requires text processing and we are dealing with reviews and also trying to train a deep learning based model we require moderate computational powers, a minimum of 4 GB ram and a GPU would be preferable.</a:t>
            </a:r>
            <a:endParaRPr dirty="0"/>
          </a:p>
          <a:p>
            <a:pPr marL="0" marR="0" lvl="0" indent="0" algn="l" rtl="0">
              <a:lnSpc>
                <a:spcPct val="100000"/>
              </a:lnSpc>
              <a:spcBef>
                <a:spcPts val="0"/>
              </a:spcBef>
              <a:spcAft>
                <a:spcPts val="0"/>
              </a:spcAft>
              <a:buNone/>
            </a:pPr>
            <a:endParaRPr sz="1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1" i="0" u="none" strike="noStrike" cap="none" dirty="0">
                <a:solidFill>
                  <a:srgbClr val="000000"/>
                </a:solidFill>
                <a:latin typeface="Arial"/>
                <a:ea typeface="Arial"/>
                <a:cs typeface="Arial"/>
                <a:sym typeface="Arial"/>
              </a:rPr>
              <a:t>Software Requirements</a:t>
            </a: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Arial"/>
                <a:ea typeface="Arial"/>
                <a:cs typeface="Arial"/>
                <a:sym typeface="Arial"/>
              </a:rPr>
              <a:t>Python 3.0 or greater,</a:t>
            </a:r>
            <a:endParaRPr dirty="0"/>
          </a:p>
          <a:p>
            <a:pPr marL="0" marR="0" lvl="0" indent="0" algn="l" rtl="0">
              <a:lnSpc>
                <a:spcPct val="100000"/>
              </a:lnSpc>
              <a:spcBef>
                <a:spcPts val="0"/>
              </a:spcBef>
              <a:spcAft>
                <a:spcPts val="0"/>
              </a:spcAft>
              <a:buNone/>
            </a:pPr>
            <a:r>
              <a:rPr lang="en-US" sz="1600" b="0" i="0" u="none" strike="noStrike" cap="none" dirty="0">
                <a:solidFill>
                  <a:srgbClr val="000000"/>
                </a:solidFill>
                <a:latin typeface="Arial"/>
                <a:ea typeface="Arial"/>
                <a:cs typeface="Arial"/>
                <a:sym typeface="Arial"/>
              </a:rPr>
              <a:t>Windows or </a:t>
            </a:r>
            <a:r>
              <a:rPr lang="en-US" sz="1600" b="0" i="0" u="none" strike="noStrike" cap="none" dirty="0" err="1">
                <a:solidFill>
                  <a:srgbClr val="000000"/>
                </a:solidFill>
                <a:latin typeface="Arial"/>
                <a:ea typeface="Arial"/>
                <a:cs typeface="Arial"/>
                <a:sym typeface="Arial"/>
              </a:rPr>
              <a:t>linux</a:t>
            </a:r>
            <a:r>
              <a:rPr lang="en-US" sz="1600" b="0" i="0" u="none" strike="noStrike" cap="none" dirty="0">
                <a:solidFill>
                  <a:srgbClr val="000000"/>
                </a:solidFill>
                <a:latin typeface="Arial"/>
                <a:ea typeface="Arial"/>
                <a:cs typeface="Arial"/>
                <a:sym typeface="Arial"/>
              </a:rPr>
              <a:t> operating system</a:t>
            </a:r>
            <a:endParaRPr dirty="0"/>
          </a:p>
          <a:p>
            <a:pPr marL="0" marR="0" lvl="0" indent="0" algn="l" rtl="0">
              <a:lnSpc>
                <a:spcPct val="100000"/>
              </a:lnSpc>
              <a:spcBef>
                <a:spcPts val="0"/>
              </a:spcBef>
              <a:spcAft>
                <a:spcPts val="0"/>
              </a:spcAft>
              <a:buNone/>
            </a:pPr>
            <a:r>
              <a:rPr lang="en-US" sz="1600" b="0" i="0" u="none" strike="noStrike" cap="none" dirty="0" err="1">
                <a:solidFill>
                  <a:srgbClr val="000000"/>
                </a:solidFill>
                <a:latin typeface="Arial"/>
                <a:ea typeface="Arial"/>
                <a:cs typeface="Arial"/>
                <a:sym typeface="Arial"/>
              </a:rPr>
              <a:t>Jupyter</a:t>
            </a:r>
            <a:r>
              <a:rPr lang="en-US" sz="1600" b="0" i="0" u="none" strike="noStrike" cap="none" dirty="0">
                <a:solidFill>
                  <a:srgbClr val="000000"/>
                </a:solidFill>
                <a:latin typeface="Arial"/>
                <a:ea typeface="Arial"/>
                <a:cs typeface="Arial"/>
                <a:sym typeface="Arial"/>
              </a:rPr>
              <a:t> notebook</a:t>
            </a:r>
            <a:endParaRPr dirty="0"/>
          </a:p>
          <a:p>
            <a:pPr marL="0" marR="0" lvl="0" indent="0" algn="l" rtl="0">
              <a:lnSpc>
                <a:spcPct val="100000"/>
              </a:lnSpc>
              <a:spcBef>
                <a:spcPts val="0"/>
              </a:spcBef>
              <a:spcAft>
                <a:spcPts val="0"/>
              </a:spcAft>
              <a:buNone/>
            </a:pPr>
            <a:r>
              <a:rPr lang="en-US" sz="1600" b="0" i="0" u="none" strike="noStrike" cap="none" dirty="0">
                <a:solidFill>
                  <a:srgbClr val="000000"/>
                </a:solidFill>
                <a:latin typeface="Arial"/>
                <a:ea typeface="Arial"/>
                <a:cs typeface="Arial"/>
                <a:sym typeface="Arial"/>
              </a:rPr>
              <a:t>Google </a:t>
            </a:r>
            <a:r>
              <a:rPr lang="en-US" sz="1600" b="0" i="0" u="none" strike="noStrike" cap="none" dirty="0" err="1">
                <a:solidFill>
                  <a:srgbClr val="000000"/>
                </a:solidFill>
                <a:latin typeface="Arial"/>
                <a:ea typeface="Arial"/>
                <a:cs typeface="Arial"/>
                <a:sym typeface="Arial"/>
              </a:rPr>
              <a:t>Colab</a:t>
            </a: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Arial"/>
                <a:ea typeface="Arial"/>
                <a:cs typeface="Arial"/>
                <a:sym typeface="Arial"/>
              </a:rPr>
              <a:t>Python packages like </a:t>
            </a:r>
            <a:r>
              <a:rPr lang="en-US" sz="1600" b="0" i="0" u="none" strike="noStrike" cap="none" dirty="0" err="1">
                <a:solidFill>
                  <a:srgbClr val="000000"/>
                </a:solidFill>
                <a:latin typeface="Arial"/>
                <a:ea typeface="Arial"/>
                <a:cs typeface="Arial"/>
                <a:sym typeface="Arial"/>
              </a:rPr>
              <a:t>numpy,pandas,nltk,mechanize,beautifulsoup,sklearn</a:t>
            </a: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Arial"/>
                <a:ea typeface="Arial"/>
                <a:cs typeface="Arial"/>
                <a:sym typeface="Arial"/>
              </a:rPr>
              <a:t>Frameworks like </a:t>
            </a:r>
            <a:r>
              <a:rPr lang="en-US" sz="1600" b="0" i="0" u="none" strike="noStrike" cap="none" dirty="0" err="1">
                <a:solidFill>
                  <a:srgbClr val="000000"/>
                </a:solidFill>
                <a:latin typeface="Arial"/>
                <a:ea typeface="Arial"/>
                <a:cs typeface="Arial"/>
                <a:sym typeface="Arial"/>
              </a:rPr>
              <a:t>Keras,Tensorflow</a:t>
            </a:r>
            <a:endParaRPr sz="1600" b="0" i="0" u="none" strike="noStrike" cap="none" dirty="0">
              <a:solidFill>
                <a:srgbClr val="000000"/>
              </a:solidFill>
              <a:latin typeface="Arial"/>
              <a:ea typeface="Arial"/>
              <a:cs typeface="Arial"/>
              <a:sym typeface="Arial"/>
            </a:endParaRPr>
          </a:p>
        </p:txBody>
      </p:sp>
      <p:sp>
        <p:nvSpPr>
          <p:cNvPr id="237" name="Google Shape;237;p43"/>
          <p:cNvSpPr txBox="1"/>
          <p:nvPr/>
        </p:nvSpPr>
        <p:spPr>
          <a:xfrm>
            <a:off x="1371600" y="1143000"/>
            <a:ext cx="77724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Trebuchet MS"/>
                <a:ea typeface="Trebuchet MS"/>
                <a:cs typeface="Trebuchet MS"/>
                <a:sym typeface="Trebuchet MS"/>
              </a:rPr>
              <a:t>Technologies / Methodologies </a:t>
            </a:r>
            <a:endParaRPr sz="1400" b="0" i="0" u="none" strike="noStrike" cap="none">
              <a:solidFill>
                <a:srgbClr val="000000"/>
              </a:solidFill>
              <a:latin typeface="Arial"/>
              <a:ea typeface="Arial"/>
              <a:cs typeface="Arial"/>
              <a:sym typeface="Arial"/>
            </a:endParaRPr>
          </a:p>
        </p:txBody>
      </p:sp>
      <p:sp>
        <p:nvSpPr>
          <p:cNvPr id="238" name="Google Shape;238;p43"/>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2" name="Google Shape;252;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a:buNone/>
            </a:pPr>
            <a:r>
              <a:rPr lang="en-US" sz="2400" b="0" i="0" u="none" strike="noStrike" cap="none" dirty="0">
                <a:solidFill>
                  <a:srgbClr val="FF0000"/>
                </a:solidFill>
                <a:latin typeface="Trebuchet MS"/>
                <a:ea typeface="Trebuchet MS"/>
                <a:cs typeface="Trebuchet MS"/>
                <a:sym typeface="Trebuchet MS"/>
              </a:rPr>
              <a:t>Further  Enhancements</a:t>
            </a:r>
            <a:endParaRPr sz="1800" b="0" i="0" u="none" strike="noStrike" cap="none" dirty="0">
              <a:solidFill>
                <a:schemeClr val="dk1"/>
              </a:solidFill>
              <a:latin typeface="Arial"/>
              <a:ea typeface="Arial"/>
              <a:cs typeface="Arial"/>
              <a:sym typeface="Arial"/>
            </a:endParaRPr>
          </a:p>
        </p:txBody>
      </p:sp>
      <p:sp>
        <p:nvSpPr>
          <p:cNvPr id="253" name="Google Shape;253;p20"/>
          <p:cNvSpPr txBox="1"/>
          <p:nvPr/>
        </p:nvSpPr>
        <p:spPr>
          <a:xfrm>
            <a:off x="390244" y="1825684"/>
            <a:ext cx="6970426" cy="4273432"/>
          </a:xfrm>
          <a:prstGeom prst="rect">
            <a:avLst/>
          </a:prstGeom>
          <a:noFill/>
          <a:ln>
            <a:noFill/>
          </a:ln>
        </p:spPr>
        <p:txBody>
          <a:bodyPr spcFirstLastPara="1" wrap="square" lIns="91425" tIns="45700" rIns="91425" bIns="45700" anchor="ctr" anchorCtr="0">
            <a:noAutofit/>
          </a:bodyPr>
          <a:lstStyle/>
          <a:p>
            <a:pPr marL="412750" lvl="0" indent="-285750" algn="just">
              <a:spcBef>
                <a:spcPts val="480"/>
              </a:spcBef>
              <a:buClr>
                <a:schemeClr val="dk1"/>
              </a:buClr>
              <a:buSzPts val="1600"/>
              <a:buFont typeface="Arial" panose="020B0604020202020204" pitchFamily="34" charset="0"/>
              <a:buChar char="•"/>
            </a:pPr>
            <a:r>
              <a:rPr lang="en-US" sz="1600" dirty="0">
                <a:solidFill>
                  <a:schemeClr val="dk1"/>
                </a:solidFill>
              </a:rPr>
              <a:t>In this project we have used TF-IDF as embedding for both the text and the flavonoid list for the </a:t>
            </a:r>
            <a:r>
              <a:rPr lang="en-US" sz="1600" dirty="0" err="1">
                <a:solidFill>
                  <a:schemeClr val="dk1"/>
                </a:solidFill>
              </a:rPr>
              <a:t>DeepCoNN</a:t>
            </a:r>
            <a:r>
              <a:rPr lang="en-US" sz="1600" dirty="0">
                <a:solidFill>
                  <a:schemeClr val="dk1"/>
                </a:solidFill>
              </a:rPr>
              <a:t> model. There’s no common embedding that encodes both text and chemical compounds. So in the future if there exists some embedding that is generic in nature then it might be substituted for the TF-IDF which might further enhance the performance of the system </a:t>
            </a:r>
          </a:p>
          <a:p>
            <a:pPr marL="412750" lvl="0" indent="-285750" algn="just">
              <a:spcBef>
                <a:spcPts val="480"/>
              </a:spcBef>
              <a:buClr>
                <a:schemeClr val="dk1"/>
              </a:buClr>
              <a:buSzPts val="1600"/>
              <a:buFont typeface="Arial" panose="020B0604020202020204" pitchFamily="34" charset="0"/>
              <a:buChar char="•"/>
            </a:pPr>
            <a:r>
              <a:rPr lang="en-US" sz="1600" dirty="0">
                <a:solidFill>
                  <a:schemeClr val="dk1"/>
                </a:solidFill>
              </a:rPr>
              <a:t>In the content based filtering algorithm, in order to extract similar dishes it uses cosine similarity as a metric, since we are using TF-IDF </a:t>
            </a:r>
            <a:r>
              <a:rPr lang="en-US" sz="1600" dirty="0" err="1">
                <a:solidFill>
                  <a:schemeClr val="dk1"/>
                </a:solidFill>
              </a:rPr>
              <a:t>inorder</a:t>
            </a:r>
            <a:r>
              <a:rPr lang="en-US" sz="1600" dirty="0">
                <a:solidFill>
                  <a:schemeClr val="dk1"/>
                </a:solidFill>
              </a:rPr>
              <a:t> to vectorize the flavonoids, most of the contents in the matrix are empty thus resulting in a huge sparse matrix. If in the future there exists embedding for just chemical compounds then it might be substituted for TF-IDF , if chemical embedding is used then similar flavonoids might be present in the same vector space and in nearby vicinity thereby using the cosine metric in this case makes a much better sense and also the results might improve. </a:t>
            </a:r>
            <a:endParaRPr sz="1600" b="0" i="0" u="none" strike="noStrike" cap="none" dirty="0">
              <a:solidFill>
                <a:schemeClr val="dk1"/>
              </a:solidFill>
              <a:latin typeface="Arial"/>
              <a:ea typeface="Arial"/>
              <a:cs typeface="Arial"/>
              <a:sym typeface="Arial"/>
            </a:endParaRPr>
          </a:p>
        </p:txBody>
      </p:sp>
      <p:sp>
        <p:nvSpPr>
          <p:cNvPr id="254" name="Google Shape;254;p20"/>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1"/>
          <p:cNvSpPr/>
          <p:nvPr/>
        </p:nvSpPr>
        <p:spPr>
          <a:xfrm>
            <a:off x="1619753" y="3352800"/>
            <a:ext cx="3734400" cy="708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4000"/>
              <a:buFont typeface="Arial"/>
              <a:buNone/>
            </a:pPr>
            <a:r>
              <a:rPr lang="en-US" sz="4000" b="0" i="0" u="none" strike="noStrike" cap="none">
                <a:solidFill>
                  <a:srgbClr val="FF0000"/>
                </a:solidFill>
                <a:latin typeface="Trebuchet MS"/>
                <a:ea typeface="Trebuchet MS"/>
                <a:cs typeface="Trebuchet MS"/>
                <a:sym typeface="Trebuchet MS"/>
              </a:rPr>
              <a:t>Thank You</a:t>
            </a:r>
            <a:endParaRPr sz="1400" b="0" i="0" u="none" strike="noStrike" cap="none">
              <a:solidFill>
                <a:srgbClr val="000000"/>
              </a:solidFill>
              <a:latin typeface="Arial"/>
              <a:ea typeface="Arial"/>
              <a:cs typeface="Arial"/>
              <a:sym typeface="Arial"/>
            </a:endParaRPr>
          </a:p>
        </p:txBody>
      </p:sp>
      <p:sp>
        <p:nvSpPr>
          <p:cNvPr id="260" name="Google Shape;260;p21"/>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3"/>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 name="Google Shape;40;p3"/>
          <p:cNvSpPr txBox="1"/>
          <p:nvPr/>
        </p:nvSpPr>
        <p:spPr>
          <a:xfrm>
            <a:off x="1371600" y="1143000"/>
            <a:ext cx="77724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Trebuchet MS"/>
                <a:ea typeface="Trebuchet MS"/>
                <a:cs typeface="Trebuchet MS"/>
                <a:sym typeface="Trebuchet MS"/>
              </a:rPr>
              <a:t>User Profile</a:t>
            </a:r>
            <a:endParaRPr sz="1400" b="0" i="0" u="none" strike="noStrike" cap="none">
              <a:solidFill>
                <a:srgbClr val="000000"/>
              </a:solidFill>
              <a:latin typeface="Arial"/>
              <a:ea typeface="Arial"/>
              <a:cs typeface="Arial"/>
              <a:sym typeface="Arial"/>
            </a:endParaRPr>
          </a:p>
        </p:txBody>
      </p:sp>
      <p:sp>
        <p:nvSpPr>
          <p:cNvPr id="41" name="Google Shape;41;p3"/>
          <p:cNvSpPr txBox="1"/>
          <p:nvPr/>
        </p:nvSpPr>
        <p:spPr>
          <a:xfrm>
            <a:off x="365760" y="1757238"/>
            <a:ext cx="8468139" cy="4436828"/>
          </a:xfrm>
          <a:prstGeom prst="rect">
            <a:avLst/>
          </a:prstGeom>
          <a:noFill/>
          <a:ln>
            <a:noFill/>
          </a:ln>
        </p:spPr>
        <p:txBody>
          <a:bodyPr spcFirstLastPara="1" wrap="square" lIns="91425" tIns="45700" rIns="91425" bIns="45700" anchor="t" anchorCtr="0">
            <a:noAutofit/>
          </a:bodyPr>
          <a:lstStyle/>
          <a:p>
            <a:pPr marL="285750" marR="0" lvl="0" indent="-285750" algn="just"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In the present world everyone are health conscious and are serious about what they eat as healthy diet decreases the probability of acquiring any chronic disease. </a:t>
            </a:r>
            <a:endParaRPr dirty="0"/>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To help in making a healthy diet ,algorithms can compute health scores based on the users physical and medical conditions. </a:t>
            </a:r>
            <a:endParaRPr dirty="0"/>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However most of the food that falls under healthy domain lacks tastes . Thus the user prefers to eat healthy food by sacrificing the pleasures of taste, and this is what most of the recommendation systems that is being used in food related sites have incorporated.</a:t>
            </a:r>
            <a:endParaRPr dirty="0"/>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We have proposed a mechanism where we have implemented a recommendation system which incorporates flavonoid(chemical compounds) present in the food as features thereby not only just recommending food but also taking into consideration the taste preference of the user.</a:t>
            </a:r>
            <a:endParaRPr dirty="0"/>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a:t>
            </a:r>
            <a:endParaRPr dirty="0"/>
          </a:p>
        </p:txBody>
      </p:sp>
      <p:sp>
        <p:nvSpPr>
          <p:cNvPr id="42" name="Google Shape;42;p3"/>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24"/>
          <p:cNvSpPr txBox="1"/>
          <p:nvPr/>
        </p:nvSpPr>
        <p:spPr>
          <a:xfrm>
            <a:off x="-378349" y="1179875"/>
            <a:ext cx="7299267" cy="861774"/>
          </a:xfrm>
          <a:prstGeom prst="rect">
            <a:avLst/>
          </a:prstGeom>
          <a:noFill/>
          <a:ln>
            <a:noFill/>
          </a:ln>
        </p:spPr>
        <p:txBody>
          <a:bodyPr spcFirstLastPara="1" wrap="square" lIns="91425" tIns="45700" rIns="91425" bIns="45700" anchor="t" anchorCtr="0">
            <a:spAutoFit/>
          </a:bodyPr>
          <a:lstStyle/>
          <a:p>
            <a:pPr marL="457200" marR="0" lvl="1" indent="0" algn="l" rtl="0">
              <a:lnSpc>
                <a:spcPct val="100000"/>
              </a:lnSpc>
              <a:spcBef>
                <a:spcPts val="0"/>
              </a:spcBef>
              <a:spcAft>
                <a:spcPts val="0"/>
              </a:spcAft>
              <a:buNone/>
            </a:pPr>
            <a:r>
              <a:rPr lang="en-US" sz="2000" b="0" i="0" u="none" strike="noStrike" cap="none">
                <a:solidFill>
                  <a:schemeClr val="dk1"/>
                </a:solidFill>
                <a:latin typeface="Arial"/>
                <a:ea typeface="Arial"/>
                <a:cs typeface="Arial"/>
                <a:sym typeface="Arial"/>
              </a:rPr>
              <a:t>Taste–nutrient relationships in commonly consumed foods</a:t>
            </a:r>
            <a:endParaRPr/>
          </a:p>
          <a:p>
            <a:pPr marL="0" marR="0" lvl="2" indent="0" algn="l" rtl="0">
              <a:lnSpc>
                <a:spcPct val="100000"/>
              </a:lnSpc>
              <a:spcBef>
                <a:spcPts val="0"/>
              </a:spcBef>
              <a:spcAft>
                <a:spcPts val="0"/>
              </a:spcAft>
              <a:buNone/>
            </a:pPr>
            <a:r>
              <a:rPr lang="en-US" sz="1000" b="0" i="0" u="none" strike="noStrike" cap="none">
                <a:solidFill>
                  <a:srgbClr val="000000"/>
                </a:solidFill>
                <a:latin typeface="Arial"/>
                <a:ea typeface="Arial"/>
                <a:cs typeface="Arial"/>
                <a:sym typeface="Arial"/>
              </a:rPr>
              <a:t>	</a:t>
            </a:r>
            <a:r>
              <a:rPr lang="en-US" sz="1000" b="0" i="0" u="none" strike="noStrike" cap="none">
                <a:solidFill>
                  <a:srgbClr val="0000FF"/>
                </a:solidFill>
                <a:latin typeface="Arial"/>
                <a:ea typeface="Arial"/>
                <a:cs typeface="Arial"/>
                <a:sym typeface="Arial"/>
              </a:rPr>
              <a:t>van Dongen, Mirre Viskaal, Marjolijn C. van den Berg, Nicole Vink, Frans J. Kok, and Cees de Graaf. 	"Taste–nutrient relationships in commonly consumed foods." </a:t>
            </a:r>
            <a:r>
              <a:rPr lang="en-US" sz="1000" b="0" i="1" u="none" strike="noStrike" cap="none">
                <a:solidFill>
                  <a:srgbClr val="0000FF"/>
                </a:solidFill>
                <a:latin typeface="Arial"/>
                <a:ea typeface="Arial"/>
                <a:cs typeface="Arial"/>
                <a:sym typeface="Arial"/>
              </a:rPr>
              <a:t>British Journal of Nutrition</a:t>
            </a:r>
            <a:r>
              <a:rPr lang="en-US" sz="1000" b="0" i="0" u="none" strike="noStrike" cap="none">
                <a:solidFill>
                  <a:srgbClr val="0000FF"/>
                </a:solidFill>
                <a:latin typeface="Arial"/>
                <a:ea typeface="Arial"/>
                <a:cs typeface="Arial"/>
                <a:sym typeface="Arial"/>
              </a:rPr>
              <a:t> 108, no. 1 	(2012): 140-147.</a:t>
            </a:r>
            <a:endParaRPr/>
          </a:p>
        </p:txBody>
      </p:sp>
      <p:sp>
        <p:nvSpPr>
          <p:cNvPr id="48" name="Google Shape;48;p24"/>
          <p:cNvSpPr txBox="1"/>
          <p:nvPr/>
        </p:nvSpPr>
        <p:spPr>
          <a:xfrm>
            <a:off x="291548" y="2072427"/>
            <a:ext cx="8382000" cy="4031873"/>
          </a:xfrm>
          <a:prstGeom prst="rect">
            <a:avLst/>
          </a:prstGeom>
          <a:gradFill>
            <a:gsLst>
              <a:gs pos="0">
                <a:schemeClr val="accent3"/>
              </a:gs>
              <a:gs pos="35000">
                <a:schemeClr val="accent3"/>
              </a:gs>
              <a:gs pos="100000">
                <a:schemeClr val="accent3"/>
              </a:gs>
            </a:gsLst>
            <a:lin ang="16200000" scaled="0"/>
          </a:gradFill>
          <a:ln w="9525" cap="flat" cmpd="sng">
            <a:solidFill>
              <a:srgbClr val="F9F9F9"/>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600"/>
              <a:buFont typeface="Arial"/>
              <a:buChar char="•"/>
            </a:pPr>
            <a:r>
              <a:rPr lang="en-US" sz="1600" b="0" i="0" u="none" strike="noStrike" cap="none" dirty="0">
                <a:solidFill>
                  <a:schemeClr val="dk1"/>
                </a:solidFill>
                <a:latin typeface="Arial"/>
                <a:ea typeface="Arial"/>
                <a:cs typeface="Arial"/>
                <a:sym typeface="Arial"/>
              </a:rPr>
              <a:t>The paper proposes a study to determine if there is any association between the nutrients in the food and the taste.</a:t>
            </a:r>
            <a:endParaRPr dirty="0"/>
          </a:p>
          <a:p>
            <a:pPr marL="285750" marR="0" lvl="0" indent="-285750" algn="just" rtl="0">
              <a:lnSpc>
                <a:spcPct val="100000"/>
              </a:lnSpc>
              <a:spcBef>
                <a:spcPts val="0"/>
              </a:spcBef>
              <a:spcAft>
                <a:spcPts val="0"/>
              </a:spcAft>
              <a:buClr>
                <a:srgbClr val="000000"/>
              </a:buClr>
              <a:buSzPts val="1600"/>
              <a:buFont typeface="Arial"/>
              <a:buChar char="•"/>
            </a:pPr>
            <a:r>
              <a:rPr lang="en-US" sz="1600" b="0" i="0" u="none" strike="noStrike" cap="none" dirty="0">
                <a:solidFill>
                  <a:schemeClr val="dk1"/>
                </a:solidFill>
                <a:latin typeface="Arial"/>
                <a:ea typeface="Arial"/>
                <a:cs typeface="Arial"/>
                <a:sym typeface="Arial"/>
              </a:rPr>
              <a:t>Mainly focused on five basic tastes that is sweetness, saltiness, </a:t>
            </a:r>
            <a:r>
              <a:rPr lang="en-US" sz="1600" dirty="0">
                <a:solidFill>
                  <a:schemeClr val="dk1"/>
                </a:solidFill>
              </a:rPr>
              <a:t>sourness, savouriness</a:t>
            </a:r>
            <a:r>
              <a:rPr lang="en-US" sz="1600" b="0" i="0" u="none" strike="noStrike" cap="none" dirty="0">
                <a:solidFill>
                  <a:schemeClr val="dk1"/>
                </a:solidFill>
                <a:latin typeface="Arial"/>
                <a:ea typeface="Arial"/>
                <a:cs typeface="Arial"/>
                <a:sym typeface="Arial"/>
              </a:rPr>
              <a:t> and bitterness. </a:t>
            </a:r>
            <a:endParaRPr dirty="0"/>
          </a:p>
          <a:p>
            <a:pPr marL="285750" marR="0" lvl="0" indent="-285750" algn="just" rtl="0">
              <a:lnSpc>
                <a:spcPct val="100000"/>
              </a:lnSpc>
              <a:spcBef>
                <a:spcPts val="0"/>
              </a:spcBef>
              <a:spcAft>
                <a:spcPts val="0"/>
              </a:spcAft>
              <a:buClr>
                <a:srgbClr val="000000"/>
              </a:buClr>
              <a:buSzPts val="1600"/>
              <a:buFont typeface="Arial"/>
              <a:buChar char="•"/>
            </a:pPr>
            <a:r>
              <a:rPr lang="en-US" sz="1600" b="0" i="0" u="none" strike="noStrike" cap="none" dirty="0">
                <a:solidFill>
                  <a:schemeClr val="dk1"/>
                </a:solidFill>
                <a:latin typeface="Arial"/>
                <a:ea typeface="Arial"/>
                <a:cs typeface="Arial"/>
                <a:sym typeface="Arial"/>
              </a:rPr>
              <a:t>Worked with only fifty food items that were commonly consumed food items within Netherlands </a:t>
            </a:r>
            <a:endParaRPr dirty="0"/>
          </a:p>
          <a:p>
            <a:pPr marL="285750" marR="0" lvl="0" indent="-285750" algn="just" rtl="0">
              <a:lnSpc>
                <a:spcPct val="100000"/>
              </a:lnSpc>
              <a:spcBef>
                <a:spcPts val="0"/>
              </a:spcBef>
              <a:spcAft>
                <a:spcPts val="0"/>
              </a:spcAft>
              <a:buClr>
                <a:srgbClr val="000000"/>
              </a:buClr>
              <a:buSzPts val="1600"/>
              <a:buFont typeface="Arial"/>
              <a:buChar char="•"/>
            </a:pPr>
            <a:r>
              <a:rPr lang="en-US" sz="1600" b="0" i="0" u="none" strike="noStrike" cap="none" dirty="0">
                <a:solidFill>
                  <a:schemeClr val="dk1"/>
                </a:solidFill>
                <a:latin typeface="Arial"/>
                <a:ea typeface="Arial"/>
                <a:cs typeface="Arial"/>
                <a:sym typeface="Arial"/>
              </a:rPr>
              <a:t>The author worked around with limited set of nutrients to find association with taste, such as sucrose for sweetness, NaCl for saltiness, monosodium glutamate(MSG) for savouriness, citric acid for sourness  and caffeine  for bitterness</a:t>
            </a:r>
            <a:endParaRPr dirty="0"/>
          </a:p>
          <a:p>
            <a:pPr marL="285750" marR="0" lvl="0" indent="-285750" algn="just" rtl="0">
              <a:lnSpc>
                <a:spcPct val="100000"/>
              </a:lnSpc>
              <a:spcBef>
                <a:spcPts val="0"/>
              </a:spcBef>
              <a:spcAft>
                <a:spcPts val="0"/>
              </a:spcAft>
              <a:buClr>
                <a:srgbClr val="000000"/>
              </a:buClr>
              <a:buSzPts val="1600"/>
              <a:buFont typeface="Arial"/>
              <a:buChar char="•"/>
            </a:pPr>
            <a:r>
              <a:rPr lang="en-US" sz="1600" b="0" i="0" u="none" strike="noStrike" cap="none" dirty="0">
                <a:solidFill>
                  <a:schemeClr val="dk1"/>
                </a:solidFill>
                <a:latin typeface="Arial"/>
                <a:ea typeface="Arial"/>
                <a:cs typeface="Arial"/>
                <a:sym typeface="Arial"/>
              </a:rPr>
              <a:t>The author concludes that </a:t>
            </a:r>
            <a:r>
              <a:rPr lang="en-US" sz="1600" b="1" i="1" u="none" strike="noStrike" cap="none" dirty="0">
                <a:solidFill>
                  <a:schemeClr val="dk1"/>
                </a:solidFill>
                <a:latin typeface="Arial"/>
                <a:ea typeface="Arial"/>
                <a:cs typeface="Arial"/>
                <a:sym typeface="Arial"/>
              </a:rPr>
              <a:t>sweetness</a:t>
            </a:r>
            <a:r>
              <a:rPr lang="en-US" sz="1600" b="0" i="0" u="none" strike="noStrike" cap="none" dirty="0">
                <a:solidFill>
                  <a:schemeClr val="dk1"/>
                </a:solidFill>
                <a:latin typeface="Arial"/>
                <a:ea typeface="Arial"/>
                <a:cs typeface="Arial"/>
                <a:sym typeface="Arial"/>
              </a:rPr>
              <a:t> in the food is due to the presence of mono and disaccharide content in addition to this both </a:t>
            </a:r>
            <a:r>
              <a:rPr lang="en-US" sz="1600" b="1" i="1" u="none" strike="noStrike" cap="none" dirty="0">
                <a:solidFill>
                  <a:schemeClr val="dk1"/>
                </a:solidFill>
                <a:latin typeface="Arial"/>
                <a:ea typeface="Arial"/>
                <a:cs typeface="Arial"/>
                <a:sym typeface="Arial"/>
              </a:rPr>
              <a:t>saltiness</a:t>
            </a:r>
            <a:r>
              <a:rPr lang="en-US" sz="1600" b="0" i="0" u="none" strike="noStrike" cap="none" dirty="0">
                <a:solidFill>
                  <a:schemeClr val="dk1"/>
                </a:solidFill>
                <a:latin typeface="Arial"/>
                <a:ea typeface="Arial"/>
                <a:cs typeface="Arial"/>
                <a:sym typeface="Arial"/>
              </a:rPr>
              <a:t> and </a:t>
            </a:r>
            <a:r>
              <a:rPr lang="en-US" sz="1600" b="1" i="1" u="none" strike="noStrike" cap="none" dirty="0">
                <a:solidFill>
                  <a:schemeClr val="dk1"/>
                </a:solidFill>
                <a:latin typeface="Arial"/>
                <a:ea typeface="Arial"/>
                <a:cs typeface="Arial"/>
                <a:sym typeface="Arial"/>
              </a:rPr>
              <a:t>savouriness</a:t>
            </a:r>
            <a:r>
              <a:rPr lang="en-US" sz="1600" b="0" i="0" u="none" strike="noStrike" cap="none" dirty="0">
                <a:solidFill>
                  <a:schemeClr val="dk1"/>
                </a:solidFill>
                <a:latin typeface="Arial"/>
                <a:ea typeface="Arial"/>
                <a:cs typeface="Arial"/>
                <a:sym typeface="Arial"/>
              </a:rPr>
              <a:t> were associated with sodium(Na) and protein content.</a:t>
            </a:r>
            <a:endParaRPr dirty="0"/>
          </a:p>
          <a:p>
            <a:pPr marL="285750" marR="0" lvl="0" indent="-285750" algn="just" rtl="0">
              <a:lnSpc>
                <a:spcPct val="100000"/>
              </a:lnSpc>
              <a:spcBef>
                <a:spcPts val="0"/>
              </a:spcBef>
              <a:spcAft>
                <a:spcPts val="0"/>
              </a:spcAft>
              <a:buClr>
                <a:srgbClr val="000000"/>
              </a:buClr>
              <a:buSzPts val="1600"/>
              <a:buFont typeface="Arial"/>
              <a:buChar char="•"/>
            </a:pPr>
            <a:r>
              <a:rPr lang="en-US" sz="1600" b="0" i="0" u="none" strike="noStrike" cap="none" dirty="0">
                <a:solidFill>
                  <a:schemeClr val="dk1"/>
                </a:solidFill>
                <a:latin typeface="Arial"/>
                <a:ea typeface="Arial"/>
                <a:cs typeface="Arial"/>
                <a:sym typeface="Arial"/>
              </a:rPr>
              <a:t>But the author fails to asserts any evidence for the relationship of the nutrients with bitterness.</a:t>
            </a:r>
            <a:endParaRPr dirty="0"/>
          </a:p>
          <a:p>
            <a:pPr marL="285750" marR="0" lvl="0" indent="-285750" algn="just" rtl="0">
              <a:lnSpc>
                <a:spcPct val="100000"/>
              </a:lnSpc>
              <a:spcBef>
                <a:spcPts val="0"/>
              </a:spcBef>
              <a:spcAft>
                <a:spcPts val="0"/>
              </a:spcAft>
              <a:buClr>
                <a:srgbClr val="000000"/>
              </a:buClr>
              <a:buSzPts val="1600"/>
              <a:buFont typeface="Arial"/>
              <a:buChar char="•"/>
            </a:pPr>
            <a:r>
              <a:rPr lang="en-US" sz="1600" b="0" i="0" u="none" strike="noStrike" cap="none" dirty="0">
                <a:solidFill>
                  <a:schemeClr val="dk1"/>
                </a:solidFill>
                <a:latin typeface="Arial"/>
                <a:ea typeface="Arial"/>
                <a:cs typeface="Arial"/>
                <a:sym typeface="Arial"/>
              </a:rPr>
              <a:t>The paper doesn’t propose a formula to assign a score to each of these tastes based on the nutrient content.</a:t>
            </a:r>
            <a:endParaRPr dirty="0"/>
          </a:p>
        </p:txBody>
      </p:sp>
      <p:sp>
        <p:nvSpPr>
          <p:cNvPr id="49" name="Google Shape;49;p24"/>
          <p:cNvSpPr txBox="1"/>
          <p:nvPr/>
        </p:nvSpPr>
        <p:spPr>
          <a:xfrm>
            <a:off x="1522675" y="1149097"/>
            <a:ext cx="7772400" cy="461665"/>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None/>
            </a:pPr>
            <a:r>
              <a:rPr lang="en-US" sz="2400" b="0" i="0" u="none" strike="noStrike" cap="none">
                <a:solidFill>
                  <a:srgbClr val="FF0000"/>
                </a:solidFill>
                <a:latin typeface="Trebuchet MS"/>
                <a:ea typeface="Trebuchet MS"/>
                <a:cs typeface="Trebuchet MS"/>
                <a:sym typeface="Trebuchet MS"/>
              </a:rPr>
              <a:t>Literature Survey</a:t>
            </a:r>
            <a:endParaRPr/>
          </a:p>
        </p:txBody>
      </p:sp>
      <p:sp>
        <p:nvSpPr>
          <p:cNvPr id="50" name="Google Shape;50;p24"/>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25"/>
          <p:cNvSpPr txBox="1"/>
          <p:nvPr/>
        </p:nvSpPr>
        <p:spPr>
          <a:xfrm>
            <a:off x="-76200" y="1219200"/>
            <a:ext cx="8663609" cy="1015663"/>
          </a:xfrm>
          <a:prstGeom prst="rect">
            <a:avLst/>
          </a:prstGeom>
          <a:noFill/>
          <a:ln>
            <a:noFill/>
          </a:ln>
        </p:spPr>
        <p:txBody>
          <a:bodyPr spcFirstLastPara="1" wrap="square" lIns="91425" tIns="45700" rIns="91425" bIns="45700" anchor="t" anchorCtr="0">
            <a:spAutoFit/>
          </a:bodyPr>
          <a:lstStyle/>
          <a:p>
            <a:pPr marL="457200" marR="0" lvl="1" indent="0" algn="l" rtl="0">
              <a:lnSpc>
                <a:spcPct val="100000"/>
              </a:lnSpc>
              <a:spcBef>
                <a:spcPts val="0"/>
              </a:spcBef>
              <a:spcAft>
                <a:spcPts val="0"/>
              </a:spcAft>
              <a:buNone/>
            </a:pPr>
            <a:r>
              <a:rPr lang="en-US" sz="2000" b="0" i="0" u="none" strike="noStrike" cap="none">
                <a:solidFill>
                  <a:schemeClr val="dk1"/>
                </a:solidFill>
                <a:latin typeface="Arial"/>
                <a:ea typeface="Arial"/>
                <a:cs typeface="Arial"/>
                <a:sym typeface="Arial"/>
              </a:rPr>
              <a:t>Joint Deep Modeling of Users and Items Using Reviews for Recommendation</a:t>
            </a:r>
            <a:r>
              <a:rPr lang="en-US" sz="1000" b="0" i="0" u="none" strike="noStrike" cap="none">
                <a:solidFill>
                  <a:srgbClr val="000000"/>
                </a:solidFill>
                <a:latin typeface="Arial"/>
                <a:ea typeface="Arial"/>
                <a:cs typeface="Arial"/>
                <a:sym typeface="Arial"/>
              </a:rPr>
              <a:t>	</a:t>
            </a:r>
            <a:endParaRPr/>
          </a:p>
          <a:p>
            <a:pPr marL="0" marR="0" lvl="3" indent="0" algn="l" rtl="0">
              <a:lnSpc>
                <a:spcPct val="100000"/>
              </a:lnSpc>
              <a:spcBef>
                <a:spcPts val="0"/>
              </a:spcBef>
              <a:spcAft>
                <a:spcPts val="0"/>
              </a:spcAft>
              <a:buNone/>
            </a:pPr>
            <a:r>
              <a:rPr lang="en-US" sz="1000" b="0" i="0" u="none" strike="noStrike" cap="none">
                <a:solidFill>
                  <a:srgbClr val="0000FF"/>
                </a:solidFill>
                <a:latin typeface="Arial"/>
                <a:ea typeface="Arial"/>
                <a:cs typeface="Arial"/>
                <a:sym typeface="Arial"/>
              </a:rPr>
              <a:t>	Zheng, Lei, Vahid Noroozi, and Philip S. Yu. "Joint deep modeling of users and items using reviews for recommendation." In 	</a:t>
            </a:r>
            <a:r>
              <a:rPr lang="en-US" sz="1000" b="0" i="1" u="none" strike="noStrike" cap="none">
                <a:solidFill>
                  <a:srgbClr val="0000FF"/>
                </a:solidFill>
                <a:latin typeface="Arial"/>
                <a:ea typeface="Arial"/>
                <a:cs typeface="Arial"/>
                <a:sym typeface="Arial"/>
              </a:rPr>
              <a:t>Proceedings of the Tenth ACM International Conference on Web Search and Data Mining</a:t>
            </a:r>
            <a:r>
              <a:rPr lang="en-US" sz="1000" b="0" i="0" u="none" strike="noStrike" cap="none">
                <a:solidFill>
                  <a:srgbClr val="0000FF"/>
                </a:solidFill>
                <a:latin typeface="Arial"/>
                <a:ea typeface="Arial"/>
                <a:cs typeface="Arial"/>
                <a:sym typeface="Arial"/>
              </a:rPr>
              <a:t>, pp. 425-434. ACM, 2017.</a:t>
            </a:r>
            <a:endParaRPr/>
          </a:p>
        </p:txBody>
      </p:sp>
      <p:sp>
        <p:nvSpPr>
          <p:cNvPr id="56" name="Google Shape;56;p25"/>
          <p:cNvSpPr txBox="1"/>
          <p:nvPr/>
        </p:nvSpPr>
        <p:spPr>
          <a:xfrm>
            <a:off x="299499" y="2359331"/>
            <a:ext cx="8382000" cy="4031873"/>
          </a:xfrm>
          <a:prstGeom prst="rect">
            <a:avLst/>
          </a:prstGeom>
          <a:gradFill>
            <a:gsLst>
              <a:gs pos="0">
                <a:schemeClr val="accent3"/>
              </a:gs>
              <a:gs pos="35000">
                <a:schemeClr val="accent3"/>
              </a:gs>
              <a:gs pos="100000">
                <a:schemeClr val="accent3"/>
              </a:gs>
            </a:gsLst>
            <a:lin ang="16200000" scaled="0"/>
          </a:gradFill>
          <a:ln w="9525" cap="flat" cmpd="sng">
            <a:solidFill>
              <a:srgbClr val="F9F9F9"/>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600"/>
              <a:buFont typeface="Arial"/>
              <a:buChar char="•"/>
            </a:pPr>
            <a:r>
              <a:rPr lang="en-US" sz="1600" b="0" i="0" u="none" strike="noStrike" cap="none">
                <a:solidFill>
                  <a:schemeClr val="dk1"/>
                </a:solidFill>
                <a:latin typeface="Arial"/>
                <a:ea typeface="Arial"/>
                <a:cs typeface="Arial"/>
                <a:sym typeface="Arial"/>
              </a:rPr>
              <a:t>The paper proposes a model named DeepCoNN(Deep cooperative Neural Networks) which takes in both the user review and item review in order to recommend items</a:t>
            </a:r>
            <a:endParaRPr/>
          </a:p>
          <a:p>
            <a:pPr marL="285750" marR="0" lvl="0" indent="-285750" algn="just" rtl="0">
              <a:lnSpc>
                <a:spcPct val="100000"/>
              </a:lnSpc>
              <a:spcBef>
                <a:spcPts val="0"/>
              </a:spcBef>
              <a:spcAft>
                <a:spcPts val="0"/>
              </a:spcAft>
              <a:buClr>
                <a:srgbClr val="000000"/>
              </a:buClr>
              <a:buSzPts val="1600"/>
              <a:buFont typeface="Arial"/>
              <a:buChar char="•"/>
            </a:pPr>
            <a:r>
              <a:rPr lang="en-US" sz="1600" b="0" i="0" u="none" strike="noStrike" cap="none">
                <a:solidFill>
                  <a:schemeClr val="dk1"/>
                </a:solidFill>
                <a:latin typeface="Arial"/>
                <a:ea typeface="Arial"/>
                <a:cs typeface="Arial"/>
                <a:sym typeface="Arial"/>
              </a:rPr>
              <a:t>The model consists of two parallel neural network coupled in the last layer. </a:t>
            </a:r>
            <a:endParaRPr/>
          </a:p>
          <a:p>
            <a:pPr marL="285750" marR="0" lvl="0" indent="-285750" algn="just" rtl="0">
              <a:lnSpc>
                <a:spcPct val="100000"/>
              </a:lnSpc>
              <a:spcBef>
                <a:spcPts val="0"/>
              </a:spcBef>
              <a:spcAft>
                <a:spcPts val="0"/>
              </a:spcAft>
              <a:buClr>
                <a:srgbClr val="000000"/>
              </a:buClr>
              <a:buSzPts val="1600"/>
              <a:buFont typeface="Arial"/>
              <a:buChar char="•"/>
            </a:pPr>
            <a:r>
              <a:rPr lang="en-US" sz="1600" b="0" i="0" u="none" strike="noStrike" cap="none">
                <a:solidFill>
                  <a:schemeClr val="dk1"/>
                </a:solidFill>
                <a:latin typeface="Arial"/>
                <a:ea typeface="Arial"/>
                <a:cs typeface="Arial"/>
                <a:sym typeface="Arial"/>
              </a:rPr>
              <a:t>One of the network focuses on learning user behaviors by exploiting reviews written by the user and the other learns item properties from the review written for the item.</a:t>
            </a:r>
            <a:endParaRPr/>
          </a:p>
          <a:p>
            <a:pPr marL="285750" marR="0" lvl="0" indent="-285750" algn="just" rtl="0">
              <a:lnSpc>
                <a:spcPct val="100000"/>
              </a:lnSpc>
              <a:spcBef>
                <a:spcPts val="0"/>
              </a:spcBef>
              <a:spcAft>
                <a:spcPts val="0"/>
              </a:spcAft>
              <a:buClr>
                <a:srgbClr val="000000"/>
              </a:buClr>
              <a:buSzPts val="1600"/>
              <a:buFont typeface="Arial"/>
              <a:buChar char="•"/>
            </a:pPr>
            <a:r>
              <a:rPr lang="en-US" sz="1600" b="0" i="0" u="none" strike="noStrike" cap="none">
                <a:solidFill>
                  <a:schemeClr val="dk1"/>
                </a:solidFill>
                <a:latin typeface="Arial"/>
                <a:ea typeface="Arial"/>
                <a:cs typeface="Arial"/>
                <a:sym typeface="Arial"/>
              </a:rPr>
              <a:t>The shared layer enables latent factors learned for users  and items to interact with each other in a manner similar to matrix factorization techniques.</a:t>
            </a:r>
            <a:endParaRPr/>
          </a:p>
          <a:p>
            <a:pPr marL="285750" marR="0" lvl="0" indent="-285750" algn="just" rtl="0">
              <a:lnSpc>
                <a:spcPct val="100000"/>
              </a:lnSpc>
              <a:spcBef>
                <a:spcPts val="0"/>
              </a:spcBef>
              <a:spcAft>
                <a:spcPts val="0"/>
              </a:spcAft>
              <a:buClr>
                <a:srgbClr val="000000"/>
              </a:buClr>
              <a:buSzPts val="1600"/>
              <a:buFont typeface="Arial"/>
              <a:buChar char="•"/>
            </a:pPr>
            <a:r>
              <a:rPr lang="en-US" sz="1600" b="0" i="0" u="none" strike="noStrike" cap="none">
                <a:solidFill>
                  <a:schemeClr val="dk1"/>
                </a:solidFill>
                <a:latin typeface="Arial"/>
                <a:ea typeface="Arial"/>
                <a:cs typeface="Arial"/>
                <a:sym typeface="Arial"/>
              </a:rPr>
              <a:t>The model was tested on multiple datasets such as Yelp, amazon and Beer(ratebeer.com)</a:t>
            </a:r>
            <a:endParaRPr/>
          </a:p>
          <a:p>
            <a:pPr marL="285750" marR="0" lvl="0" indent="-285750" algn="just" rtl="0">
              <a:lnSpc>
                <a:spcPct val="100000"/>
              </a:lnSpc>
              <a:spcBef>
                <a:spcPts val="0"/>
              </a:spcBef>
              <a:spcAft>
                <a:spcPts val="0"/>
              </a:spcAft>
              <a:buClr>
                <a:srgbClr val="000000"/>
              </a:buClr>
              <a:buSzPts val="1600"/>
              <a:buFont typeface="Arial"/>
              <a:buChar char="•"/>
            </a:pPr>
            <a:r>
              <a:rPr lang="en-US" sz="1600" b="0" i="0" u="none" strike="noStrike" cap="none">
                <a:solidFill>
                  <a:schemeClr val="dk1"/>
                </a:solidFill>
                <a:latin typeface="Arial"/>
                <a:ea typeface="Arial"/>
                <a:cs typeface="Arial"/>
                <a:sym typeface="Arial"/>
              </a:rPr>
              <a:t>Matrix factorization was used as a baseline and it was proved that the DeepCoNN performs  better in recommendation that the MF technique</a:t>
            </a:r>
            <a:endParaRPr/>
          </a:p>
          <a:p>
            <a:pPr marL="285750" marR="0" lvl="0" indent="-285750" algn="just" rtl="0">
              <a:lnSpc>
                <a:spcPct val="100000"/>
              </a:lnSpc>
              <a:spcBef>
                <a:spcPts val="0"/>
              </a:spcBef>
              <a:spcAft>
                <a:spcPts val="0"/>
              </a:spcAft>
              <a:buClr>
                <a:srgbClr val="000000"/>
              </a:buClr>
              <a:buSzPts val="1600"/>
              <a:buFont typeface="Arial"/>
              <a:buChar char="•"/>
            </a:pPr>
            <a:r>
              <a:rPr lang="en-US" sz="1600" b="0" i="0" u="none" strike="noStrike" cap="none">
                <a:solidFill>
                  <a:schemeClr val="dk1"/>
                </a:solidFill>
                <a:latin typeface="Arial"/>
                <a:ea typeface="Arial"/>
                <a:cs typeface="Arial"/>
                <a:sym typeface="Arial"/>
              </a:rPr>
              <a:t>The Model seems to solve problems such as matrix sparsity (few reviews) as the model is trying to extract semantic information form the reviews and cold start problems.</a:t>
            </a:r>
            <a:endParaRPr/>
          </a:p>
          <a:p>
            <a:pPr marL="285750" marR="0" lvl="0" indent="-18415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600"/>
              <a:buFont typeface="Arial"/>
              <a:buChar char="•"/>
            </a:pPr>
            <a:r>
              <a:rPr lang="en-US" sz="1600" b="0" i="1" u="none" strike="noStrike" cap="none">
                <a:solidFill>
                  <a:schemeClr val="dk1"/>
                </a:solidFill>
                <a:latin typeface="Arial"/>
                <a:ea typeface="Arial"/>
                <a:cs typeface="Arial"/>
                <a:sym typeface="Arial"/>
              </a:rPr>
              <a:t>The same model can be used for recommending food item but a different embedding has to be used such as TFIDF for both  the reviews and item(properties)</a:t>
            </a:r>
            <a:endParaRPr/>
          </a:p>
        </p:txBody>
      </p:sp>
      <p:sp>
        <p:nvSpPr>
          <p:cNvPr id="57" name="Google Shape;57;p25"/>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26"/>
          <p:cNvSpPr txBox="1"/>
          <p:nvPr/>
        </p:nvSpPr>
        <p:spPr>
          <a:xfrm>
            <a:off x="217175" y="1208597"/>
            <a:ext cx="8406468" cy="1261884"/>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None/>
            </a:pPr>
            <a:r>
              <a:rPr lang="en-US" sz="2000" b="0" i="0" u="none" strike="noStrike" cap="none">
                <a:solidFill>
                  <a:schemeClr val="dk1"/>
                </a:solidFill>
                <a:latin typeface="Trebuchet MS"/>
                <a:ea typeface="Trebuchet MS"/>
                <a:cs typeface="Trebuchet MS"/>
                <a:sym typeface="Trebuchet MS"/>
              </a:rPr>
              <a:t>Automated Healthy Dish Recommendation</a:t>
            </a:r>
            <a:endParaRPr sz="1200" b="0" i="0" u="none" strike="noStrike" cap="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None/>
            </a:pPr>
            <a:r>
              <a:rPr lang="en-US" sz="1050" b="0" i="0" u="none" strike="noStrike" cap="none">
                <a:solidFill>
                  <a:srgbClr val="2900FF"/>
                </a:solidFill>
                <a:latin typeface="Arial"/>
                <a:ea typeface="Arial"/>
                <a:cs typeface="Arial"/>
                <a:sym typeface="Arial"/>
              </a:rPr>
              <a:t>Nag, Nitish, Vaibhav Pandey, Abhisaar Sharma, Jonathan Lam, Runyi Wang, and Ramesh Jain. "Pocket dietitian: Automated healthy dish</a:t>
            </a:r>
            <a:endParaRPr/>
          </a:p>
          <a:p>
            <a:pPr marL="342900" marR="0" lvl="0" indent="-342900" algn="l" rtl="0">
              <a:lnSpc>
                <a:spcPct val="100000"/>
              </a:lnSpc>
              <a:spcBef>
                <a:spcPts val="0"/>
              </a:spcBef>
              <a:spcAft>
                <a:spcPts val="0"/>
              </a:spcAft>
              <a:buNone/>
            </a:pPr>
            <a:r>
              <a:rPr lang="en-US" sz="1050" b="0" i="0" u="none" strike="noStrike" cap="none">
                <a:solidFill>
                  <a:srgbClr val="2900FF"/>
                </a:solidFill>
                <a:latin typeface="Arial"/>
                <a:ea typeface="Arial"/>
                <a:cs typeface="Arial"/>
                <a:sym typeface="Arial"/>
              </a:rPr>
              <a:t>recommendations by location." In </a:t>
            </a:r>
            <a:r>
              <a:rPr lang="en-US" sz="1050" b="0" i="1" u="none" strike="noStrike" cap="none">
                <a:solidFill>
                  <a:srgbClr val="2900FF"/>
                </a:solidFill>
                <a:latin typeface="Arial"/>
                <a:ea typeface="Arial"/>
                <a:cs typeface="Arial"/>
                <a:sym typeface="Arial"/>
              </a:rPr>
              <a:t>International Conference on Image Analysis and Processing</a:t>
            </a:r>
            <a:r>
              <a:rPr lang="en-US" sz="1050" b="0" i="0" u="none" strike="noStrike" cap="none">
                <a:solidFill>
                  <a:srgbClr val="2900FF"/>
                </a:solidFill>
                <a:latin typeface="Arial"/>
                <a:ea typeface="Arial"/>
                <a:cs typeface="Arial"/>
                <a:sym typeface="Arial"/>
              </a:rPr>
              <a:t>, pp. 444-452. Springer, Cham, 2017.</a:t>
            </a:r>
            <a:endParaRPr sz="1200" b="0" i="0" u="none" strike="noStrike" cap="none">
              <a:solidFill>
                <a:srgbClr val="2900FF"/>
              </a:solidFill>
              <a:latin typeface="Arial"/>
              <a:ea typeface="Arial"/>
              <a:cs typeface="Arial"/>
              <a:sym typeface="Arial"/>
            </a:endParaRPr>
          </a:p>
          <a:p>
            <a:pPr marL="342900" marR="0" lvl="0" indent="-342900" algn="l" rtl="0">
              <a:lnSpc>
                <a:spcPct val="100000"/>
              </a:lnSpc>
              <a:spcBef>
                <a:spcPts val="0"/>
              </a:spcBef>
              <a:spcAft>
                <a:spcPts val="0"/>
              </a:spcAft>
              <a:buNone/>
            </a:pPr>
            <a:endParaRPr sz="2400" b="0" i="0" u="none" strike="noStrike" cap="none">
              <a:solidFill>
                <a:srgbClr val="2900FF"/>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63" name="Google Shape;63;p26"/>
          <p:cNvSpPr txBox="1"/>
          <p:nvPr/>
        </p:nvSpPr>
        <p:spPr>
          <a:xfrm>
            <a:off x="261023" y="2093204"/>
            <a:ext cx="8318771" cy="3812977"/>
          </a:xfrm>
          <a:prstGeom prst="rect">
            <a:avLst/>
          </a:prstGeom>
          <a:gradFill>
            <a:gsLst>
              <a:gs pos="0">
                <a:schemeClr val="accent3"/>
              </a:gs>
              <a:gs pos="35000">
                <a:schemeClr val="accent3"/>
              </a:gs>
              <a:gs pos="100000">
                <a:schemeClr val="accent3"/>
              </a:gs>
            </a:gsLst>
            <a:lin ang="16200000" scaled="0"/>
          </a:gradFill>
          <a:ln w="9525" cap="flat" cmpd="sng">
            <a:solidFill>
              <a:srgbClr val="F9F9F9"/>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ctr" anchorCtr="0">
            <a:noAutofit/>
          </a:bodyPr>
          <a:lstStyle/>
          <a:p>
            <a:pPr marL="233363" marR="0" lvl="0" indent="-233363" algn="just" rtl="0">
              <a:lnSpc>
                <a:spcPct val="100000"/>
              </a:lnSpc>
              <a:spcBef>
                <a:spcPts val="480"/>
              </a:spcBef>
              <a:spcAft>
                <a:spcPts val="0"/>
              </a:spcAft>
              <a:buClr>
                <a:srgbClr val="000000"/>
              </a:buClr>
              <a:buSzPts val="1800"/>
              <a:buFont typeface="Arial"/>
              <a:buChar char="•"/>
            </a:pPr>
            <a:r>
              <a:rPr lang="en-US" sz="1800" b="0" i="0" u="none" strike="noStrike" cap="none">
                <a:solidFill>
                  <a:schemeClr val="dk1"/>
                </a:solidFill>
                <a:latin typeface="Trebuchet MS"/>
                <a:ea typeface="Trebuchet MS"/>
                <a:cs typeface="Trebuchet MS"/>
                <a:sym typeface="Trebuchet MS"/>
              </a:rPr>
              <a:t>Recommendation via expert knowledge are the key to unlock healthy diets</a:t>
            </a:r>
            <a:endParaRPr sz="1400" b="0" i="0" u="none" strike="noStrike" cap="none">
              <a:solidFill>
                <a:srgbClr val="000000"/>
              </a:solidFill>
              <a:latin typeface="Arial"/>
              <a:ea typeface="Arial"/>
              <a:cs typeface="Arial"/>
              <a:sym typeface="Arial"/>
            </a:endParaRPr>
          </a:p>
          <a:p>
            <a:pPr marL="233363" marR="0" lvl="0" indent="-233363" algn="just" rtl="0">
              <a:lnSpc>
                <a:spcPct val="100000"/>
              </a:lnSpc>
              <a:spcBef>
                <a:spcPts val="480"/>
              </a:spcBef>
              <a:spcAft>
                <a:spcPts val="0"/>
              </a:spcAft>
              <a:buClr>
                <a:srgbClr val="000000"/>
              </a:buClr>
              <a:buSzPts val="1800"/>
              <a:buFont typeface="Arial"/>
              <a:buChar char="•"/>
            </a:pPr>
            <a:r>
              <a:rPr lang="en-US" sz="1800" b="0" i="0" u="none" strike="noStrike" cap="none">
                <a:solidFill>
                  <a:schemeClr val="dk1"/>
                </a:solidFill>
                <a:latin typeface="Trebuchet MS"/>
                <a:ea typeface="Trebuchet MS"/>
                <a:cs typeface="Trebuchet MS"/>
                <a:sym typeface="Trebuchet MS"/>
              </a:rPr>
              <a:t>The system architecture includes 2 parts Data filter that is filtering food based on calories ,carbohydrates and an Expert Knowledge which performs personalized health score calculation</a:t>
            </a:r>
            <a:endParaRPr sz="1400" b="0" i="0" u="none" strike="noStrike" cap="none">
              <a:solidFill>
                <a:srgbClr val="000000"/>
              </a:solidFill>
              <a:latin typeface="Arial"/>
              <a:ea typeface="Arial"/>
              <a:cs typeface="Arial"/>
              <a:sym typeface="Arial"/>
            </a:endParaRPr>
          </a:p>
          <a:p>
            <a:pPr marL="233363" marR="0" lvl="0" indent="-233363" algn="just" rtl="0">
              <a:lnSpc>
                <a:spcPct val="100000"/>
              </a:lnSpc>
              <a:spcBef>
                <a:spcPts val="480"/>
              </a:spcBef>
              <a:spcAft>
                <a:spcPts val="0"/>
              </a:spcAft>
              <a:buClr>
                <a:srgbClr val="000000"/>
              </a:buClr>
              <a:buSzPts val="1800"/>
              <a:buFont typeface="Arial"/>
              <a:buChar char="•"/>
            </a:pPr>
            <a:r>
              <a:rPr lang="en-US" sz="1800" b="0" i="0" u="none" strike="noStrike" cap="none">
                <a:solidFill>
                  <a:schemeClr val="dk1"/>
                </a:solidFill>
                <a:latin typeface="Trebuchet MS"/>
                <a:ea typeface="Trebuchet MS"/>
                <a:cs typeface="Trebuchet MS"/>
                <a:sym typeface="Trebuchet MS"/>
              </a:rPr>
              <a:t>Proposed an algorithm called ELIXIR which incorporates expert knowledge of the dietitians </a:t>
            </a:r>
            <a:endParaRPr sz="1400" b="0" i="0" u="none" strike="noStrike" cap="none">
              <a:solidFill>
                <a:srgbClr val="000000"/>
              </a:solidFill>
              <a:latin typeface="Arial"/>
              <a:ea typeface="Arial"/>
              <a:cs typeface="Arial"/>
              <a:sym typeface="Arial"/>
            </a:endParaRPr>
          </a:p>
          <a:p>
            <a:pPr marL="233363" marR="0" lvl="0" indent="-233363" algn="just" rtl="0">
              <a:lnSpc>
                <a:spcPct val="100000"/>
              </a:lnSpc>
              <a:spcBef>
                <a:spcPts val="480"/>
              </a:spcBef>
              <a:spcAft>
                <a:spcPts val="0"/>
              </a:spcAft>
              <a:buClr>
                <a:srgbClr val="000000"/>
              </a:buClr>
              <a:buSzPts val="1800"/>
              <a:buFont typeface="Arial"/>
              <a:buChar char="•"/>
            </a:pPr>
            <a:r>
              <a:rPr lang="en-US" sz="1800" b="0" i="0" u="none" strike="noStrike" cap="none">
                <a:solidFill>
                  <a:schemeClr val="dk1"/>
                </a:solidFill>
                <a:latin typeface="Trebuchet MS"/>
                <a:ea typeface="Trebuchet MS"/>
                <a:cs typeface="Trebuchet MS"/>
                <a:sym typeface="Trebuchet MS"/>
              </a:rPr>
              <a:t>In simple terms the Algorithm places healthy components of the nutrients in the numerator and unhealthy section in the denominator ,then the ratio of the two components is then scaled from 1-100.</a:t>
            </a:r>
            <a:endParaRPr sz="1400" b="0" i="0" u="none" strike="noStrike" cap="none">
              <a:solidFill>
                <a:srgbClr val="000000"/>
              </a:solidFill>
              <a:latin typeface="Arial"/>
              <a:ea typeface="Arial"/>
              <a:cs typeface="Arial"/>
              <a:sym typeface="Arial"/>
            </a:endParaRPr>
          </a:p>
          <a:p>
            <a:pPr marL="233363" marR="0" lvl="0" indent="-233363" algn="just" rtl="0">
              <a:lnSpc>
                <a:spcPct val="100000"/>
              </a:lnSpc>
              <a:spcBef>
                <a:spcPts val="480"/>
              </a:spcBef>
              <a:spcAft>
                <a:spcPts val="0"/>
              </a:spcAft>
              <a:buClr>
                <a:srgbClr val="000000"/>
              </a:buClr>
              <a:buSzPts val="1800"/>
              <a:buFont typeface="Arial"/>
              <a:buChar char="•"/>
            </a:pPr>
            <a:r>
              <a:rPr lang="en-US" sz="1800" b="0" i="0" u="none" strike="noStrike" cap="none">
                <a:solidFill>
                  <a:schemeClr val="dk1"/>
                </a:solidFill>
                <a:latin typeface="Trebuchet MS"/>
                <a:ea typeface="Trebuchet MS"/>
                <a:cs typeface="Trebuchet MS"/>
                <a:sym typeface="Trebuchet MS"/>
              </a:rPr>
              <a:t>Used USDA food composition database , compared the model with existing nutritional ranking algorithms such as (FSA,SAIN,NRF) </a:t>
            </a:r>
            <a:endParaRPr sz="1400" b="0" i="0" u="none" strike="noStrike" cap="none">
              <a:solidFill>
                <a:srgbClr val="000000"/>
              </a:solidFill>
              <a:latin typeface="Arial"/>
              <a:ea typeface="Arial"/>
              <a:cs typeface="Arial"/>
              <a:sym typeface="Arial"/>
            </a:endParaRPr>
          </a:p>
        </p:txBody>
      </p:sp>
      <p:sp>
        <p:nvSpPr>
          <p:cNvPr id="64" name="Google Shape;64;p26"/>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7"/>
          <p:cNvSpPr txBox="1"/>
          <p:nvPr/>
        </p:nvSpPr>
        <p:spPr>
          <a:xfrm>
            <a:off x="-63610" y="1179444"/>
            <a:ext cx="7700145" cy="1154162"/>
          </a:xfrm>
          <a:prstGeom prst="rect">
            <a:avLst/>
          </a:prstGeom>
          <a:noFill/>
          <a:ln>
            <a:noFill/>
          </a:ln>
        </p:spPr>
        <p:txBody>
          <a:bodyPr spcFirstLastPara="1" wrap="square" lIns="91425" tIns="45700" rIns="91425" bIns="45700" anchor="t" anchorCtr="0">
            <a:spAutoFit/>
          </a:bodyPr>
          <a:lstStyle/>
          <a:p>
            <a:pPr marL="457200" marR="0" lvl="1" indent="0" algn="l" rtl="0">
              <a:lnSpc>
                <a:spcPct val="100000"/>
              </a:lnSpc>
              <a:spcBef>
                <a:spcPts val="0"/>
              </a:spcBef>
              <a:spcAft>
                <a:spcPts val="0"/>
              </a:spcAft>
              <a:buNone/>
            </a:pPr>
            <a:r>
              <a:rPr lang="en-US" sz="2000" b="0" i="0" u="none" strike="noStrike" cap="none">
                <a:solidFill>
                  <a:schemeClr val="dk1"/>
                </a:solidFill>
                <a:latin typeface="Arial"/>
                <a:ea typeface="Arial"/>
                <a:cs typeface="Arial"/>
                <a:sym typeface="Arial"/>
              </a:rPr>
              <a:t>Flavour Enhanced Food Recommendation</a:t>
            </a:r>
            <a:endParaRPr/>
          </a:p>
          <a:p>
            <a:pPr marL="0" marR="0" lvl="3" indent="0" algn="l" rtl="0">
              <a:lnSpc>
                <a:spcPct val="100000"/>
              </a:lnSpc>
              <a:spcBef>
                <a:spcPts val="0"/>
              </a:spcBef>
              <a:spcAft>
                <a:spcPts val="0"/>
              </a:spcAft>
              <a:buNone/>
            </a:pPr>
            <a:r>
              <a:rPr lang="en-US" sz="1100" b="0" i="0" u="none" strike="noStrike" cap="none">
                <a:solidFill>
                  <a:srgbClr val="0000FF"/>
                </a:solidFill>
                <a:latin typeface="Arial"/>
                <a:ea typeface="Arial"/>
                <a:cs typeface="Arial"/>
                <a:sym typeface="Arial"/>
              </a:rPr>
              <a:t>	Nag, Nitish, Aditya Narendra Rao, Akash Kulhalli, Kushal Samir Mehta, Nishant Bhattacharya, Pratul 	Ramkumar, Aditya Bharadwaj, Dinkar Sitaram, and Ramesh Jain. "Flavour Enhanced Food 	Recommendation." In </a:t>
            </a:r>
            <a:r>
              <a:rPr lang="en-US" sz="1100" b="0" i="1" u="none" strike="noStrike" cap="none">
                <a:solidFill>
                  <a:srgbClr val="0000FF"/>
                </a:solidFill>
                <a:latin typeface="Arial"/>
                <a:ea typeface="Arial"/>
                <a:cs typeface="Arial"/>
                <a:sym typeface="Arial"/>
              </a:rPr>
              <a:t>Proceedings of the 5th International Workshop on Multimedia Assisted Dietary 	Management</a:t>
            </a:r>
            <a:r>
              <a:rPr lang="en-US" sz="1100" b="0" i="0" u="none" strike="noStrike" cap="none">
                <a:solidFill>
                  <a:srgbClr val="0000FF"/>
                </a:solidFill>
                <a:latin typeface="Arial"/>
                <a:ea typeface="Arial"/>
                <a:cs typeface="Arial"/>
                <a:sym typeface="Arial"/>
              </a:rPr>
              <a:t>, pp. 60-66. 2019</a:t>
            </a:r>
            <a:endParaRPr/>
          </a:p>
          <a:p>
            <a:pPr marL="0" marR="0" lvl="2" indent="0" algn="l" rtl="0">
              <a:lnSpc>
                <a:spcPct val="100000"/>
              </a:lnSpc>
              <a:spcBef>
                <a:spcPts val="0"/>
              </a:spcBef>
              <a:spcAft>
                <a:spcPts val="0"/>
              </a:spcAft>
              <a:buNone/>
            </a:pPr>
            <a:r>
              <a:rPr lang="en-US" sz="500" b="0" i="0" u="none" strike="noStrike" cap="none">
                <a:solidFill>
                  <a:srgbClr val="0000FF"/>
                </a:solidFill>
                <a:latin typeface="Arial"/>
                <a:ea typeface="Arial"/>
                <a:cs typeface="Arial"/>
                <a:sym typeface="Arial"/>
              </a:rPr>
              <a:t>.</a:t>
            </a:r>
            <a:endParaRPr/>
          </a:p>
        </p:txBody>
      </p:sp>
      <p:sp>
        <p:nvSpPr>
          <p:cNvPr id="70" name="Google Shape;70;p27"/>
          <p:cNvSpPr txBox="1"/>
          <p:nvPr/>
        </p:nvSpPr>
        <p:spPr>
          <a:xfrm>
            <a:off x="228600" y="2667000"/>
            <a:ext cx="8382000" cy="3046988"/>
          </a:xfrm>
          <a:prstGeom prst="rect">
            <a:avLst/>
          </a:prstGeom>
          <a:gradFill>
            <a:gsLst>
              <a:gs pos="0">
                <a:schemeClr val="accent3"/>
              </a:gs>
              <a:gs pos="35000">
                <a:schemeClr val="accent3"/>
              </a:gs>
              <a:gs pos="100000">
                <a:schemeClr val="accent3"/>
              </a:gs>
            </a:gsLst>
            <a:lin ang="16200000" scaled="0"/>
          </a:gradFill>
          <a:ln w="9525" cap="flat" cmpd="sng">
            <a:solidFill>
              <a:srgbClr val="F9F9F9"/>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600"/>
              <a:buFont typeface="Arial"/>
              <a:buChar char="•"/>
            </a:pPr>
            <a:r>
              <a:rPr lang="en-US" sz="1600" b="0" i="0" u="none" strike="noStrike" cap="none">
                <a:solidFill>
                  <a:schemeClr val="dk1"/>
                </a:solidFill>
                <a:latin typeface="Arial"/>
                <a:ea typeface="Arial"/>
                <a:cs typeface="Arial"/>
                <a:sym typeface="Arial"/>
              </a:rPr>
              <a:t>The paper proposes a technique of recommending food items by incorporating flavour features.</a:t>
            </a:r>
            <a:endParaRPr/>
          </a:p>
          <a:p>
            <a:pPr marL="285750" marR="0" lvl="0" indent="-285750" algn="just" rtl="0">
              <a:lnSpc>
                <a:spcPct val="100000"/>
              </a:lnSpc>
              <a:spcBef>
                <a:spcPts val="0"/>
              </a:spcBef>
              <a:spcAft>
                <a:spcPts val="0"/>
              </a:spcAft>
              <a:buClr>
                <a:srgbClr val="000000"/>
              </a:buClr>
              <a:buSzPts val="1600"/>
              <a:buFont typeface="Arial"/>
              <a:buChar char="•"/>
            </a:pPr>
            <a:r>
              <a:rPr lang="en-US" sz="1600" b="0" i="0" u="none" strike="noStrike" cap="none">
                <a:solidFill>
                  <a:schemeClr val="dk1"/>
                </a:solidFill>
                <a:latin typeface="Arial"/>
                <a:ea typeface="Arial"/>
                <a:cs typeface="Arial"/>
                <a:sym typeface="Arial"/>
              </a:rPr>
              <a:t>The author has proposed techniques to calculate a score associated to flavours such as salt, sweet, bitter, Umami and Richness </a:t>
            </a:r>
            <a:endParaRPr/>
          </a:p>
          <a:p>
            <a:pPr marL="285750" marR="0" lvl="0" indent="-285750" algn="just" rtl="0">
              <a:lnSpc>
                <a:spcPct val="100000"/>
              </a:lnSpc>
              <a:spcBef>
                <a:spcPts val="0"/>
              </a:spcBef>
              <a:spcAft>
                <a:spcPts val="0"/>
              </a:spcAft>
              <a:buClr>
                <a:srgbClr val="000000"/>
              </a:buClr>
              <a:buSzPts val="1600"/>
              <a:buFont typeface="Arial"/>
              <a:buChar char="•"/>
            </a:pPr>
            <a:r>
              <a:rPr lang="en-US" sz="1600" b="0" i="0" u="none" strike="noStrike" cap="none">
                <a:solidFill>
                  <a:schemeClr val="dk1"/>
                </a:solidFill>
                <a:latin typeface="Arial"/>
                <a:ea typeface="Arial"/>
                <a:cs typeface="Arial"/>
                <a:sym typeface="Arial"/>
              </a:rPr>
              <a:t>These scores are incorporated as additional features with each item</a:t>
            </a:r>
            <a:endParaRPr/>
          </a:p>
          <a:p>
            <a:pPr marL="285750" marR="0" lvl="0" indent="-285750" algn="just" rtl="0">
              <a:lnSpc>
                <a:spcPct val="100000"/>
              </a:lnSpc>
              <a:spcBef>
                <a:spcPts val="0"/>
              </a:spcBef>
              <a:spcAft>
                <a:spcPts val="0"/>
              </a:spcAft>
              <a:buClr>
                <a:srgbClr val="000000"/>
              </a:buClr>
              <a:buSzPts val="1600"/>
              <a:buFont typeface="Arial"/>
              <a:buChar char="•"/>
            </a:pPr>
            <a:r>
              <a:rPr lang="en-US" sz="1600" b="0" i="0" u="none" strike="noStrike" cap="none">
                <a:solidFill>
                  <a:schemeClr val="dk1"/>
                </a:solidFill>
                <a:latin typeface="Arial"/>
                <a:ea typeface="Arial"/>
                <a:cs typeface="Arial"/>
                <a:sym typeface="Arial"/>
              </a:rPr>
              <a:t>The author has used collaborative and content based filtering for recommendation.</a:t>
            </a:r>
            <a:endParaRPr/>
          </a:p>
          <a:p>
            <a:pPr marL="285750" marR="0" lvl="0" indent="-285750" algn="just" rtl="0">
              <a:lnSpc>
                <a:spcPct val="100000"/>
              </a:lnSpc>
              <a:spcBef>
                <a:spcPts val="0"/>
              </a:spcBef>
              <a:spcAft>
                <a:spcPts val="0"/>
              </a:spcAft>
              <a:buClr>
                <a:srgbClr val="000000"/>
              </a:buClr>
              <a:buSzPts val="1600"/>
              <a:buFont typeface="Arial"/>
              <a:buChar char="•"/>
            </a:pPr>
            <a:r>
              <a:rPr lang="en-US" sz="1600" b="0" i="0" u="none" strike="noStrike" cap="none">
                <a:solidFill>
                  <a:schemeClr val="dk1"/>
                </a:solidFill>
                <a:latin typeface="Arial"/>
                <a:ea typeface="Arial"/>
                <a:cs typeface="Arial"/>
                <a:sym typeface="Arial"/>
              </a:rPr>
              <a:t>The author has evaluated the performance of the recommendation system by comparing it with a recommendation system without incorporating the additional feature, and it is observed that the former performed better at recommending items.</a:t>
            </a:r>
            <a:endParaRPr/>
          </a:p>
          <a:p>
            <a:pPr marL="285750" marR="0" lvl="0" indent="-285750" algn="just" rtl="0">
              <a:lnSpc>
                <a:spcPct val="100000"/>
              </a:lnSpc>
              <a:spcBef>
                <a:spcPts val="0"/>
              </a:spcBef>
              <a:spcAft>
                <a:spcPts val="0"/>
              </a:spcAft>
              <a:buClr>
                <a:srgbClr val="000000"/>
              </a:buClr>
              <a:buSzPts val="1600"/>
              <a:buFont typeface="Arial"/>
              <a:buChar char="•"/>
            </a:pPr>
            <a:r>
              <a:rPr lang="en-US" sz="1600" b="0" i="0" u="none" strike="noStrike" cap="none">
                <a:solidFill>
                  <a:schemeClr val="dk1"/>
                </a:solidFill>
                <a:latin typeface="Arial"/>
                <a:ea typeface="Arial"/>
                <a:cs typeface="Arial"/>
                <a:sym typeface="Arial"/>
              </a:rPr>
              <a:t>Our goal is  to expand upon the work  presented in this paper by incorporating new features such as the flavonoids present in the food (chemical compounds) and also try to build a deep learning based model for recommendation system. </a:t>
            </a:r>
            <a:endParaRPr/>
          </a:p>
        </p:txBody>
      </p:sp>
      <p:sp>
        <p:nvSpPr>
          <p:cNvPr id="71" name="Google Shape;71;p27"/>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4"/>
          <p:cNvSpPr txBox="1"/>
          <p:nvPr/>
        </p:nvSpPr>
        <p:spPr>
          <a:xfrm>
            <a:off x="2667000" y="1143000"/>
            <a:ext cx="6477000" cy="461665"/>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None/>
            </a:pPr>
            <a:r>
              <a:rPr lang="en-US" sz="2400" b="0" i="0" u="none" strike="noStrike" cap="none">
                <a:solidFill>
                  <a:srgbClr val="FF0000"/>
                </a:solidFill>
                <a:latin typeface="Trebuchet MS"/>
                <a:ea typeface="Trebuchet MS"/>
                <a:cs typeface="Trebuchet MS"/>
                <a:sym typeface="Trebuchet MS"/>
              </a:rPr>
              <a:t>Proposed Solution</a:t>
            </a:r>
            <a:endParaRPr/>
          </a:p>
        </p:txBody>
      </p:sp>
      <p:pic>
        <p:nvPicPr>
          <p:cNvPr id="77" name="Google Shape;77;p4"/>
          <p:cNvPicPr preferRelativeResize="0"/>
          <p:nvPr/>
        </p:nvPicPr>
        <p:blipFill rotWithShape="1">
          <a:blip r:embed="rId3">
            <a:alphaModFix/>
          </a:blip>
          <a:srcRect/>
          <a:stretch/>
        </p:blipFill>
        <p:spPr>
          <a:xfrm>
            <a:off x="1455089" y="518712"/>
            <a:ext cx="4746928" cy="5929868"/>
          </a:xfrm>
          <a:prstGeom prst="rect">
            <a:avLst/>
          </a:prstGeom>
          <a:noFill/>
          <a:ln>
            <a:noFill/>
          </a:ln>
        </p:spPr>
      </p:pic>
      <p:sp>
        <p:nvSpPr>
          <p:cNvPr id="78" name="Google Shape;78;p4"/>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8"/>
          <p:cNvSpPr txBox="1"/>
          <p:nvPr/>
        </p:nvSpPr>
        <p:spPr>
          <a:xfrm>
            <a:off x="1230465" y="1211332"/>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000" b="0" i="0" u="none" strike="noStrike" cap="none">
                <a:solidFill>
                  <a:srgbClr val="2900FF"/>
                </a:solidFill>
                <a:latin typeface="Arial"/>
                <a:ea typeface="Arial"/>
                <a:cs typeface="Arial"/>
                <a:sym typeface="Arial"/>
              </a:rPr>
              <a:t>Data Collection</a:t>
            </a:r>
            <a:endParaRPr sz="2000" b="0" i="0" u="none" strike="noStrike" cap="none">
              <a:solidFill>
                <a:srgbClr val="2900FF"/>
              </a:solidFill>
              <a:latin typeface="Arial"/>
              <a:ea typeface="Arial"/>
              <a:cs typeface="Arial"/>
              <a:sym typeface="Arial"/>
            </a:endParaRPr>
          </a:p>
        </p:txBody>
      </p:sp>
      <p:sp>
        <p:nvSpPr>
          <p:cNvPr id="84" name="Google Shape;84;p28"/>
          <p:cNvSpPr txBox="1"/>
          <p:nvPr/>
        </p:nvSpPr>
        <p:spPr>
          <a:xfrm>
            <a:off x="564543" y="1741208"/>
            <a:ext cx="4094921" cy="461664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In order to build the recommendation system we needed user data and food data.</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The data related to the dishes such as the nutrient contents,  ingredients were collected by scraping it from Yummly, MyFitnessPal and allrecipes.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But we needed reviews related to each dish also as we had planned to a train deep learning based model that needed user reviews and food reviews for training.</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Initially the user review data was collected from twitter using twitter Api’s</a:t>
            </a:r>
            <a:endParaRPr sz="1400" b="0" i="0" u="none" strike="noStrike" cap="none">
              <a:solidFill>
                <a:srgbClr val="000000"/>
              </a:solidFill>
              <a:latin typeface="Arial"/>
              <a:ea typeface="Arial"/>
              <a:cs typeface="Arial"/>
              <a:sym typeface="Arial"/>
            </a:endParaRPr>
          </a:p>
        </p:txBody>
      </p:sp>
      <p:pic>
        <p:nvPicPr>
          <p:cNvPr id="85" name="Google Shape;85;p28"/>
          <p:cNvPicPr preferRelativeResize="0"/>
          <p:nvPr/>
        </p:nvPicPr>
        <p:blipFill rotWithShape="1">
          <a:blip r:embed="rId3">
            <a:alphaModFix/>
          </a:blip>
          <a:srcRect/>
          <a:stretch/>
        </p:blipFill>
        <p:spPr>
          <a:xfrm>
            <a:off x="5223648" y="2385578"/>
            <a:ext cx="2147572" cy="836716"/>
          </a:xfrm>
          <a:prstGeom prst="rect">
            <a:avLst/>
          </a:prstGeom>
          <a:noFill/>
          <a:ln>
            <a:noFill/>
          </a:ln>
        </p:spPr>
      </p:pic>
      <p:sp>
        <p:nvSpPr>
          <p:cNvPr id="86" name="Google Shape;86;p28"/>
          <p:cNvSpPr/>
          <p:nvPr/>
        </p:nvSpPr>
        <p:spPr>
          <a:xfrm>
            <a:off x="4834394" y="2121768"/>
            <a:ext cx="564542" cy="1351721"/>
          </a:xfrm>
          <a:prstGeom prst="leftBrace">
            <a:avLst>
              <a:gd name="adj1" fmla="val 8333"/>
              <a:gd name="adj2" fmla="val 50000"/>
            </a:avLst>
          </a:prstGeom>
          <a:noFill/>
          <a:ln w="25400"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87" name="Google Shape;87;p28"/>
          <p:cNvPicPr preferRelativeResize="0"/>
          <p:nvPr/>
        </p:nvPicPr>
        <p:blipFill rotWithShape="1">
          <a:blip r:embed="rId4">
            <a:alphaModFix/>
          </a:blip>
          <a:srcRect/>
          <a:stretch/>
        </p:blipFill>
        <p:spPr>
          <a:xfrm>
            <a:off x="5080884" y="3635707"/>
            <a:ext cx="3315693" cy="2001442"/>
          </a:xfrm>
          <a:prstGeom prst="rect">
            <a:avLst/>
          </a:prstGeom>
          <a:noFill/>
          <a:ln>
            <a:noFill/>
          </a:ln>
        </p:spPr>
      </p:pic>
      <p:pic>
        <p:nvPicPr>
          <p:cNvPr id="88" name="Google Shape;88;p28" descr="Apple"/>
          <p:cNvPicPr preferRelativeResize="0"/>
          <p:nvPr/>
        </p:nvPicPr>
        <p:blipFill rotWithShape="1">
          <a:blip r:embed="rId5">
            <a:alphaModFix/>
          </a:blip>
          <a:srcRect/>
          <a:stretch/>
        </p:blipFill>
        <p:spPr>
          <a:xfrm>
            <a:off x="5072933" y="4752980"/>
            <a:ext cx="515576" cy="515576"/>
          </a:xfrm>
          <a:prstGeom prst="rect">
            <a:avLst/>
          </a:prstGeom>
          <a:noFill/>
          <a:ln>
            <a:noFill/>
          </a:ln>
        </p:spPr>
      </p:pic>
      <p:pic>
        <p:nvPicPr>
          <p:cNvPr id="89" name="Google Shape;89;p28"/>
          <p:cNvPicPr preferRelativeResize="0"/>
          <p:nvPr/>
        </p:nvPicPr>
        <p:blipFill rotWithShape="1">
          <a:blip r:embed="rId6">
            <a:alphaModFix/>
          </a:blip>
          <a:srcRect/>
          <a:stretch/>
        </p:blipFill>
        <p:spPr>
          <a:xfrm>
            <a:off x="5588509" y="5789940"/>
            <a:ext cx="1585997" cy="758107"/>
          </a:xfrm>
          <a:prstGeom prst="rect">
            <a:avLst/>
          </a:prstGeom>
          <a:noFill/>
          <a:ln>
            <a:noFill/>
          </a:ln>
        </p:spPr>
      </p:pic>
      <p:sp>
        <p:nvSpPr>
          <p:cNvPr id="90" name="Google Shape;90;p28"/>
          <p:cNvSpPr/>
          <p:nvPr/>
        </p:nvSpPr>
        <p:spPr>
          <a:xfrm>
            <a:off x="5080884" y="3886903"/>
            <a:ext cx="515576" cy="565828"/>
          </a:xfrm>
          <a:prstGeom prst="noSmoking">
            <a:avLst>
              <a:gd name="adj" fmla="val 10129"/>
            </a:avLst>
          </a:prstGeom>
          <a:solidFill>
            <a:srgbClr val="FF0000"/>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91" name="Google Shape;91;p28"/>
          <p:cNvSpPr txBox="1"/>
          <p:nvPr/>
        </p:nvSpPr>
        <p:spPr>
          <a:xfrm>
            <a:off x="7712945" y="1514298"/>
            <a:ext cx="136726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Food Data</a:t>
            </a:r>
            <a:endParaRPr/>
          </a:p>
        </p:txBody>
      </p:sp>
      <p:sp>
        <p:nvSpPr>
          <p:cNvPr id="92" name="Google Shape;92;p28"/>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4931</TotalTime>
  <Words>3006</Words>
  <Application>Microsoft Office PowerPoint</Application>
  <PresentationFormat>On-screen Show (4:3)</PresentationFormat>
  <Paragraphs>217</Paragraphs>
  <Slides>27</Slides>
  <Notes>26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Noto Sans Symbols</vt:lpstr>
      <vt:lpstr>Times New Roman</vt:lpstr>
      <vt:lpstr>Trebuchet MS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Harsh Surolia</cp:lastModifiedBy>
  <cp:revision>16</cp:revision>
  <dcterms:modified xsi:type="dcterms:W3CDTF">2020-06-16T13:35:32Z</dcterms:modified>
</cp:coreProperties>
</file>