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66" r:id="rId5"/>
    <p:sldId id="264" r:id="rId6"/>
    <p:sldId id="265" r:id="rId7"/>
    <p:sldId id="267" r:id="rId8"/>
    <p:sldId id="272" r:id="rId9"/>
    <p:sldId id="271" r:id="rId10"/>
    <p:sldId id="268" r:id="rId11"/>
    <p:sldId id="259" r:id="rId12"/>
    <p:sldId id="273" r:id="rId13"/>
    <p:sldId id="260" r:id="rId14"/>
    <p:sldId id="261" r:id="rId15"/>
    <p:sldId id="262" r:id="rId16"/>
    <p:sldId id="26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Y9axLbrr1kY0D2j3bgHkAmipj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429929-424B-426C-82A6-194DDC12FCD8}">
  <a:tblStyle styleId="{07429929-424B-426C-82A6-194DDC12FCD8}"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5" autoAdjust="0"/>
    <p:restoredTop sz="89873" autoAdjust="0"/>
  </p:normalViewPr>
  <p:slideViewPr>
    <p:cSldViewPr snapToGrid="0">
      <p:cViewPr varScale="1">
        <p:scale>
          <a:sx n="63" d="100"/>
          <a:sy n="63" d="100"/>
        </p:scale>
        <p:origin x="810" y="60"/>
      </p:cViewPr>
      <p:guideLst/>
    </p:cSldViewPr>
  </p:slideViewPr>
  <p:outlineViewPr>
    <p:cViewPr>
      <p:scale>
        <a:sx n="33" d="100"/>
        <a:sy n="33" d="100"/>
      </p:scale>
      <p:origin x="0" y="-88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12"/>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21" name="Google Shape;21;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24" name="Google Shape;24;p12"/>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1"/>
          <p:cNvSpPr txBox="1">
            <a:spLocks noGrp="1"/>
          </p:cNvSpPr>
          <p:nvPr>
            <p:ph type="body" idx="1"/>
          </p:nvPr>
        </p:nvSpPr>
        <p:spPr>
          <a:xfrm rot="5400000">
            <a:off x="3872484"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2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92" name="Google Shape;92;p2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14"/>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4"/>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6" name="Google Shape;36;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39" name="Google Shape;39;p1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6"/>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1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8" name="Google Shape;68;p1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a:spLocks noGrp="1"/>
          </p:cNvSpPr>
          <p:nvPr>
            <p:ph type="pic" idx="2"/>
          </p:nvPr>
        </p:nvSpPr>
        <p:spPr>
          <a:xfrm>
            <a:off x="0" y="-1"/>
            <a:ext cx="12188952" cy="4572000"/>
          </a:xfrm>
          <a:prstGeom prst="rect">
            <a:avLst/>
          </a:prstGeom>
          <a:solidFill>
            <a:srgbClr val="76CEEF"/>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1"/>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1"/>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1"/>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1"/>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5" name="Google Shape;75;p2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6" name="Google Shape;76;p2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79" name="Google Shape;79;p20"/>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IN"/>
              <a:t>‹#›</a:t>
            </a:fld>
            <a:endParaRPr/>
          </a:p>
        </p:txBody>
      </p:sp>
      <p:cxnSp>
        <p:nvCxnSpPr>
          <p:cNvPr id="15" name="Google Shape;15;p1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011.407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andom_wal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Pepton21/supervised-random-walks-with-restarts" TargetMode="External"/><Relationship Id="rId5" Type="http://schemas.openxmlformats.org/officeDocument/2006/relationships/hyperlink" Target="https://s3.amazonaws.com/academia.edu.documents/42438358/Supervised_Machine_Learning_Applied_to_L20160208-26579-1vgl9w2.pdf?response-content-disposition=inline%3B%20filename%3DSupervised_Machine_Learning_Applied_to_L.pdf&amp;X-Amz-Algorithm=AWS4-HMAC-SHA256&amp;X-Amz-Credential=AKIAIWOWYYGZ2Y53UL3A%2F20191201%2Fus-east-1%2Fs3%2Faws4_request&amp;X-Amz-Date=20191201T085558Z&amp;X-Amz-Expires=3600&amp;X-Amz-SignedHeaders=host&amp;X-Amz-Signature=bdf96ec160150592735d42d248cfb5eb41d1b64f693c0bca065c712383fef78d" TargetMode="External"/><Relationship Id="rId4" Type="http://schemas.openxmlformats.org/officeDocument/2006/relationships/hyperlink" Target="https://arxiv.org/pdf/1011.4071.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011.407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011.407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pdf/1011.407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011.407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011.407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011.407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275772" y="4869089"/>
            <a:ext cx="7772400" cy="146310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0C0C0C"/>
              </a:buClr>
              <a:buSzPts val="4500"/>
              <a:buFont typeface="Twentieth Century"/>
              <a:buNone/>
            </a:pPr>
            <a:r>
              <a:rPr lang="en-IN" sz="4500" dirty="0"/>
              <a:t>Link prediction in Bipartite graph </a:t>
            </a:r>
            <a:endParaRPr dirty="0"/>
          </a:p>
        </p:txBody>
      </p:sp>
      <p:sp>
        <p:nvSpPr>
          <p:cNvPr id="98" name="Google Shape;98;p1"/>
          <p:cNvSpPr txBox="1">
            <a:spLocks noGrp="1"/>
          </p:cNvSpPr>
          <p:nvPr>
            <p:ph type="subTitle" idx="1"/>
          </p:nvPr>
        </p:nvSpPr>
        <p:spPr>
          <a:xfrm>
            <a:off x="8378371" y="4611793"/>
            <a:ext cx="3537857" cy="1977693"/>
          </a:xfrm>
          <a:prstGeom prst="rect">
            <a:avLst/>
          </a:prstGeom>
          <a:noFill/>
          <a:ln>
            <a:noFill/>
          </a:ln>
        </p:spPr>
        <p:txBody>
          <a:bodyPr spcFirstLastPara="1" wrap="square" lIns="91425" tIns="45700" rIns="91425" bIns="45700" anchor="ctr" anchorCtr="0">
            <a:normAutofit/>
          </a:bodyPr>
          <a:lstStyle/>
          <a:p>
            <a:pPr marL="0" lvl="0" indent="0" algn="l" rtl="0">
              <a:spcBef>
                <a:spcPts val="200"/>
              </a:spcBef>
              <a:spcAft>
                <a:spcPts val="0"/>
              </a:spcAft>
              <a:buClr>
                <a:schemeClr val="dk1"/>
              </a:buClr>
              <a:buSzPts val="1800"/>
              <a:buFont typeface="Arial"/>
              <a:buNone/>
            </a:pPr>
            <a:r>
              <a:rPr lang="en-IN" b="1" dirty="0"/>
              <a:t>SK SAQLAIN MUSTAQ</a:t>
            </a:r>
          </a:p>
          <a:p>
            <a:pPr marL="0" lvl="0" indent="0" algn="r" rtl="0">
              <a:spcBef>
                <a:spcPts val="200"/>
              </a:spcBef>
              <a:spcAft>
                <a:spcPts val="0"/>
              </a:spcAft>
              <a:buClr>
                <a:schemeClr val="dk1"/>
              </a:buClr>
              <a:buSzPts val="1800"/>
              <a:buFont typeface="Arial"/>
              <a:buNone/>
            </a:pPr>
            <a:r>
              <a:rPr lang="en-IN" sz="1700" b="1" dirty="0"/>
              <a:t>-</a:t>
            </a:r>
            <a:r>
              <a:rPr lang="en-IN" b="1" dirty="0"/>
              <a:t>01FB16ECS388</a:t>
            </a:r>
            <a:endParaRPr lang="en-IN" sz="1700" b="1" dirty="0"/>
          </a:p>
          <a:p>
            <a:pPr marL="0" lvl="0" indent="0" algn="l" rtl="0">
              <a:lnSpc>
                <a:spcPct val="100000"/>
              </a:lnSpc>
              <a:spcBef>
                <a:spcPts val="200"/>
              </a:spcBef>
              <a:spcAft>
                <a:spcPts val="0"/>
              </a:spcAft>
              <a:buSzPts val="1800"/>
              <a:buNone/>
            </a:pPr>
            <a:r>
              <a:rPr lang="en-IN" b="1" dirty="0"/>
              <a:t>SUMAIR AHMED SHARIFF</a:t>
            </a:r>
          </a:p>
          <a:p>
            <a:pPr marL="0" lvl="0" indent="0" algn="r" rtl="0">
              <a:lnSpc>
                <a:spcPct val="100000"/>
              </a:lnSpc>
              <a:spcBef>
                <a:spcPts val="200"/>
              </a:spcBef>
              <a:spcAft>
                <a:spcPts val="0"/>
              </a:spcAft>
              <a:buSzPts val="1800"/>
              <a:buNone/>
            </a:pPr>
            <a:r>
              <a:rPr lang="en-IN" sz="1700" b="1" dirty="0"/>
              <a:t>-</a:t>
            </a:r>
            <a:r>
              <a:rPr lang="en-IN" b="1" dirty="0"/>
              <a:t>01FB16ECS399</a:t>
            </a:r>
            <a:endParaRPr lang="en-IN" sz="1700" b="1" dirty="0"/>
          </a:p>
          <a:p>
            <a:pPr marL="0" lvl="0" indent="0" algn="l" rtl="0">
              <a:lnSpc>
                <a:spcPct val="100000"/>
              </a:lnSpc>
              <a:spcBef>
                <a:spcPts val="200"/>
              </a:spcBef>
              <a:spcAft>
                <a:spcPts val="0"/>
              </a:spcAft>
              <a:buSzPts val="1800"/>
              <a:buNone/>
            </a:pPr>
            <a:r>
              <a:rPr lang="en-IN" b="1" dirty="0"/>
              <a:t>HARSHVARDHAN SUROLIA</a:t>
            </a:r>
          </a:p>
          <a:p>
            <a:pPr marL="0" lvl="0" indent="0" algn="r" rtl="0">
              <a:lnSpc>
                <a:spcPct val="100000"/>
              </a:lnSpc>
              <a:spcBef>
                <a:spcPts val="200"/>
              </a:spcBef>
              <a:spcAft>
                <a:spcPts val="0"/>
              </a:spcAft>
              <a:buSzPts val="1800"/>
              <a:buNone/>
            </a:pPr>
            <a:r>
              <a:rPr lang="en-IN" b="1" dirty="0"/>
              <a:t>-01FB16ECS408</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E962-A3B0-43A6-8C0B-8733534F8A30}"/>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80E040A0-53F4-4A4D-98A1-D8F6A0FA438B}"/>
              </a:ext>
            </a:extLst>
          </p:cNvPr>
          <p:cNvSpPr>
            <a:spLocks noGrp="1"/>
          </p:cNvSpPr>
          <p:nvPr>
            <p:ph type="body" idx="1"/>
          </p:nvPr>
        </p:nvSpPr>
        <p:spPr>
          <a:xfrm>
            <a:off x="1024128" y="1798320"/>
            <a:ext cx="10238232" cy="4648200"/>
          </a:xfrm>
        </p:spPr>
        <p:txBody>
          <a:bodyPr>
            <a:normAutofit fontScale="85000" lnSpcReduction="20000"/>
          </a:bodyPr>
          <a:lstStyle/>
          <a:p>
            <a:pPr marL="114300" indent="0">
              <a:buNone/>
            </a:pPr>
            <a:r>
              <a:rPr lang="en-US" sz="3100" i="1" dirty="0"/>
              <a:t>Overview:-</a:t>
            </a:r>
          </a:p>
          <a:p>
            <a:pPr marL="114300" indent="0">
              <a:buNone/>
            </a:pPr>
            <a:r>
              <a:rPr lang="en-US" sz="3100" i="1" dirty="0"/>
              <a:t>	The random walk assigns each node u a probability , nodes are ordered by probability and top ranked nodes are then predicted as destinations of future links</a:t>
            </a:r>
          </a:p>
          <a:p>
            <a:pPr marL="571500" indent="-457200">
              <a:buFont typeface="+mj-lt"/>
              <a:buAutoNum type="arabicPeriod"/>
            </a:pPr>
            <a:endParaRPr lang="en-US" dirty="0"/>
          </a:p>
          <a:p>
            <a:pPr marL="571500" indent="-457200">
              <a:buFont typeface="+mj-lt"/>
              <a:buAutoNum type="arabicPeriod"/>
            </a:pPr>
            <a:r>
              <a:rPr lang="en-US" sz="2800" dirty="0"/>
              <a:t>preprocessing the data (train-test split)</a:t>
            </a:r>
          </a:p>
          <a:p>
            <a:pPr marL="571500" indent="-457200">
              <a:buFont typeface="+mj-lt"/>
              <a:buAutoNum type="arabicPeriod"/>
            </a:pPr>
            <a:r>
              <a:rPr lang="en-US" sz="2800" dirty="0"/>
              <a:t>Build bipartite graph</a:t>
            </a:r>
          </a:p>
          <a:p>
            <a:pPr marL="571500" indent="-457200">
              <a:buFont typeface="+mj-lt"/>
              <a:buAutoNum type="arabicPeriod"/>
            </a:pPr>
            <a:r>
              <a:rPr lang="en-US" sz="2800" dirty="0"/>
              <a:t>Train the model.</a:t>
            </a:r>
          </a:p>
          <a:p>
            <a:pPr marL="571500" indent="-457200">
              <a:buFont typeface="+mj-lt"/>
              <a:buAutoNum type="arabicPeriod"/>
            </a:pPr>
            <a:r>
              <a:rPr lang="en-US" sz="2800" dirty="0"/>
              <a:t>Test the mode.</a:t>
            </a:r>
          </a:p>
          <a:p>
            <a:pPr marL="571500" indent="-457200">
              <a:buFont typeface="+mj-lt"/>
              <a:buAutoNum type="arabicPeriod"/>
            </a:pPr>
            <a:r>
              <a:rPr lang="en-US" sz="2800" dirty="0"/>
              <a:t>Evaluate the model.</a:t>
            </a:r>
          </a:p>
          <a:p>
            <a:pPr marL="114300" indent="0">
              <a:buNone/>
            </a:pPr>
            <a:endParaRPr lang="en-US" dirty="0"/>
          </a:p>
          <a:p>
            <a:r>
              <a:rPr lang="en-US" dirty="0"/>
              <a:t> </a:t>
            </a:r>
          </a:p>
        </p:txBody>
      </p:sp>
    </p:spTree>
    <p:extLst>
      <p:ext uri="{BB962C8B-B14F-4D97-AF65-F5344CB8AC3E}">
        <p14:creationId xmlns:p14="http://schemas.microsoft.com/office/powerpoint/2010/main" val="261546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DATASET </a:t>
            </a:r>
            <a:endParaRPr/>
          </a:p>
        </p:txBody>
      </p:sp>
      <p:sp>
        <p:nvSpPr>
          <p:cNvPr id="116" name="Google Shape;116;p4"/>
          <p:cNvSpPr txBox="1">
            <a:spLocks noGrp="1"/>
          </p:cNvSpPr>
          <p:nvPr>
            <p:ph type="body" idx="1"/>
          </p:nvPr>
        </p:nvSpPr>
        <p:spPr>
          <a:xfrm>
            <a:off x="725951" y="2025972"/>
            <a:ext cx="11387400" cy="4023300"/>
          </a:xfrm>
          <a:prstGeom prst="rect">
            <a:avLst/>
          </a:prstGeom>
          <a:noFill/>
          <a:ln>
            <a:noFill/>
          </a:ln>
        </p:spPr>
        <p:txBody>
          <a:bodyPr spcFirstLastPara="1" wrap="square" lIns="45700" tIns="45700" rIns="45700" bIns="45700" anchor="t" anchorCtr="0">
            <a:normAutofit/>
          </a:bodyPr>
          <a:lstStyle/>
          <a:p>
            <a:pPr marL="275590" lvl="0" algn="l" rtl="0">
              <a:lnSpc>
                <a:spcPct val="90000"/>
              </a:lnSpc>
              <a:spcBef>
                <a:spcPts val="0"/>
              </a:spcBef>
              <a:spcAft>
                <a:spcPts val="0"/>
              </a:spcAft>
              <a:buSzPts val="2500"/>
              <a:buFont typeface="Arial" panose="020B0604020202020204" pitchFamily="34" charset="0"/>
              <a:buChar char="•"/>
            </a:pPr>
            <a:r>
              <a:rPr lang="en-US" sz="2500" dirty="0">
                <a:latin typeface="Times New Roman"/>
                <a:ea typeface="Times New Roman"/>
                <a:cs typeface="Times New Roman"/>
                <a:sym typeface="Times New Roman"/>
              </a:rPr>
              <a:t>The algorithm  is made to run over Yelp Challenge Dataset. Which consists of information  such as business , reviews and users</a:t>
            </a:r>
          </a:p>
          <a:p>
            <a:pPr marL="275590" lvl="0" algn="l" rtl="0">
              <a:lnSpc>
                <a:spcPct val="90000"/>
              </a:lnSpc>
              <a:spcBef>
                <a:spcPts val="0"/>
              </a:spcBef>
              <a:spcAft>
                <a:spcPts val="0"/>
              </a:spcAft>
              <a:buSzPts val="2500"/>
              <a:buFont typeface="Arial" panose="020B0604020202020204" pitchFamily="34" charset="0"/>
              <a:buChar char="•"/>
            </a:pPr>
            <a:r>
              <a:rPr lang="en-US" sz="2500" dirty="0">
                <a:latin typeface="Times New Roman"/>
                <a:ea typeface="Times New Roman"/>
                <a:cs typeface="Times New Roman"/>
                <a:sym typeface="Times New Roman"/>
              </a:rPr>
              <a:t>The dataset was used to construct a bipartite graph where one side of the network represents users and the other side represents business, edges are connected between users and business if the user has reviewed that business respectively. </a:t>
            </a:r>
          </a:p>
          <a:p>
            <a:pPr marL="275590" lvl="0" algn="l" rtl="0">
              <a:lnSpc>
                <a:spcPct val="90000"/>
              </a:lnSpc>
              <a:spcBef>
                <a:spcPts val="0"/>
              </a:spcBef>
              <a:spcAft>
                <a:spcPts val="0"/>
              </a:spcAft>
              <a:buSzPts val="2500"/>
              <a:buFont typeface="Arial" panose="020B0604020202020204" pitchFamily="34" charset="0"/>
              <a:buChar char="•"/>
            </a:pPr>
            <a:r>
              <a:rPr lang="en-US" sz="2500" dirty="0">
                <a:latin typeface="Times New Roman"/>
                <a:ea typeface="Times New Roman"/>
                <a:cs typeface="Times New Roman"/>
                <a:sym typeface="Times New Roman"/>
              </a:rPr>
              <a:t>The dataset contains around 6M reviews and 192K businesses.</a:t>
            </a:r>
            <a:endParaRPr sz="25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7C4907FD-ECAA-4116-A60C-AA14FBE594AD}"/>
              </a:ext>
            </a:extLst>
          </p:cNvPr>
          <p:cNvPicPr>
            <a:picLocks noChangeAspect="1"/>
          </p:cNvPicPr>
          <p:nvPr/>
        </p:nvPicPr>
        <p:blipFill rotWithShape="1">
          <a:blip r:embed="rId3"/>
          <a:srcRect l="63923" t="31865" r="24181" b="44305"/>
          <a:stretch/>
        </p:blipFill>
        <p:spPr>
          <a:xfrm>
            <a:off x="6675119" y="4288035"/>
            <a:ext cx="3416105" cy="22529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1657-8390-4C44-96A6-CDBCA9316BEF}"/>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61858BB6-9D78-43FF-8C1C-0986EBD951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059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1024127" y="585216"/>
            <a:ext cx="9961551"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QUANTITY OF WORK – THE MAIN CODE MODULES ( WHAT THEY DO) </a:t>
            </a:r>
            <a:endParaRPr/>
          </a:p>
        </p:txBody>
      </p:sp>
      <p:graphicFrame>
        <p:nvGraphicFramePr>
          <p:cNvPr id="124" name="Google Shape;124;p5"/>
          <p:cNvGraphicFramePr/>
          <p:nvPr/>
        </p:nvGraphicFramePr>
        <p:xfrm>
          <a:off x="795528" y="3001395"/>
          <a:ext cx="11027075" cy="2865190"/>
        </p:xfrm>
        <a:graphic>
          <a:graphicData uri="http://schemas.openxmlformats.org/drawingml/2006/table">
            <a:tbl>
              <a:tblPr firstRow="1" bandRow="1">
                <a:noFill/>
                <a:tableStyleId>{07429929-424B-426C-82A6-194DDC12FCD8}</a:tableStyleId>
              </a:tblPr>
              <a:tblGrid>
                <a:gridCol w="1103000">
                  <a:extLst>
                    <a:ext uri="{9D8B030D-6E8A-4147-A177-3AD203B41FA5}">
                      <a16:colId xmlns:a16="http://schemas.microsoft.com/office/drawing/2014/main" val="20000"/>
                    </a:ext>
                  </a:extLst>
                </a:gridCol>
                <a:gridCol w="3040050">
                  <a:extLst>
                    <a:ext uri="{9D8B030D-6E8A-4147-A177-3AD203B41FA5}">
                      <a16:colId xmlns:a16="http://schemas.microsoft.com/office/drawing/2014/main" val="20001"/>
                    </a:ext>
                  </a:extLst>
                </a:gridCol>
                <a:gridCol w="2356800">
                  <a:extLst>
                    <a:ext uri="{9D8B030D-6E8A-4147-A177-3AD203B41FA5}">
                      <a16:colId xmlns:a16="http://schemas.microsoft.com/office/drawing/2014/main" val="20002"/>
                    </a:ext>
                  </a:extLst>
                </a:gridCol>
                <a:gridCol w="452722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1800" u="none" strike="noStrike" cap="none"/>
                        <a:t>Serial no </a:t>
                      </a:r>
                      <a:endParaRPr sz="1800"/>
                    </a:p>
                  </a:txBody>
                  <a:tcPr marL="91450" marR="91450" marT="45725" marB="45725"/>
                </a:tc>
                <a:tc>
                  <a:txBody>
                    <a:bodyPr/>
                    <a:lstStyle/>
                    <a:p>
                      <a:pPr marL="0" marR="0" lvl="0" indent="0" algn="l" rtl="0">
                        <a:spcBef>
                          <a:spcPts val="0"/>
                        </a:spcBef>
                        <a:spcAft>
                          <a:spcPts val="0"/>
                        </a:spcAft>
                        <a:buNone/>
                      </a:pPr>
                      <a:r>
                        <a:rPr lang="en-IN" sz="1800"/>
                        <a:t>Code module  description</a:t>
                      </a:r>
                      <a:endParaRPr sz="1800"/>
                    </a:p>
                  </a:txBody>
                  <a:tcPr marL="91450" marR="91450" marT="45725" marB="45725"/>
                </a:tc>
                <a:tc>
                  <a:txBody>
                    <a:bodyPr/>
                    <a:lstStyle/>
                    <a:p>
                      <a:pPr marL="0" marR="0" lvl="0" indent="0" algn="l" rtl="0">
                        <a:spcBef>
                          <a:spcPts val="0"/>
                        </a:spcBef>
                        <a:spcAft>
                          <a:spcPts val="0"/>
                        </a:spcAft>
                        <a:buNone/>
                      </a:pPr>
                      <a:r>
                        <a:rPr lang="en-IN" sz="1800"/>
                        <a:t>Status (% complete) </a:t>
                      </a:r>
                      <a:endParaRPr sz="1800"/>
                    </a:p>
                  </a:txBody>
                  <a:tcPr marL="91450" marR="91450" marT="45725" marB="45725"/>
                </a:tc>
                <a:tc>
                  <a:txBody>
                    <a:bodyPr/>
                    <a:lstStyle/>
                    <a:p>
                      <a:pPr marL="0" marR="0" lvl="0" indent="0" algn="l" rtl="0">
                        <a:spcBef>
                          <a:spcPts val="0"/>
                        </a:spcBef>
                        <a:spcAft>
                          <a:spcPts val="0"/>
                        </a:spcAft>
                        <a:buNone/>
                      </a:pPr>
                      <a:r>
                        <a:rPr lang="en-IN" sz="1800"/>
                        <a:t>What it does ? </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1.</a:t>
                      </a:r>
                      <a:endParaRPr sz="1800"/>
                    </a:p>
                  </a:txBody>
                  <a:tcPr marL="91450" marR="91450" marT="45725" marB="45725"/>
                </a:tc>
                <a:tc>
                  <a:txBody>
                    <a:bodyPr/>
                    <a:lstStyle/>
                    <a:p>
                      <a:pPr marL="0" marR="0" lvl="0" indent="0" algn="l" rtl="0">
                        <a:spcBef>
                          <a:spcPts val="0"/>
                        </a:spcBef>
                        <a:spcAft>
                          <a:spcPts val="0"/>
                        </a:spcAft>
                        <a:buNone/>
                      </a:pPr>
                      <a:r>
                        <a:rPr lang="en-IN" sz="1800"/>
                        <a:t>Numpy</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Data cleaning</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2.</a:t>
                      </a:r>
                      <a:endParaRPr sz="1800"/>
                    </a:p>
                  </a:txBody>
                  <a:tcPr marL="91450" marR="91450" marT="45725" marB="45725"/>
                </a:tc>
                <a:tc>
                  <a:txBody>
                    <a:bodyPr/>
                    <a:lstStyle/>
                    <a:p>
                      <a:pPr marL="0" marR="0" lvl="0" indent="0" algn="l" rtl="0">
                        <a:spcBef>
                          <a:spcPts val="0"/>
                        </a:spcBef>
                        <a:spcAft>
                          <a:spcPts val="0"/>
                        </a:spcAft>
                        <a:buNone/>
                      </a:pPr>
                      <a:r>
                        <a:rPr lang="en-IN" sz="1800"/>
                        <a:t>Pandas</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Data manipulation</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3.</a:t>
                      </a:r>
                      <a:endParaRPr sz="1800"/>
                    </a:p>
                  </a:txBody>
                  <a:tcPr marL="91450" marR="91450" marT="45725" marB="45725"/>
                </a:tc>
                <a:tc>
                  <a:txBody>
                    <a:bodyPr/>
                    <a:lstStyle/>
                    <a:p>
                      <a:pPr marL="0" marR="0" lvl="0" indent="0" algn="l" rtl="0">
                        <a:spcBef>
                          <a:spcPts val="0"/>
                        </a:spcBef>
                        <a:spcAft>
                          <a:spcPts val="0"/>
                        </a:spcAft>
                        <a:buNone/>
                      </a:pPr>
                      <a:r>
                        <a:rPr lang="en-IN" sz="1800"/>
                        <a:t>Seaborn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Plotting of graphs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IN" sz="1800"/>
                        <a:t>4.</a:t>
                      </a:r>
                      <a:endParaRPr sz="1800"/>
                    </a:p>
                  </a:txBody>
                  <a:tcPr marL="91450" marR="91450" marT="45725" marB="45725"/>
                </a:tc>
                <a:tc>
                  <a:txBody>
                    <a:bodyPr/>
                    <a:lstStyle/>
                    <a:p>
                      <a:pPr marL="0" marR="0" lvl="0" indent="0" algn="l" rtl="0">
                        <a:spcBef>
                          <a:spcPts val="0"/>
                        </a:spcBef>
                        <a:spcAft>
                          <a:spcPts val="0"/>
                        </a:spcAft>
                        <a:buNone/>
                      </a:pPr>
                      <a:r>
                        <a:rPr lang="en-IN" sz="1800"/>
                        <a:t>Matplotlib</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Basic graph</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IN" sz="1800"/>
                        <a:t>5.</a:t>
                      </a:r>
                      <a:endParaRPr sz="1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XGBoost</a:t>
                      </a:r>
                      <a:endParaRPr sz="1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Applies gradient boosting</a:t>
                      </a:r>
                      <a:endParaRPr sz="1800"/>
                    </a:p>
                  </a:txBody>
                  <a:tcPr marL="91450" marR="91450" marT="45725" marB="45725">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IN" sz="1800"/>
                        <a:t>6.</a:t>
                      </a: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Scikit-learn</a:t>
                      </a: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Logistic regression and finding precision score, confusion matrix</a:t>
                      </a:r>
                      <a:endParaRPr sz="18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OUR TOP THREE LEARNING IN THIS PROJECT  </a:t>
            </a:r>
            <a:endParaRPr/>
          </a:p>
        </p:txBody>
      </p:sp>
      <p:graphicFrame>
        <p:nvGraphicFramePr>
          <p:cNvPr id="133" name="Google Shape;133;p8"/>
          <p:cNvGraphicFramePr/>
          <p:nvPr>
            <p:extLst>
              <p:ext uri="{D42A27DB-BD31-4B8C-83A1-F6EECF244321}">
                <p14:modId xmlns:p14="http://schemas.microsoft.com/office/powerpoint/2010/main" val="2233161188"/>
              </p:ext>
            </p:extLst>
          </p:nvPr>
        </p:nvGraphicFramePr>
        <p:xfrm>
          <a:off x="1024126" y="3050075"/>
          <a:ext cx="10607350" cy="1787050"/>
        </p:xfrm>
        <a:graphic>
          <a:graphicData uri="http://schemas.openxmlformats.org/drawingml/2006/table">
            <a:tbl>
              <a:tblPr firstRow="1" bandRow="1">
                <a:noFill/>
                <a:tableStyleId>{07429929-424B-426C-82A6-194DDC12FCD8}</a:tableStyleId>
              </a:tblPr>
              <a:tblGrid>
                <a:gridCol w="907375">
                  <a:extLst>
                    <a:ext uri="{9D8B030D-6E8A-4147-A177-3AD203B41FA5}">
                      <a16:colId xmlns:a16="http://schemas.microsoft.com/office/drawing/2014/main" val="20000"/>
                    </a:ext>
                  </a:extLst>
                </a:gridCol>
                <a:gridCol w="96999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a:t>Serial </a:t>
                      </a:r>
                      <a:endParaRPr/>
                    </a:p>
                    <a:p>
                      <a:pPr marL="0" marR="0" lvl="0" indent="0" algn="l" rtl="0">
                        <a:spcBef>
                          <a:spcPts val="0"/>
                        </a:spcBef>
                        <a:spcAft>
                          <a:spcPts val="0"/>
                        </a:spcAft>
                        <a:buNone/>
                      </a:pPr>
                      <a:r>
                        <a:rPr lang="en-IN" sz="1800"/>
                        <a:t>No </a:t>
                      </a:r>
                      <a:endParaRPr/>
                    </a:p>
                  </a:txBody>
                  <a:tcPr marL="91450" marR="91450" marT="45725" marB="45725"/>
                </a:tc>
                <a:tc>
                  <a:txBody>
                    <a:bodyPr/>
                    <a:lstStyle/>
                    <a:p>
                      <a:pPr marL="0" marR="0" lvl="0" indent="0" algn="l" rtl="0">
                        <a:spcBef>
                          <a:spcPts val="0"/>
                        </a:spcBef>
                        <a:spcAft>
                          <a:spcPts val="0"/>
                        </a:spcAft>
                        <a:buNone/>
                      </a:pPr>
                      <a:r>
                        <a:rPr lang="en-IN" sz="1800"/>
                        <a:t>Top Learning in this project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1</a:t>
                      </a:r>
                      <a:endParaRPr/>
                    </a:p>
                  </a:txBody>
                  <a:tcPr marL="91450" marR="91450" marT="45725" marB="45725"/>
                </a:tc>
                <a:tc>
                  <a:txBody>
                    <a:bodyPr/>
                    <a:lstStyle/>
                    <a:p>
                      <a:pPr marL="0" marR="0" lvl="0" indent="0" algn="l" rtl="0">
                        <a:spcBef>
                          <a:spcPts val="0"/>
                        </a:spcBef>
                        <a:spcAft>
                          <a:spcPts val="0"/>
                        </a:spcAft>
                        <a:buNone/>
                      </a:pPr>
                      <a:r>
                        <a:rPr lang="en-US" sz="1800" dirty="0"/>
                        <a:t>Learnt to apply </a:t>
                      </a:r>
                      <a:r>
                        <a:rPr lang="en-US" sz="1800" dirty="0" err="1"/>
                        <a:t>sna</a:t>
                      </a:r>
                      <a:r>
                        <a:rPr lang="en-US" sz="1800" dirty="0"/>
                        <a:t> algorithms on huge data </a:t>
                      </a:r>
                      <a:endParaRPr sz="1800" dirty="0"/>
                    </a:p>
                  </a:txBody>
                  <a:tcPr marL="91450" marR="91450" marT="0" marB="10800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t>2</a:t>
                      </a:r>
                      <a:endParaRPr dirty="0"/>
                    </a:p>
                  </a:txBody>
                  <a:tcPr marL="91450" marR="91450" marT="45725" marB="45725"/>
                </a:tc>
                <a:tc>
                  <a:txBody>
                    <a:bodyPr/>
                    <a:lstStyle/>
                    <a:p>
                      <a:pPr marL="0" marR="0" lvl="0" indent="0" algn="l" rtl="0">
                        <a:spcBef>
                          <a:spcPts val="0"/>
                        </a:spcBef>
                        <a:spcAft>
                          <a:spcPts val="0"/>
                        </a:spcAft>
                        <a:buNone/>
                      </a:pPr>
                      <a:r>
                        <a:rPr lang="en-US" sz="1800" dirty="0"/>
                        <a:t>Learnt how to use Random Walk Algorithm  for link prediction</a:t>
                      </a:r>
                      <a:endParaRPr sz="1800" dirty="0"/>
                    </a:p>
                  </a:txBody>
                  <a:tcPr marL="91450" marR="91450" marT="0" marB="108000"/>
                </a:tc>
                <a:extLst>
                  <a:ext uri="{0D108BD9-81ED-4DB2-BD59-A6C34878D82A}">
                    <a16:rowId xmlns:a16="http://schemas.microsoft.com/office/drawing/2014/main" val="1580524727"/>
                  </a:ext>
                </a:extLst>
              </a:tr>
              <a:tr h="320405">
                <a:tc>
                  <a:txBody>
                    <a:bodyPr/>
                    <a:lstStyle/>
                    <a:p>
                      <a:pPr marL="0" marR="0" lvl="0" indent="0" algn="l" rtl="0">
                        <a:spcBef>
                          <a:spcPts val="0"/>
                        </a:spcBef>
                        <a:spcAft>
                          <a:spcPts val="0"/>
                        </a:spcAft>
                        <a:buNone/>
                      </a:pPr>
                      <a:r>
                        <a:rPr lang="en-IN" sz="1800" dirty="0"/>
                        <a:t>3</a:t>
                      </a:r>
                      <a:endParaRPr sz="1800" dirty="0"/>
                    </a:p>
                  </a:txBody>
                  <a:tcPr marL="91450" marR="91450" marT="45725" marB="45725"/>
                </a:tc>
                <a:tc>
                  <a:txBody>
                    <a:bodyPr/>
                    <a:lstStyle/>
                    <a:p>
                      <a:pPr marL="0" marR="0" lvl="0" indent="0" algn="l" rtl="0">
                        <a:spcBef>
                          <a:spcPts val="0"/>
                        </a:spcBef>
                        <a:spcAft>
                          <a:spcPts val="0"/>
                        </a:spcAft>
                        <a:buNone/>
                      </a:pPr>
                      <a:r>
                        <a:rPr lang="en-US" sz="1800" dirty="0"/>
                        <a:t>Learnt to apply ML concepts to Link prediction problems.</a:t>
                      </a:r>
                      <a:endParaRPr sz="1800" dirty="0"/>
                    </a:p>
                  </a:txBody>
                  <a:tcPr marL="91450" marR="91450" marT="0" marB="108000"/>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TOP CHALLENGES UNRESOLVED SO FAR </a:t>
            </a:r>
            <a:endParaRPr/>
          </a:p>
        </p:txBody>
      </p:sp>
      <p:sp>
        <p:nvSpPr>
          <p:cNvPr id="141" name="Google Shape;141;p9"/>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Autofit/>
          </a:bodyPr>
          <a:lstStyle/>
          <a:p>
            <a:pPr marL="342900" lvl="0" algn="l" rtl="0">
              <a:spcBef>
                <a:spcPts val="1200"/>
              </a:spcBef>
              <a:spcAft>
                <a:spcPts val="0"/>
              </a:spcAft>
              <a:buFont typeface="Wingdings" panose="05000000000000000000" pitchFamily="2" charset="2"/>
              <a:buChar char="§"/>
            </a:pPr>
            <a:endParaRPr sz="2500" dirty="0">
              <a:latin typeface="Times New Roman"/>
              <a:ea typeface="Times New Roman"/>
              <a:cs typeface="Times New Roman"/>
              <a:sym typeface="Times New Roman"/>
            </a:endParaRPr>
          </a:p>
          <a:p>
            <a:pPr marL="0" lvl="0" indent="0" algn="l" rtl="0">
              <a:spcBef>
                <a:spcPts val="1200"/>
              </a:spcBef>
              <a:spcAft>
                <a:spcPts val="200"/>
              </a:spcAft>
              <a:buNone/>
            </a:pPr>
            <a:r>
              <a:rPr lang="en-US" sz="2500" dirty="0">
                <a:latin typeface="Times New Roman"/>
                <a:ea typeface="Times New Roman"/>
                <a:cs typeface="Times New Roman"/>
                <a:sym typeface="Times New Roman"/>
              </a:rPr>
              <a:t>Only considering the top scored edges for the connection is not suitable in real-environment as each user might connect to multiple users at the same time, thus the connection threshold might be one deciding factor.</a:t>
            </a:r>
          </a:p>
          <a:p>
            <a:pPr marL="0" lvl="0" indent="0" algn="l" rtl="0">
              <a:spcBef>
                <a:spcPts val="1200"/>
              </a:spcBef>
              <a:spcAft>
                <a:spcPts val="200"/>
              </a:spcAft>
              <a:buNone/>
            </a:pPr>
            <a:r>
              <a:rPr lang="en-US" sz="2500" dirty="0">
                <a:latin typeface="Times New Roman"/>
                <a:ea typeface="Times New Roman"/>
                <a:cs typeface="Times New Roman"/>
                <a:sym typeface="Times New Roman"/>
              </a:rPr>
              <a:t>Each user might connect to only few other business thus making use of a ML algorithm for link prediction will result in lots of false positive results as the dataset has lots of no-link data then link-data.</a:t>
            </a:r>
          </a:p>
          <a:p>
            <a:pPr marL="0" lvl="0" indent="0">
              <a:spcAft>
                <a:spcPts val="200"/>
              </a:spcAft>
              <a:buNone/>
            </a:pPr>
            <a:r>
              <a:rPr lang="en-US" sz="2500" dirty="0">
                <a:latin typeface="Times New Roman"/>
                <a:ea typeface="Times New Roman"/>
                <a:cs typeface="Times New Roman"/>
                <a:sym typeface="Times New Roman"/>
              </a:rPr>
              <a:t>We used Wilcoxon-Mann-Whitney</a:t>
            </a:r>
            <a:r>
              <a:rPr lang="en-US" sz="1600" dirty="0">
                <a:latin typeface="Times New Roman"/>
                <a:ea typeface="Times New Roman"/>
                <a:cs typeface="Times New Roman"/>
                <a:sym typeface="Times New Roman"/>
                <a:hlinkClick r:id="rId3"/>
              </a:rPr>
              <a:t> [2]</a:t>
            </a:r>
            <a:r>
              <a:rPr lang="en-US" sz="2500" dirty="0">
                <a:latin typeface="Times New Roman"/>
                <a:ea typeface="Times New Roman"/>
                <a:cs typeface="Times New Roman"/>
                <a:sym typeface="Times New Roman"/>
              </a:rPr>
              <a:t>  loss function  which is too slow to converge. </a:t>
            </a:r>
            <a:endParaRPr sz="25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10"/>
          <p:cNvSpPr txBox="1">
            <a:spLocks noGrp="1"/>
          </p:cNvSpPr>
          <p:nvPr>
            <p:ph type="title"/>
          </p:nvPr>
        </p:nvSpPr>
        <p:spPr>
          <a:xfrm>
            <a:off x="1024128" y="585216"/>
            <a:ext cx="7662672" cy="42062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0C0C0C"/>
              </a:buClr>
              <a:buSzPts val="5000"/>
              <a:buFont typeface="Twentieth Century"/>
              <a:buNone/>
            </a:pPr>
            <a:r>
              <a:rPr lang="en-IN" dirty="0"/>
              <a:t>REFERENCES</a:t>
            </a:r>
            <a:endParaRPr dirty="0"/>
          </a:p>
        </p:txBody>
      </p:sp>
      <p:sp>
        <p:nvSpPr>
          <p:cNvPr id="2" name="TextBox 1">
            <a:extLst>
              <a:ext uri="{FF2B5EF4-FFF2-40B4-BE49-F238E27FC236}">
                <a16:creationId xmlns:a16="http://schemas.microsoft.com/office/drawing/2014/main" id="{7E0A100F-5D34-45FF-A48E-DCB1B89BFC49}"/>
              </a:ext>
            </a:extLst>
          </p:cNvPr>
          <p:cNvSpPr txBox="1"/>
          <p:nvPr/>
        </p:nvSpPr>
        <p:spPr>
          <a:xfrm>
            <a:off x="1024128" y="1005840"/>
            <a:ext cx="9720072" cy="6441763"/>
          </a:xfrm>
          <a:prstGeom prst="rect">
            <a:avLst/>
          </a:prstGeom>
          <a:noFill/>
        </p:spPr>
        <p:txBody>
          <a:bodyPr wrap="square" rtlCol="0">
            <a:spAutoFit/>
          </a:bodyPr>
          <a:lstStyle/>
          <a:p>
            <a:pPr marL="342900" lvl="2" indent="-342900" algn="just">
              <a:spcBef>
                <a:spcPts val="2700"/>
              </a:spcBef>
              <a:spcAft>
                <a:spcPts val="2700"/>
              </a:spcAft>
              <a:buFont typeface="+mj-lt"/>
              <a:buAutoNum type="arabicPeriod"/>
            </a:pPr>
            <a:r>
              <a:rPr lang="en-US" sz="1800" dirty="0">
                <a:highlight>
                  <a:srgbClr val="FFFFFF"/>
                </a:highlight>
              </a:rPr>
              <a:t>Random walk </a:t>
            </a:r>
            <a:r>
              <a:rPr lang="en-US" sz="1800" dirty="0">
                <a:highlight>
                  <a:srgbClr val="FFFFFF"/>
                </a:highlight>
                <a:hlinkClick r:id="rId3"/>
              </a:rPr>
              <a:t>https://en.wikipedia.org/wiki/Random_walk</a:t>
            </a:r>
            <a:endParaRPr lang="en-US" sz="1800" dirty="0">
              <a:highlight>
                <a:srgbClr val="FFFFFF"/>
              </a:highlight>
            </a:endParaRPr>
          </a:p>
          <a:p>
            <a:pPr marL="342900" lvl="2" indent="-342900" algn="just">
              <a:spcBef>
                <a:spcPts val="2700"/>
              </a:spcBef>
              <a:spcAft>
                <a:spcPts val="2700"/>
              </a:spcAft>
              <a:buFont typeface="+mj-lt"/>
              <a:buAutoNum type="arabicPeriod"/>
            </a:pPr>
            <a:r>
              <a:rPr lang="en-US" sz="1800" dirty="0">
                <a:highlight>
                  <a:srgbClr val="FFFFFF"/>
                </a:highlight>
              </a:rPr>
              <a:t>Backstrom, Lars, and Jure </a:t>
            </a:r>
            <a:r>
              <a:rPr lang="en-US" sz="1800" dirty="0" err="1">
                <a:highlight>
                  <a:srgbClr val="FFFFFF"/>
                </a:highlight>
              </a:rPr>
              <a:t>Leskovec</a:t>
            </a:r>
            <a:r>
              <a:rPr lang="en-US" sz="1800" dirty="0">
                <a:highlight>
                  <a:srgbClr val="FFFFFF"/>
                </a:highlight>
              </a:rPr>
              <a:t>. "Supervised random walks: predicting and recommending links in social networks." In </a:t>
            </a:r>
            <a:r>
              <a:rPr lang="en-US" sz="1800" i="1" dirty="0">
                <a:highlight>
                  <a:srgbClr val="FFFFFF"/>
                </a:highlight>
              </a:rPr>
              <a:t>Proceedings of the fourth ACM international conference on Web search and data mining</a:t>
            </a:r>
            <a:r>
              <a:rPr lang="en-US" sz="1800" dirty="0">
                <a:highlight>
                  <a:srgbClr val="FFFFFF"/>
                </a:highlight>
              </a:rPr>
              <a:t>, pp. 635-644. ACM, 2011. </a:t>
            </a:r>
            <a:r>
              <a:rPr lang="en-US" sz="1800" dirty="0">
                <a:hlinkClick r:id="rId4"/>
              </a:rPr>
              <a:t>https://arxiv.org/pdf/1011.4071.pdf</a:t>
            </a:r>
            <a:endParaRPr lang="en-US" sz="1800" dirty="0"/>
          </a:p>
          <a:p>
            <a:pPr marL="342900" lvl="2" indent="-342900" algn="just">
              <a:spcBef>
                <a:spcPts val="2700"/>
              </a:spcBef>
              <a:spcAft>
                <a:spcPts val="2700"/>
              </a:spcAft>
              <a:buFont typeface="+mj-lt"/>
              <a:buAutoNum type="arabicPeriod"/>
            </a:pPr>
            <a:r>
              <a:rPr lang="en-US" sz="1800" dirty="0" err="1"/>
              <a:t>Benchettara</a:t>
            </a:r>
            <a:r>
              <a:rPr lang="en-US" sz="1800" dirty="0"/>
              <a:t>, </a:t>
            </a:r>
            <a:r>
              <a:rPr lang="en-US" sz="1800" dirty="0" err="1"/>
              <a:t>Nesserine</a:t>
            </a:r>
            <a:r>
              <a:rPr lang="en-US" sz="1800" dirty="0"/>
              <a:t>, Rushed </a:t>
            </a:r>
            <a:r>
              <a:rPr lang="en-US" sz="1800" dirty="0" err="1"/>
              <a:t>Kanawati</a:t>
            </a:r>
            <a:r>
              <a:rPr lang="en-US" sz="1800" dirty="0"/>
              <a:t>, and Celine </a:t>
            </a:r>
            <a:r>
              <a:rPr lang="en-US" sz="1800" dirty="0" err="1"/>
              <a:t>Rouveirol</a:t>
            </a:r>
            <a:r>
              <a:rPr lang="en-US" sz="1800" dirty="0"/>
              <a:t>. </a:t>
            </a:r>
            <a:r>
              <a:rPr lang="en-US" sz="1800" dirty="0">
                <a:hlinkClick r:id="rId5"/>
              </a:rPr>
              <a:t>"Supervised machine learning applied to link prediction in bipartite social networks." In </a:t>
            </a:r>
            <a:r>
              <a:rPr lang="en-US" sz="1800" i="1" dirty="0">
                <a:hlinkClick r:id="rId5"/>
              </a:rPr>
              <a:t>2010 International Conference on Advances in Social Networks Analysis and Mining</a:t>
            </a:r>
            <a:r>
              <a:rPr lang="en-US" sz="1800" dirty="0">
                <a:hlinkClick r:id="rId5"/>
              </a:rPr>
              <a:t>, pp. 326-330. IEEE, 2010. </a:t>
            </a:r>
            <a:endParaRPr lang="en-US" sz="1800" dirty="0"/>
          </a:p>
          <a:p>
            <a:pPr marL="342900" lvl="2" indent="-342900" algn="just">
              <a:spcBef>
                <a:spcPts val="2700"/>
              </a:spcBef>
              <a:spcAft>
                <a:spcPts val="2700"/>
              </a:spcAft>
              <a:buFont typeface="+mj-lt"/>
              <a:buAutoNum type="arabicPeriod"/>
            </a:pPr>
            <a:r>
              <a:rPr lang="en-US" sz="1800" dirty="0">
                <a:hlinkClick r:id="rId6"/>
              </a:rPr>
              <a:t>https://github.com/Pepton21/supervised-random-walks-with-restarts</a:t>
            </a:r>
            <a:endParaRPr lang="en-US" sz="1800" dirty="0"/>
          </a:p>
          <a:p>
            <a:pPr marL="342900" indent="-342900">
              <a:lnSpc>
                <a:spcPct val="115000"/>
              </a:lnSpc>
              <a:spcBef>
                <a:spcPts val="2700"/>
              </a:spcBef>
              <a:spcAft>
                <a:spcPts val="2700"/>
              </a:spcAft>
              <a:buFont typeface="+mj-lt"/>
              <a:buAutoNum type="arabicPeriod"/>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PROJECT TOPIC </a:t>
            </a:r>
            <a:endParaRPr/>
          </a:p>
        </p:txBody>
      </p:sp>
      <p:sp>
        <p:nvSpPr>
          <p:cNvPr id="104" name="Google Shape;104;p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275590" lvl="0" algn="l" rtl="0">
              <a:lnSpc>
                <a:spcPct val="90000"/>
              </a:lnSpc>
              <a:spcBef>
                <a:spcPts val="0"/>
              </a:spcBef>
              <a:spcAft>
                <a:spcPts val="0"/>
              </a:spcAft>
              <a:buSzPts val="2500"/>
              <a:buFont typeface="Wingdings" panose="05000000000000000000" pitchFamily="2" charset="2"/>
              <a:buChar char="§"/>
            </a:pPr>
            <a:r>
              <a:rPr lang="en-IN" sz="2500" dirty="0">
                <a:latin typeface="Times New Roman"/>
                <a:ea typeface="Times New Roman"/>
                <a:cs typeface="Times New Roman"/>
                <a:sym typeface="Times New Roman"/>
              </a:rPr>
              <a:t>There’s huge amount of work done on link prediction on graphs that contains nodes of one type only such as social network graphs , but few work has been done on link prediction in bipartite graphs</a:t>
            </a:r>
          </a:p>
          <a:p>
            <a:pPr marL="275590" lvl="0" algn="l" rtl="0">
              <a:lnSpc>
                <a:spcPct val="90000"/>
              </a:lnSpc>
              <a:spcBef>
                <a:spcPts val="0"/>
              </a:spcBef>
              <a:spcAft>
                <a:spcPts val="0"/>
              </a:spcAft>
              <a:buSzPts val="2500"/>
              <a:buFont typeface="Wingdings" panose="05000000000000000000" pitchFamily="2" charset="2"/>
              <a:buChar char="§"/>
            </a:pPr>
            <a:endParaRPr lang="en-IN" sz="2500" dirty="0">
              <a:latin typeface="Times New Roman"/>
              <a:ea typeface="Times New Roman"/>
              <a:cs typeface="Times New Roman"/>
              <a:sym typeface="Times New Roman"/>
            </a:endParaRPr>
          </a:p>
          <a:p>
            <a:pPr marL="275590" lvl="0" algn="l" rtl="0">
              <a:lnSpc>
                <a:spcPct val="90000"/>
              </a:lnSpc>
              <a:spcBef>
                <a:spcPts val="0"/>
              </a:spcBef>
              <a:spcAft>
                <a:spcPts val="0"/>
              </a:spcAft>
              <a:buSzPts val="2500"/>
              <a:buFont typeface="Wingdings" panose="05000000000000000000" pitchFamily="2" charset="2"/>
              <a:buChar char="§"/>
            </a:pPr>
            <a:r>
              <a:rPr lang="en-IN" sz="2500" dirty="0">
                <a:latin typeface="Times New Roman"/>
                <a:ea typeface="Times New Roman"/>
                <a:cs typeface="Times New Roman"/>
                <a:sym typeface="Times New Roman"/>
              </a:rPr>
              <a:t>We tried to modify algorithms that are used for link prediction in social graph so that they can be applied on bipartite graphs. </a:t>
            </a:r>
          </a:p>
          <a:p>
            <a:pPr marL="275590" lvl="0" algn="l" rtl="0">
              <a:lnSpc>
                <a:spcPct val="90000"/>
              </a:lnSpc>
              <a:spcBef>
                <a:spcPts val="0"/>
              </a:spcBef>
              <a:spcAft>
                <a:spcPts val="0"/>
              </a:spcAft>
              <a:buSzPts val="2500"/>
              <a:buFont typeface="Wingdings" panose="05000000000000000000" pitchFamily="2" charset="2"/>
              <a:buChar char="§"/>
            </a:pPr>
            <a:endParaRPr lang="en-IN" sz="2500" dirty="0">
              <a:latin typeface="Times New Roman"/>
              <a:ea typeface="Times New Roman"/>
              <a:cs typeface="Times New Roman"/>
              <a:sym typeface="Times New Roman"/>
            </a:endParaRPr>
          </a:p>
          <a:p>
            <a:pPr marL="275590" lvl="0" algn="l" rtl="0">
              <a:lnSpc>
                <a:spcPct val="90000"/>
              </a:lnSpc>
              <a:spcBef>
                <a:spcPts val="0"/>
              </a:spcBef>
              <a:spcAft>
                <a:spcPts val="0"/>
              </a:spcAft>
              <a:buSzPts val="2500"/>
              <a:buFont typeface="Wingdings" panose="05000000000000000000" pitchFamily="2" charset="2"/>
              <a:buChar char="§"/>
            </a:pPr>
            <a:r>
              <a:rPr lang="en-US" sz="2500" dirty="0">
                <a:latin typeface="Times New Roman"/>
                <a:ea typeface="Times New Roman"/>
                <a:cs typeface="Times New Roman"/>
                <a:sym typeface="Times New Roman"/>
              </a:rPr>
              <a:t>We created a bipartite graph from the latest Yelp challenge dataset by taking users and business that they reviewed respectively</a:t>
            </a:r>
          </a:p>
          <a:p>
            <a:pPr marL="91440" lvl="0" indent="-158750" algn="l" rtl="0">
              <a:lnSpc>
                <a:spcPct val="90000"/>
              </a:lnSpc>
              <a:spcBef>
                <a:spcPts val="0"/>
              </a:spcBef>
              <a:spcAft>
                <a:spcPts val="0"/>
              </a:spcAft>
              <a:buSzPts val="2500"/>
              <a:buFont typeface="Times New Roman"/>
              <a:buChar char=" "/>
            </a:pPr>
            <a:endParaRPr lang="en-US" sz="25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dirty="0"/>
              <a:t>WHAT IS UNIQUE ABOUT THIS PROJECT </a:t>
            </a:r>
            <a:endParaRPr dirty="0"/>
          </a:p>
        </p:txBody>
      </p:sp>
      <p:sp>
        <p:nvSpPr>
          <p:cNvPr id="110" name="Google Shape;110;p3"/>
          <p:cNvSpPr txBox="1">
            <a:spLocks noGrp="1"/>
          </p:cNvSpPr>
          <p:nvPr>
            <p:ph type="body" idx="1"/>
          </p:nvPr>
        </p:nvSpPr>
        <p:spPr>
          <a:xfrm>
            <a:off x="1024128" y="1935332"/>
            <a:ext cx="9720073" cy="4374028"/>
          </a:xfrm>
          <a:prstGeom prst="rect">
            <a:avLst/>
          </a:prstGeom>
          <a:noFill/>
          <a:ln>
            <a:noFill/>
          </a:ln>
        </p:spPr>
        <p:txBody>
          <a:bodyPr spcFirstLastPara="1" wrap="square" lIns="45700" tIns="45700" rIns="45700" bIns="45700" anchor="t" anchorCtr="0">
            <a:normAutofit/>
          </a:bodyPr>
          <a:lstStyle/>
          <a:p>
            <a:pPr marL="91440" lvl="0" indent="-158750">
              <a:spcBef>
                <a:spcPts val="0"/>
              </a:spcBef>
              <a:buSzPts val="2500"/>
              <a:buFont typeface="Times New Roman"/>
              <a:buChar char=" "/>
            </a:pPr>
            <a:endParaRPr lang="en-US" sz="2500" dirty="0">
              <a:latin typeface="Times New Roman"/>
              <a:ea typeface="Times New Roman"/>
              <a:cs typeface="Times New Roman"/>
              <a:sym typeface="Times New Roman"/>
            </a:endParaRPr>
          </a:p>
          <a:p>
            <a:pPr marL="0" lvl="0" indent="0">
              <a:spcBef>
                <a:spcPts val="0"/>
              </a:spcBef>
              <a:buSzPts val="2500"/>
              <a:buNone/>
            </a:pPr>
            <a:endParaRPr lang="en-US" sz="2500" dirty="0">
              <a:latin typeface="Times New Roman"/>
              <a:ea typeface="Times New Roman"/>
              <a:cs typeface="Times New Roman"/>
              <a:sym typeface="Times New Roman"/>
            </a:endParaRPr>
          </a:p>
          <a:p>
            <a:pPr marL="0" lvl="0" indent="0">
              <a:spcBef>
                <a:spcPts val="0"/>
              </a:spcBef>
              <a:buSzPts val="2500"/>
              <a:buNone/>
            </a:pPr>
            <a:endParaRPr lang="en-US" sz="2500" dirty="0">
              <a:latin typeface="Times New Roman"/>
              <a:ea typeface="Times New Roman"/>
              <a:cs typeface="Times New Roman"/>
              <a:sym typeface="Times New Roman"/>
            </a:endParaRPr>
          </a:p>
          <a:p>
            <a:pPr marL="0" lvl="0" indent="0">
              <a:spcBef>
                <a:spcPts val="0"/>
              </a:spcBef>
              <a:buSzPts val="2500"/>
              <a:buNone/>
            </a:pPr>
            <a:r>
              <a:rPr lang="en-US" sz="2500" dirty="0">
                <a:latin typeface="Times New Roman"/>
                <a:ea typeface="Times New Roman"/>
                <a:cs typeface="Times New Roman"/>
                <a:sym typeface="Times New Roman"/>
              </a:rPr>
              <a:t>We used supervised random walk algorithm</a:t>
            </a:r>
            <a:r>
              <a:rPr lang="en-US" sz="2500" dirty="0">
                <a:latin typeface="Times New Roman"/>
                <a:ea typeface="Times New Roman"/>
                <a:cs typeface="Times New Roman"/>
                <a:sym typeface="Times New Roman"/>
                <a:hlinkClick r:id="rId3"/>
              </a:rPr>
              <a:t>[2] </a:t>
            </a:r>
            <a:r>
              <a:rPr lang="en-US" sz="2500" dirty="0">
                <a:latin typeface="Times New Roman"/>
                <a:ea typeface="Times New Roman"/>
                <a:cs typeface="Times New Roman"/>
                <a:sym typeface="Times New Roman"/>
              </a:rPr>
              <a:t>that was being used in normal link prediction in social graphs and applied the same to a bipartite graph that would predict which next business will a customer review.</a:t>
            </a:r>
          </a:p>
          <a:p>
            <a:pPr marL="0" lvl="0" indent="0" algn="l" rtl="0">
              <a:lnSpc>
                <a:spcPct val="90000"/>
              </a:lnSpc>
              <a:spcBef>
                <a:spcPts val="0"/>
              </a:spcBef>
              <a:spcAft>
                <a:spcPts val="0"/>
              </a:spcAft>
              <a:buSzPts val="2200"/>
              <a:buNone/>
            </a:pPr>
            <a:endParaRPr lang="en-US" sz="25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200"/>
              <a:buNone/>
            </a:pPr>
            <a:endParaRPr lang="en-US" sz="25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E684-590E-4828-8706-9D6C355035AF}"/>
              </a:ext>
            </a:extLst>
          </p:cNvPr>
          <p:cNvSpPr>
            <a:spLocks noGrp="1"/>
          </p:cNvSpPr>
          <p:nvPr>
            <p:ph type="title"/>
          </p:nvPr>
        </p:nvSpPr>
        <p:spPr/>
        <p:txBody>
          <a:bodyPr/>
          <a:lstStyle/>
          <a:p>
            <a:r>
              <a:rPr lang="en-US" dirty="0"/>
              <a:t>Random Walk</a:t>
            </a:r>
            <a:r>
              <a:rPr lang="en-US" sz="1400" dirty="0"/>
              <a:t>[1]</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DE484B6-527E-4167-8504-6F9A530C5135}"/>
                  </a:ext>
                </a:extLst>
              </p:cNvPr>
              <p:cNvSpPr>
                <a:spLocks noGrp="1"/>
              </p:cNvSpPr>
              <p:nvPr>
                <p:ph type="body" idx="1"/>
              </p:nvPr>
            </p:nvSpPr>
            <p:spPr/>
            <p:txBody>
              <a:bodyPr/>
              <a:lstStyle/>
              <a:p>
                <a:pPr marL="114300" indent="0" algn="just">
                  <a:buNone/>
                </a:pPr>
                <a:r>
                  <a:rPr lang="en-US" dirty="0"/>
                  <a:t>A random walk is a ﬁnite Markov chain that moves through a graph G = (V,E). </a:t>
                </a:r>
              </a:p>
              <a:p>
                <a:pPr marL="114300" indent="0" algn="just">
                  <a:buNone/>
                </a:pPr>
                <a:r>
                  <a:rPr lang="en-US" dirty="0"/>
                  <a:t>Suppose each edge (u,v) ∈ E is assigned a weight w(u,v). Then each edge (u,v) ∈ E </a:t>
                </a:r>
              </a:p>
              <a:p>
                <a:pPr marL="114300" indent="0" algn="just">
                  <a:buNone/>
                </a:pPr>
                <a:r>
                  <a:rPr lang="en-US" dirty="0"/>
                  <a:t>can be assigned a transition probability </a:t>
                </a:r>
                <a:r>
                  <a:rPr lang="en-US" dirty="0" err="1"/>
                  <a:t>Mu,v</a:t>
                </a:r>
                <a:r>
                  <a:rPr lang="en-US" dirty="0"/>
                  <a:t> = w(u,v)/d(u) where </a:t>
                </a:r>
              </a:p>
              <a:p>
                <a:pPr marL="114300" indent="0" algn="just">
                  <a:buNone/>
                </a:pPr>
                <a:r>
                  <a:rPr lang="en-US" dirty="0"/>
                  <a:t>d(u) =</a:t>
                </a:r>
                <a14:m>
                  <m:oMath xmlns:m="http://schemas.openxmlformats.org/officeDocument/2006/math">
                    <m:r>
                      <a:rPr lang="en-US" i="1" dirty="0" smtClean="0">
                        <a:latin typeface="Cambria Math" panose="02040503050406030204" pitchFamily="18" charset="0"/>
                      </a:rPr>
                      <m:t>𝛴</m:t>
                    </m:r>
                  </m:oMath>
                </a14:m>
                <a:r>
                  <a:rPr lang="en-US" sz="2000" baseline="-25000" dirty="0"/>
                  <a:t>(u,v)∈E</a:t>
                </a:r>
                <a:r>
                  <a:rPr lang="en-US" sz="2000" dirty="0"/>
                  <a:t> w</a:t>
                </a:r>
                <a:r>
                  <a:rPr lang="en-US" dirty="0"/>
                  <a:t>(u,v) is the weighted degree of u. These transition probabilities can be </a:t>
                </a:r>
              </a:p>
              <a:p>
                <a:pPr marL="114300" indent="0" algn="just">
                  <a:buNone/>
                </a:pPr>
                <a:r>
                  <a:rPr lang="en-US" dirty="0"/>
                  <a:t>used in a random traversal of the graph.</a:t>
                </a:r>
              </a:p>
              <a:p>
                <a:pPr marL="114300" indent="0" algn="just">
                  <a:buNone/>
                </a:pPr>
                <a:r>
                  <a:rPr lang="en-US" dirty="0"/>
                  <a:t>Each step, if we are currently at node u, we move to node v with probability </a:t>
                </a:r>
                <a:r>
                  <a:rPr lang="en-US" dirty="0" err="1"/>
                  <a:t>Mu,v</a:t>
                </a:r>
                <a:endParaRPr lang="en-US" dirty="0"/>
              </a:p>
            </p:txBody>
          </p:sp>
        </mc:Choice>
        <mc:Fallback>
          <p:sp>
            <p:nvSpPr>
              <p:cNvPr id="3" name="Text Placeholder 2">
                <a:extLst>
                  <a:ext uri="{FF2B5EF4-FFF2-40B4-BE49-F238E27FC236}">
                    <a16:creationId xmlns:a16="http://schemas.microsoft.com/office/drawing/2014/main" id="{1DE484B6-527E-4167-8504-6F9A530C5135}"/>
                  </a:ext>
                </a:extLst>
              </p:cNvPr>
              <p:cNvSpPr>
                <a:spLocks noGrp="1" noRot="1" noChangeAspect="1" noMove="1" noResize="1" noEditPoints="1" noAdjustHandles="1" noChangeArrowheads="1" noChangeShapeType="1" noTextEdit="1"/>
              </p:cNvSpPr>
              <p:nvPr>
                <p:ph type="body" idx="1"/>
              </p:nvPr>
            </p:nvSpPr>
            <p:spPr>
              <a:blipFill>
                <a:blip r:embed="rId2"/>
                <a:stretch>
                  <a:fillRect l="-125" r="-1129"/>
                </a:stretch>
              </a:blipFill>
            </p:spPr>
            <p:txBody>
              <a:bodyPr/>
              <a:lstStyle/>
              <a:p>
                <a:r>
                  <a:rPr lang="en-US">
                    <a:noFill/>
                  </a:rPr>
                  <a:t> </a:t>
                </a:r>
              </a:p>
            </p:txBody>
          </p:sp>
        </mc:Fallback>
      </mc:AlternateContent>
    </p:spTree>
    <p:extLst>
      <p:ext uri="{BB962C8B-B14F-4D97-AF65-F5344CB8AC3E}">
        <p14:creationId xmlns:p14="http://schemas.microsoft.com/office/powerpoint/2010/main" val="38079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C9E2-5202-4385-B4CA-38027EA9B259}"/>
              </a:ext>
            </a:extLst>
          </p:cNvPr>
          <p:cNvSpPr>
            <a:spLocks noGrp="1"/>
          </p:cNvSpPr>
          <p:nvPr>
            <p:ph type="title"/>
          </p:nvPr>
        </p:nvSpPr>
        <p:spPr/>
        <p:txBody>
          <a:bodyPr/>
          <a:lstStyle/>
          <a:p>
            <a:r>
              <a:rPr lang="en-US" dirty="0"/>
              <a:t>Supervised random walk</a:t>
            </a:r>
            <a:r>
              <a:rPr lang="en-US" sz="1400" dirty="0">
                <a:latin typeface="Times New Roman"/>
                <a:ea typeface="Times New Roman"/>
                <a:cs typeface="Times New Roman"/>
                <a:sym typeface="Times New Roman"/>
                <a:hlinkClick r:id="rId2"/>
              </a:rPr>
              <a:t> [2] </a:t>
            </a:r>
            <a:endParaRPr lang="en-US" dirty="0"/>
          </a:p>
        </p:txBody>
      </p:sp>
      <p:sp>
        <p:nvSpPr>
          <p:cNvPr id="3" name="Text Placeholder 2">
            <a:extLst>
              <a:ext uri="{FF2B5EF4-FFF2-40B4-BE49-F238E27FC236}">
                <a16:creationId xmlns:a16="http://schemas.microsoft.com/office/drawing/2014/main" id="{9CD5FF56-2545-44EE-90BC-DE0217238F71}"/>
              </a:ext>
            </a:extLst>
          </p:cNvPr>
          <p:cNvSpPr>
            <a:spLocks noGrp="1"/>
          </p:cNvSpPr>
          <p:nvPr>
            <p:ph type="body" idx="1"/>
          </p:nvPr>
        </p:nvSpPr>
        <p:spPr/>
        <p:txBody>
          <a:bodyPr>
            <a:normAutofit/>
          </a:bodyPr>
          <a:lstStyle/>
          <a:p>
            <a:pPr marL="114300" indent="0">
              <a:buNone/>
            </a:pPr>
            <a:r>
              <a:rPr lang="en-US" dirty="0"/>
              <a:t>Supervised random walks is a technique that makes predictions using personalized random walks over the network with weighted edge</a:t>
            </a:r>
          </a:p>
          <a:p>
            <a:pPr marL="114300" indent="0">
              <a:buNone/>
            </a:pPr>
            <a:r>
              <a:rPr lang="en-US" dirty="0"/>
              <a:t>Instead of initializing weights from a specific distribution(heuristic),the edge weights are learned in a supervised way. Edge weights are assigned as a function f of the attributes of the edge and the involved nodes. Ideally, the parameters of this function would be set so the nodes that will link up to a node v in the future are given a higher score by the random walk than nodes that won’t.</a:t>
            </a:r>
          </a:p>
        </p:txBody>
      </p:sp>
    </p:spTree>
    <p:extLst>
      <p:ext uri="{BB962C8B-B14F-4D97-AF65-F5344CB8AC3E}">
        <p14:creationId xmlns:p14="http://schemas.microsoft.com/office/powerpoint/2010/main" val="307119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A330-CA8C-44C3-B42A-15D14DA398D1}"/>
              </a:ext>
            </a:extLst>
          </p:cNvPr>
          <p:cNvSpPr>
            <a:spLocks noGrp="1"/>
          </p:cNvSpPr>
          <p:nvPr>
            <p:ph type="title"/>
          </p:nvPr>
        </p:nvSpPr>
        <p:spPr/>
        <p:txBody>
          <a:bodyPr/>
          <a:lstStyle/>
          <a:p>
            <a:r>
              <a:rPr lang="en-US" dirty="0"/>
              <a:t>Supervised random walk</a:t>
            </a:r>
            <a:r>
              <a:rPr lang="en-US" sz="1400" dirty="0">
                <a:latin typeface="Times New Roman"/>
                <a:ea typeface="Times New Roman"/>
                <a:cs typeface="Times New Roman"/>
                <a:sym typeface="Times New Roman"/>
                <a:hlinkClick r:id="rId2"/>
              </a:rPr>
              <a:t> [2] </a:t>
            </a:r>
            <a:endParaRPr lang="en-US" dirty="0"/>
          </a:p>
        </p:txBody>
      </p:sp>
      <p:sp>
        <p:nvSpPr>
          <p:cNvPr id="3" name="Text Placeholder 2">
            <a:extLst>
              <a:ext uri="{FF2B5EF4-FFF2-40B4-BE49-F238E27FC236}">
                <a16:creationId xmlns:a16="http://schemas.microsoft.com/office/drawing/2014/main" id="{94676783-EAF6-4DAA-AADF-D54A30A3644C}"/>
              </a:ext>
            </a:extLst>
          </p:cNvPr>
          <p:cNvSpPr>
            <a:spLocks noGrp="1"/>
          </p:cNvSpPr>
          <p:nvPr>
            <p:ph type="body" idx="1"/>
          </p:nvPr>
        </p:nvSpPr>
        <p:spPr>
          <a:xfrm>
            <a:off x="1024128" y="1799771"/>
            <a:ext cx="10863072" cy="4760686"/>
          </a:xfrm>
        </p:spPr>
        <p:txBody>
          <a:bodyPr>
            <a:normAutofit/>
          </a:bodyPr>
          <a:lstStyle/>
          <a:p>
            <a:pPr>
              <a:buFont typeface="Arial" panose="020B0604020202020204" pitchFamily="34" charset="0"/>
              <a:buChar char="•"/>
            </a:pPr>
            <a:r>
              <a:rPr lang="en-US" dirty="0"/>
              <a:t>Considering a single node in the directed graph G(V,E), a node s and a set of candidates to which s could create an edge. We label nodes to which s creates edges in the future as destination nodes D = {d1,...,dk}, while we call other nodes to which s does not create edges no-link nodes L = {l1,...,ln}. We label candidate nodes with a set C = {ci} = D ∪ L. We think of nodes in D as positive and nodes in L as negative training examples.</a:t>
            </a:r>
          </a:p>
          <a:p>
            <a:pPr>
              <a:buFont typeface="Arial" panose="020B0604020202020204" pitchFamily="34" charset="0"/>
              <a:buChar char="•"/>
            </a:pPr>
            <a:r>
              <a:rPr lang="en-US" dirty="0"/>
              <a:t>Each node and each edge is  G is further described with a set of features.</a:t>
            </a:r>
          </a:p>
          <a:p>
            <a:pPr>
              <a:buFont typeface="Arial" panose="020B0604020202020204" pitchFamily="34" charset="0"/>
              <a:buChar char="•"/>
            </a:pPr>
            <a:r>
              <a:rPr lang="en-US" dirty="0"/>
              <a:t>For edge (u,v) in G we compute the strength </a:t>
            </a:r>
            <a:r>
              <a:rPr lang="en-US" dirty="0" err="1"/>
              <a:t>a</a:t>
            </a:r>
            <a:r>
              <a:rPr lang="en-US" baseline="-25000" dirty="0" err="1"/>
              <a:t>uv</a:t>
            </a:r>
            <a:r>
              <a:rPr lang="en-US" dirty="0"/>
              <a:t> = </a:t>
            </a:r>
            <a:r>
              <a:rPr lang="en-US" dirty="0" err="1"/>
              <a:t>f</a:t>
            </a:r>
            <a:r>
              <a:rPr lang="en-US" baseline="-25000" dirty="0" err="1"/>
              <a:t>w</a:t>
            </a:r>
            <a:r>
              <a:rPr lang="en-US" dirty="0"/>
              <a:t>(</a:t>
            </a:r>
            <a:r>
              <a:rPr lang="en-US" dirty="0" err="1"/>
              <a:t>ψ</a:t>
            </a:r>
            <a:r>
              <a:rPr lang="en-US" baseline="-25000" dirty="0" err="1"/>
              <a:t>uv</a:t>
            </a:r>
            <a:r>
              <a:rPr lang="en-US" dirty="0"/>
              <a:t>). Function </a:t>
            </a:r>
            <a:r>
              <a:rPr lang="en-US" dirty="0" err="1"/>
              <a:t>f</a:t>
            </a:r>
            <a:r>
              <a:rPr lang="en-US" baseline="-25000" dirty="0" err="1"/>
              <a:t>w</a:t>
            </a:r>
            <a:r>
              <a:rPr lang="en-US" dirty="0"/>
              <a:t> parameterized by w takes the edge feature vector </a:t>
            </a:r>
            <a:r>
              <a:rPr lang="en-US" dirty="0" err="1"/>
              <a:t>ψ</a:t>
            </a:r>
            <a:r>
              <a:rPr lang="en-US" baseline="-25000" dirty="0" err="1"/>
              <a:t>uv</a:t>
            </a:r>
            <a:r>
              <a:rPr lang="en-US" dirty="0"/>
              <a:t> as input and computes the corresponding edge strength </a:t>
            </a:r>
            <a:r>
              <a:rPr lang="en-US" dirty="0" err="1"/>
              <a:t>a</a:t>
            </a:r>
            <a:r>
              <a:rPr lang="en-US" baseline="-25000" dirty="0" err="1"/>
              <a:t>uv</a:t>
            </a:r>
            <a:r>
              <a:rPr lang="en-US" dirty="0"/>
              <a:t> that models the random walk transition probability. It is exactly the function </a:t>
            </a:r>
            <a:r>
              <a:rPr lang="en-US" dirty="0" err="1"/>
              <a:t>f</a:t>
            </a:r>
            <a:r>
              <a:rPr lang="en-US" baseline="-25000" dirty="0" err="1"/>
              <a:t>w</a:t>
            </a:r>
            <a:r>
              <a:rPr lang="en-US" dirty="0"/>
              <a:t>(ψ) that we learn in the training phase of the algorithm. </a:t>
            </a:r>
          </a:p>
        </p:txBody>
      </p:sp>
    </p:spTree>
    <p:extLst>
      <p:ext uri="{BB962C8B-B14F-4D97-AF65-F5344CB8AC3E}">
        <p14:creationId xmlns:p14="http://schemas.microsoft.com/office/powerpoint/2010/main" val="23629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0BCB-72D4-4DDD-A61A-F45BAF532479}"/>
              </a:ext>
            </a:extLst>
          </p:cNvPr>
          <p:cNvSpPr>
            <a:spLocks noGrp="1"/>
          </p:cNvSpPr>
          <p:nvPr>
            <p:ph type="title"/>
          </p:nvPr>
        </p:nvSpPr>
        <p:spPr/>
        <p:txBody>
          <a:bodyPr/>
          <a:lstStyle/>
          <a:p>
            <a:r>
              <a:rPr lang="en-US" dirty="0"/>
              <a:t>Supervised random walk</a:t>
            </a:r>
            <a:r>
              <a:rPr lang="en-US" sz="1400" dirty="0">
                <a:latin typeface="Times New Roman"/>
                <a:ea typeface="Times New Roman"/>
                <a:cs typeface="Times New Roman"/>
                <a:sym typeface="Times New Roman"/>
                <a:hlinkClick r:id="rId2"/>
              </a:rPr>
              <a:t> [2] </a:t>
            </a:r>
            <a:endParaRPr lang="en-US" dirty="0"/>
          </a:p>
        </p:txBody>
      </p:sp>
      <p:sp>
        <p:nvSpPr>
          <p:cNvPr id="3" name="Text Placeholder 2">
            <a:extLst>
              <a:ext uri="{FF2B5EF4-FFF2-40B4-BE49-F238E27FC236}">
                <a16:creationId xmlns:a16="http://schemas.microsoft.com/office/drawing/2014/main" id="{0FC51345-74E7-4782-80B1-0798420DA06D}"/>
              </a:ext>
            </a:extLst>
          </p:cNvPr>
          <p:cNvSpPr>
            <a:spLocks noGrp="1"/>
          </p:cNvSpPr>
          <p:nvPr>
            <p:ph type="body" idx="1"/>
          </p:nvPr>
        </p:nvSpPr>
        <p:spPr/>
        <p:txBody>
          <a:bodyPr/>
          <a:lstStyle/>
          <a:p>
            <a:r>
              <a:rPr lang="en-US" b="1" i="1" dirty="0"/>
              <a:t>The optimization problem.</a:t>
            </a:r>
          </a:p>
          <a:p>
            <a:pPr algn="just"/>
            <a:r>
              <a:rPr lang="en-US" sz="2400" dirty="0"/>
              <a:t>The training data contains information that source node s will create edges to nodes d ∈ D and not to nodes l ∈ L. So, we aim to set the parameters w of function </a:t>
            </a:r>
            <a:r>
              <a:rPr lang="en-US" sz="2400" dirty="0" err="1"/>
              <a:t>f</a:t>
            </a:r>
            <a:r>
              <a:rPr lang="en-US" sz="2400" baseline="-25000" dirty="0" err="1"/>
              <a:t>w</a:t>
            </a:r>
            <a:r>
              <a:rPr lang="en-US" sz="2400" dirty="0"/>
              <a:t>(</a:t>
            </a:r>
            <a:r>
              <a:rPr lang="en-US" sz="2400" dirty="0" err="1"/>
              <a:t>ψ</a:t>
            </a:r>
            <a:r>
              <a:rPr lang="en-US" sz="2400" baseline="-25000" dirty="0" err="1"/>
              <a:t>uv</a:t>
            </a:r>
            <a:r>
              <a:rPr lang="en-US" sz="2400" dirty="0"/>
              <a:t>) so that it will assign edge weights </a:t>
            </a:r>
            <a:r>
              <a:rPr lang="en-US" sz="2400" dirty="0" err="1"/>
              <a:t>a</a:t>
            </a:r>
            <a:r>
              <a:rPr lang="en-US" sz="2400" baseline="-25000" dirty="0" err="1"/>
              <a:t>uv</a:t>
            </a:r>
            <a:r>
              <a:rPr lang="en-US" sz="2400" dirty="0"/>
              <a:t> in such a way that the random walk will be more likely to visit nodes in D than L, i.e., p</a:t>
            </a:r>
            <a:r>
              <a:rPr lang="en-US" sz="2400" baseline="-25000" dirty="0"/>
              <a:t>l </a:t>
            </a:r>
            <a:r>
              <a:rPr lang="en-US" sz="2400" dirty="0"/>
              <a:t>&lt; p</a:t>
            </a:r>
            <a:r>
              <a:rPr lang="en-US" sz="2400" baseline="-25000" dirty="0"/>
              <a:t>d</a:t>
            </a:r>
            <a:r>
              <a:rPr lang="en-US" sz="2400" dirty="0"/>
              <a:t>, </a:t>
            </a:r>
          </a:p>
          <a:p>
            <a:pPr algn="just"/>
            <a:r>
              <a:rPr lang="en-US" sz="2400" dirty="0"/>
              <a:t>for each d ∈ D and l ∈ L.</a:t>
            </a:r>
          </a:p>
          <a:p>
            <a:pPr algn="just"/>
            <a:r>
              <a:rPr lang="en-US" sz="2400" dirty="0"/>
              <a:t>Thus the optimization problem is to find the optimal set of parameters w for the function </a:t>
            </a:r>
            <a:r>
              <a:rPr lang="en-US" sz="2400" dirty="0" err="1"/>
              <a:t>f</a:t>
            </a:r>
            <a:r>
              <a:rPr lang="en-US" sz="2400" baseline="-25000" dirty="0" err="1"/>
              <a:t>w</a:t>
            </a:r>
            <a:r>
              <a:rPr lang="en-US" sz="2400" dirty="0"/>
              <a:t>(</a:t>
            </a:r>
            <a:r>
              <a:rPr lang="en-US" sz="2400" dirty="0" err="1"/>
              <a:t>ψ</a:t>
            </a:r>
            <a:r>
              <a:rPr lang="en-US" sz="2400" baseline="-25000" dirty="0" err="1"/>
              <a:t>uv</a:t>
            </a:r>
            <a:r>
              <a:rPr lang="en-US" sz="2400" dirty="0"/>
              <a:t>)  such that the page rank scores of nodes in D will be greater than the scores of nodes in L.</a:t>
            </a:r>
          </a:p>
        </p:txBody>
      </p:sp>
    </p:spTree>
    <p:extLst>
      <p:ext uri="{BB962C8B-B14F-4D97-AF65-F5344CB8AC3E}">
        <p14:creationId xmlns:p14="http://schemas.microsoft.com/office/powerpoint/2010/main" val="423402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3265-A0A9-44FF-8464-6C58500E383B}"/>
              </a:ext>
            </a:extLst>
          </p:cNvPr>
          <p:cNvSpPr>
            <a:spLocks noGrp="1"/>
          </p:cNvSpPr>
          <p:nvPr>
            <p:ph type="title"/>
          </p:nvPr>
        </p:nvSpPr>
        <p:spPr/>
        <p:txBody>
          <a:bodyPr/>
          <a:lstStyle/>
          <a:p>
            <a:r>
              <a:rPr lang="en-US" dirty="0"/>
              <a:t>Supervised random walk</a:t>
            </a:r>
            <a:r>
              <a:rPr lang="en-US" sz="1200" dirty="0">
                <a:latin typeface="Times New Roman"/>
                <a:ea typeface="Times New Roman"/>
                <a:cs typeface="Times New Roman"/>
                <a:sym typeface="Times New Roman"/>
                <a:hlinkClick r:id="rId2"/>
              </a:rPr>
              <a:t> [2] </a:t>
            </a:r>
            <a:endParaRPr lang="en-US" dirty="0"/>
          </a:p>
        </p:txBody>
      </p:sp>
      <p:sp>
        <p:nvSpPr>
          <p:cNvPr id="3" name="Text Placeholder 2">
            <a:extLst>
              <a:ext uri="{FF2B5EF4-FFF2-40B4-BE49-F238E27FC236}">
                <a16:creationId xmlns:a16="http://schemas.microsoft.com/office/drawing/2014/main" id="{6940E37A-56CE-4856-A30D-D105B5F48372}"/>
              </a:ext>
            </a:extLst>
          </p:cNvPr>
          <p:cNvSpPr>
            <a:spLocks noGrp="1"/>
          </p:cNvSpPr>
          <p:nvPr>
            <p:ph type="body" idx="1"/>
          </p:nvPr>
        </p:nvSpPr>
        <p:spPr/>
        <p:txBody>
          <a:bodyPr/>
          <a:lstStyle/>
          <a:p>
            <a:pPr marL="114300" indent="0">
              <a:buNone/>
            </a:pPr>
            <a:r>
              <a:rPr lang="en-US" dirty="0"/>
              <a:t>The edge features that were taken into consideration were</a:t>
            </a:r>
          </a:p>
          <a:p>
            <a:pPr>
              <a:buFont typeface="Arial" panose="020B0604020202020204" pitchFamily="34" charset="0"/>
              <a:buChar char="•"/>
            </a:pPr>
            <a:r>
              <a:rPr lang="en-US" dirty="0"/>
              <a:t>The age of the edge , when it was created </a:t>
            </a:r>
            <a:r>
              <a:rPr lang="en-US" sz="1600" dirty="0"/>
              <a:t>[2]</a:t>
            </a:r>
          </a:p>
          <a:p>
            <a:pPr>
              <a:buFont typeface="Arial" panose="020B0604020202020204" pitchFamily="34" charset="0"/>
              <a:buChar char="•"/>
            </a:pPr>
            <a:r>
              <a:rPr lang="en-US" sz="2000" dirty="0"/>
              <a:t>Sentiment of the rating whether it was  positive or negative (positive if rating is greater than 3 other wise negative sentiment) </a:t>
            </a:r>
            <a:r>
              <a:rPr lang="en-US" sz="1600" dirty="0"/>
              <a:t>[2]</a:t>
            </a:r>
            <a:endParaRPr lang="en-US" sz="2000" dirty="0"/>
          </a:p>
          <a:p>
            <a:pPr>
              <a:buFont typeface="Arial" panose="020B0604020202020204" pitchFamily="34" charset="0"/>
              <a:buChar char="•"/>
            </a:pPr>
            <a:r>
              <a:rPr lang="en-US" sz="2000" dirty="0"/>
              <a:t>The rating itself</a:t>
            </a:r>
          </a:p>
          <a:p>
            <a:pPr>
              <a:buFont typeface="Arial" panose="020B0604020202020204" pitchFamily="34" charset="0"/>
              <a:buChar char="•"/>
            </a:pPr>
            <a:r>
              <a:rPr lang="en-US" sz="2000" dirty="0"/>
              <a:t>A constant feature </a:t>
            </a:r>
            <a:r>
              <a:rPr lang="en-US" sz="1400" dirty="0"/>
              <a:t>[2]</a:t>
            </a:r>
            <a:endParaRPr lang="en-US" sz="2000" dirty="0"/>
          </a:p>
        </p:txBody>
      </p:sp>
    </p:spTree>
    <p:extLst>
      <p:ext uri="{BB962C8B-B14F-4D97-AF65-F5344CB8AC3E}">
        <p14:creationId xmlns:p14="http://schemas.microsoft.com/office/powerpoint/2010/main" val="269143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C051-26ED-4826-9819-94445E993651}"/>
              </a:ext>
            </a:extLst>
          </p:cNvPr>
          <p:cNvSpPr>
            <a:spLocks noGrp="1"/>
          </p:cNvSpPr>
          <p:nvPr>
            <p:ph type="title"/>
          </p:nvPr>
        </p:nvSpPr>
        <p:spPr/>
        <p:txBody>
          <a:bodyPr/>
          <a:lstStyle/>
          <a:p>
            <a:r>
              <a:rPr lang="en-US" dirty="0"/>
              <a:t>Evaluation</a:t>
            </a:r>
            <a:r>
              <a:rPr lang="en-US" sz="1400" dirty="0">
                <a:latin typeface="Times New Roman"/>
                <a:ea typeface="Times New Roman"/>
                <a:cs typeface="Times New Roman"/>
                <a:sym typeface="Times New Roman"/>
                <a:hlinkClick r:id="rId2"/>
              </a:rPr>
              <a:t> [2] </a:t>
            </a:r>
            <a:endParaRPr lang="en-US" dirty="0"/>
          </a:p>
        </p:txBody>
      </p:sp>
      <p:sp>
        <p:nvSpPr>
          <p:cNvPr id="3" name="Text Placeholder 2">
            <a:extLst>
              <a:ext uri="{FF2B5EF4-FFF2-40B4-BE49-F238E27FC236}">
                <a16:creationId xmlns:a16="http://schemas.microsoft.com/office/drawing/2014/main" id="{4B83DB44-3A60-46AE-B44F-7A5B87B12DE7}"/>
              </a:ext>
            </a:extLst>
          </p:cNvPr>
          <p:cNvSpPr>
            <a:spLocks noGrp="1"/>
          </p:cNvSpPr>
          <p:nvPr>
            <p:ph type="body" idx="1"/>
          </p:nvPr>
        </p:nvSpPr>
        <p:spPr/>
        <p:txBody>
          <a:bodyPr>
            <a:normAutofit/>
          </a:bodyPr>
          <a:lstStyle/>
          <a:p>
            <a:pPr algn="just">
              <a:buFont typeface="Wingdings" panose="05000000000000000000" pitchFamily="2" charset="2"/>
              <a:buChar char="§"/>
            </a:pPr>
            <a:r>
              <a:rPr lang="en-US" sz="2400" dirty="0"/>
              <a:t>Link prediction is a binary classification task .</a:t>
            </a:r>
          </a:p>
          <a:p>
            <a:pPr algn="just">
              <a:buFont typeface="Wingdings" panose="05000000000000000000" pitchFamily="2" charset="2"/>
              <a:buChar char="§"/>
            </a:pPr>
            <a:r>
              <a:rPr lang="en-US" sz="2400" dirty="0"/>
              <a:t>To evaluate this  the network was divided into two snapshots at time </a:t>
            </a:r>
            <a:r>
              <a:rPr lang="en-US" sz="2400" i="1" dirty="0"/>
              <a:t>t</a:t>
            </a:r>
            <a:r>
              <a:rPr lang="en-US" sz="2400" dirty="0"/>
              <a:t> and a later </a:t>
            </a:r>
            <a:r>
              <a:rPr lang="en-US" sz="2400" i="1" dirty="0"/>
              <a:t>t’</a:t>
            </a:r>
            <a:r>
              <a:rPr lang="en-US" sz="2400" dirty="0"/>
              <a:t> and attempted to predict which pairs of nodes in the earlier snapshots will have an edge between them in the later snapshots</a:t>
            </a:r>
          </a:p>
          <a:p>
            <a:pPr algn="just">
              <a:buFont typeface="Wingdings" panose="05000000000000000000" pitchFamily="2" charset="2"/>
              <a:buChar char="§"/>
            </a:pPr>
            <a:r>
              <a:rPr lang="en-US" sz="2400" dirty="0"/>
              <a:t>For example, we created a training set using earlier times </a:t>
            </a:r>
            <a:r>
              <a:rPr lang="en-US" sz="2400" dirty="0" err="1"/>
              <a:t>t</a:t>
            </a:r>
            <a:r>
              <a:rPr lang="en-US" sz="2400" baseline="-25000" dirty="0" err="1"/>
              <a:t>train</a:t>
            </a:r>
            <a:r>
              <a:rPr lang="en-US" sz="2400" dirty="0"/>
              <a:t> as January and </a:t>
            </a:r>
            <a:r>
              <a:rPr lang="en-US" sz="2400" dirty="0" err="1"/>
              <a:t>t’</a:t>
            </a:r>
            <a:r>
              <a:rPr lang="en-US" sz="2400" baseline="-25000" dirty="0" err="1"/>
              <a:t>test</a:t>
            </a:r>
            <a:r>
              <a:rPr lang="en-US" sz="2400" dirty="0"/>
              <a:t> as July , because the was users review business might evolve over time</a:t>
            </a:r>
          </a:p>
          <a:p>
            <a:pPr algn="just">
              <a:buFont typeface="Wingdings" panose="05000000000000000000" pitchFamily="2" charset="2"/>
              <a:buChar char="§"/>
            </a:pPr>
            <a:r>
              <a:rPr lang="en-US" sz="2400" dirty="0"/>
              <a:t>Only users who were active for last six months were taken into consideration.</a:t>
            </a:r>
          </a:p>
        </p:txBody>
      </p:sp>
    </p:spTree>
    <p:extLst>
      <p:ext uri="{BB962C8B-B14F-4D97-AF65-F5344CB8AC3E}">
        <p14:creationId xmlns:p14="http://schemas.microsoft.com/office/powerpoint/2010/main" val="1101195652"/>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1335</Words>
  <Application>Microsoft Office PowerPoint</Application>
  <PresentationFormat>Widescreen</PresentationFormat>
  <Paragraphs>108</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Noto Sans Symbols</vt:lpstr>
      <vt:lpstr>Times New Roman</vt:lpstr>
      <vt:lpstr>Twentieth Century</vt:lpstr>
      <vt:lpstr>Wingdings</vt:lpstr>
      <vt:lpstr>Integral</vt:lpstr>
      <vt:lpstr>Link prediction in Bipartite graph </vt:lpstr>
      <vt:lpstr>PROJECT TOPIC </vt:lpstr>
      <vt:lpstr>WHAT IS UNIQUE ABOUT THIS PROJECT </vt:lpstr>
      <vt:lpstr>Random Walk[1]</vt:lpstr>
      <vt:lpstr>Supervised random walk [2] </vt:lpstr>
      <vt:lpstr>Supervised random walk [2] </vt:lpstr>
      <vt:lpstr>Supervised random walk [2] </vt:lpstr>
      <vt:lpstr>Supervised random walk [2] </vt:lpstr>
      <vt:lpstr>Evaluation [2] </vt:lpstr>
      <vt:lpstr>Algorithm</vt:lpstr>
      <vt:lpstr>DATASET </vt:lpstr>
      <vt:lpstr>Results</vt:lpstr>
      <vt:lpstr>QUANTITY OF WORK – THE MAIN CODE MODULES ( WHAT THEY DO) </vt:lpstr>
      <vt:lpstr>OUR TOP THREE LEARNING IN THIS PROJECT  </vt:lpstr>
      <vt:lpstr>TOP CHALLENGES UNRESOLVED SO FAR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prediction in Bipartite graphs </dc:title>
  <dc:creator>BHASKARJYOTI DAS</dc:creator>
  <cp:lastModifiedBy>saqlain mustaq</cp:lastModifiedBy>
  <cp:revision>34</cp:revision>
  <dcterms:created xsi:type="dcterms:W3CDTF">2019-11-14T04:33:43Z</dcterms:created>
  <dcterms:modified xsi:type="dcterms:W3CDTF">2019-12-01T13:42:18Z</dcterms:modified>
</cp:coreProperties>
</file>