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9" r:id="rId9"/>
    <p:sldId id="265" r:id="rId10"/>
    <p:sldId id="268" r:id="rId11"/>
    <p:sldId id="262" r:id="rId12"/>
    <p:sldId id="266" r:id="rId13"/>
    <p:sldId id="264" r:id="rId14"/>
    <p:sldId id="27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1ACD-108A-D103-62C9-7749ACE34E2E}"/>
              </a:ext>
            </a:extLst>
          </p:cNvPr>
          <p:cNvSpPr>
            <a:spLocks noGrp="1"/>
          </p:cNvSpPr>
          <p:nvPr>
            <p:ph type="ctrTitle"/>
          </p:nvPr>
        </p:nvSpPr>
        <p:spPr>
          <a:xfrm>
            <a:off x="1154955" y="1447801"/>
            <a:ext cx="8825658" cy="2498558"/>
          </a:xfrm>
        </p:spPr>
        <p:txBody>
          <a:bodyPr/>
          <a:lstStyle/>
          <a:p>
            <a:r>
              <a:rPr lang="en-US" dirty="0"/>
              <a:t>Predicting the NFL Game Winner</a:t>
            </a:r>
          </a:p>
        </p:txBody>
      </p:sp>
      <p:sp>
        <p:nvSpPr>
          <p:cNvPr id="3" name="Subtitle 2">
            <a:extLst>
              <a:ext uri="{FF2B5EF4-FFF2-40B4-BE49-F238E27FC236}">
                <a16:creationId xmlns:a16="http://schemas.microsoft.com/office/drawing/2014/main" id="{531071B1-FF68-F5D8-1BF7-BAB809D7489F}"/>
              </a:ext>
            </a:extLst>
          </p:cNvPr>
          <p:cNvSpPr>
            <a:spLocks noGrp="1"/>
          </p:cNvSpPr>
          <p:nvPr>
            <p:ph type="subTitle" idx="1"/>
          </p:nvPr>
        </p:nvSpPr>
        <p:spPr>
          <a:xfrm>
            <a:off x="1154955" y="4110790"/>
            <a:ext cx="8825658" cy="2145632"/>
          </a:xfrm>
        </p:spPr>
        <p:txBody>
          <a:bodyPr>
            <a:normAutofit/>
          </a:bodyPr>
          <a:lstStyle/>
          <a:p>
            <a:r>
              <a:rPr lang="en-US" dirty="0"/>
              <a:t>Group 1</a:t>
            </a:r>
          </a:p>
          <a:p>
            <a:r>
              <a:rPr lang="en-US" dirty="0"/>
              <a:t>Samuel aboma</a:t>
            </a:r>
          </a:p>
          <a:p>
            <a:r>
              <a:rPr lang="en-US" dirty="0"/>
              <a:t>Samuel Kuczynski</a:t>
            </a:r>
          </a:p>
          <a:p>
            <a:r>
              <a:rPr lang="en-US" dirty="0"/>
              <a:t>Felipe Serrano</a:t>
            </a:r>
          </a:p>
          <a:p>
            <a:r>
              <a:rPr lang="en-US" dirty="0" err="1"/>
              <a:t>vYtas</a:t>
            </a:r>
            <a:r>
              <a:rPr lang="en-US" dirty="0"/>
              <a:t> </a:t>
            </a:r>
            <a:r>
              <a:rPr lang="en-US" dirty="0" err="1"/>
              <a:t>stuopis</a:t>
            </a:r>
            <a:endParaRPr lang="en-US" dirty="0"/>
          </a:p>
        </p:txBody>
      </p:sp>
    </p:spTree>
    <p:extLst>
      <p:ext uri="{BB962C8B-B14F-4D97-AF65-F5344CB8AC3E}">
        <p14:creationId xmlns:p14="http://schemas.microsoft.com/office/powerpoint/2010/main" val="315743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1392-1A2C-D2ED-4C72-45B66290FF44}"/>
              </a:ext>
            </a:extLst>
          </p:cNvPr>
          <p:cNvSpPr>
            <a:spLocks noGrp="1"/>
          </p:cNvSpPr>
          <p:nvPr>
            <p:ph type="title"/>
          </p:nvPr>
        </p:nvSpPr>
        <p:spPr/>
        <p:txBody>
          <a:bodyPr/>
          <a:lstStyle/>
          <a:p>
            <a:r>
              <a:rPr lang="en-US" dirty="0"/>
              <a:t>Project Analysis Phase</a:t>
            </a:r>
          </a:p>
        </p:txBody>
      </p:sp>
      <p:sp>
        <p:nvSpPr>
          <p:cNvPr id="3" name="Content Placeholder 2">
            <a:extLst>
              <a:ext uri="{FF2B5EF4-FFF2-40B4-BE49-F238E27FC236}">
                <a16:creationId xmlns:a16="http://schemas.microsoft.com/office/drawing/2014/main" id="{A8DB9F5D-1580-F478-10BD-2D07CD91F2D1}"/>
              </a:ext>
            </a:extLst>
          </p:cNvPr>
          <p:cNvSpPr>
            <a:spLocks noGrp="1"/>
          </p:cNvSpPr>
          <p:nvPr>
            <p:ph idx="1"/>
          </p:nvPr>
        </p:nvSpPr>
        <p:spPr>
          <a:xfrm>
            <a:off x="355600" y="1361440"/>
            <a:ext cx="9694253" cy="4886959"/>
          </a:xfrm>
        </p:spPr>
        <p:txBody>
          <a:bodyPr>
            <a:normAutofit fontScale="92500" lnSpcReduction="10000"/>
          </a:bodyPr>
          <a:lstStyle/>
          <a:p>
            <a:pPr marL="0" indent="0" algn="l">
              <a:buNone/>
            </a:pPr>
            <a:r>
              <a:rPr lang="en-US" sz="1800" b="0" i="0" dirty="0">
                <a:effectLst/>
                <a:latin typeface="-apple-system"/>
              </a:rPr>
              <a:t>In this phase, we aim to predict the winner of NFL games using available data. The analysis begins with importing the necessary packages and loading the data from the 'final_nfl_data.csv' file. The dataset contains various features such as home advantage, turnovers, score, and possession, and the winner column is the target variable.</a:t>
            </a:r>
          </a:p>
          <a:p>
            <a:pPr marL="0" indent="0" algn="l">
              <a:buNone/>
            </a:pPr>
            <a:r>
              <a:rPr lang="en-US" sz="1800" b="0" i="0" dirty="0">
                <a:effectLst/>
                <a:latin typeface="-apple-system"/>
              </a:rPr>
              <a:t>We start by cleaning the data by dropping any null columns and rows using the </a:t>
            </a:r>
            <a:r>
              <a:rPr lang="en-US" sz="1800" b="0" i="0" dirty="0" err="1">
                <a:effectLst/>
                <a:latin typeface="-apple-system"/>
              </a:rPr>
              <a:t>dropna</a:t>
            </a:r>
            <a:r>
              <a:rPr lang="en-US" sz="1800" b="0" i="0" dirty="0">
                <a:effectLst/>
                <a:latin typeface="-apple-system"/>
              </a:rPr>
              <a:t> method, and removing any irrelevant columns such as 'date', '</a:t>
            </a:r>
            <a:r>
              <a:rPr lang="en-US" sz="1800" b="0" i="0" dirty="0" err="1">
                <a:effectLst/>
                <a:latin typeface="-apple-system"/>
              </a:rPr>
              <a:t>team_id</a:t>
            </a:r>
            <a:r>
              <a:rPr lang="en-US" sz="1800" b="0" i="0" dirty="0">
                <a:effectLst/>
                <a:latin typeface="-apple-system"/>
              </a:rPr>
              <a:t>', and 'name'. The possession column is also converted into seconds using the </a:t>
            </a:r>
            <a:r>
              <a:rPr lang="en-US" sz="1800" b="0" i="0" dirty="0" err="1">
                <a:effectLst/>
                <a:latin typeface="-apple-system"/>
              </a:rPr>
              <a:t>timefinder</a:t>
            </a:r>
            <a:r>
              <a:rPr lang="en-US" sz="1800" b="0" i="0" dirty="0">
                <a:effectLst/>
                <a:latin typeface="-apple-system"/>
              </a:rPr>
              <a:t> function. We then calculate descriptive statistics for the features using the describe method, and note that the target variable has a balanced number of values. The data is then split into training and testing datasets using the </a:t>
            </a:r>
            <a:r>
              <a:rPr lang="en-US" sz="1800" b="0" i="0" dirty="0" err="1">
                <a:effectLst/>
                <a:latin typeface="-apple-system"/>
              </a:rPr>
              <a:t>train_test_split</a:t>
            </a:r>
            <a:r>
              <a:rPr lang="en-US" sz="1800" b="0" i="0" dirty="0">
                <a:effectLst/>
                <a:latin typeface="-apple-system"/>
              </a:rPr>
              <a:t> method, with 80% of the data being used for training. Next, we scale the data using the </a:t>
            </a:r>
            <a:r>
              <a:rPr lang="en-US" sz="1800" b="0" i="0" dirty="0" err="1">
                <a:effectLst/>
                <a:latin typeface="-apple-system"/>
              </a:rPr>
              <a:t>StandardScaler</a:t>
            </a:r>
            <a:r>
              <a:rPr lang="en-US" sz="1800" b="0" i="0" dirty="0">
                <a:effectLst/>
                <a:latin typeface="-apple-system"/>
              </a:rPr>
              <a:t> function to normalize the features.</a:t>
            </a:r>
          </a:p>
          <a:p>
            <a:pPr marL="0" indent="0" algn="l">
              <a:buNone/>
            </a:pPr>
            <a:r>
              <a:rPr lang="en-US" sz="1800" b="0" i="0" dirty="0">
                <a:effectLst/>
                <a:latin typeface="-apple-system"/>
              </a:rPr>
              <a:t>We then fit a decision tree classifier model using the training data, and make predictions on the testing dataset. We evaluate the model's performance using the confusion matrix, accuracy score, and classification report. The model's accuracy score is 72.98%, indicating that there is still room for improvement.</a:t>
            </a:r>
          </a:p>
          <a:p>
            <a:pPr marL="0" indent="0" algn="l">
              <a:buNone/>
            </a:pPr>
            <a:r>
              <a:rPr lang="en-US" sz="1800" b="0" i="0" dirty="0">
                <a:effectLst/>
                <a:latin typeface="-apple-system"/>
              </a:rPr>
              <a:t>Therefore, we implement a regression model that enhances the accuracy up to roughly 81.37%, which is relatively high and suggests the model's ability to correctly predict the winner.</a:t>
            </a:r>
          </a:p>
          <a:p>
            <a:pPr marL="0" indent="0" algn="l">
              <a:buNone/>
            </a:pPr>
            <a:r>
              <a:rPr lang="en-US" sz="1800" b="0" i="0" dirty="0">
                <a:effectLst/>
                <a:latin typeface="-apple-system"/>
              </a:rPr>
              <a:t>Overall, the model has shown promising results in predicting the winner of NFL games. By cleaning and preprocessing the data, and training a decision tree classifier model, we were able to accurately predict the winner of NFL games using a set of features</a:t>
            </a:r>
            <a:endParaRPr lang="en-US" sz="1400" dirty="0"/>
          </a:p>
        </p:txBody>
      </p:sp>
    </p:spTree>
    <p:extLst>
      <p:ext uri="{BB962C8B-B14F-4D97-AF65-F5344CB8AC3E}">
        <p14:creationId xmlns:p14="http://schemas.microsoft.com/office/powerpoint/2010/main" val="142516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Model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Decision Tree Classifier</a:t>
            </a:r>
          </a:p>
          <a:p>
            <a:pPr lvl="1"/>
            <a:r>
              <a:rPr lang="en-US" dirty="0"/>
              <a:t>Supervised learning</a:t>
            </a:r>
          </a:p>
          <a:p>
            <a:pPr lvl="1"/>
            <a:r>
              <a:rPr lang="en-US" dirty="0"/>
              <a:t>Classification and regression tasks</a:t>
            </a:r>
          </a:p>
          <a:p>
            <a:pPr lvl="1"/>
            <a:r>
              <a:rPr lang="en-US" dirty="0"/>
              <a:t>Nodes and branches</a:t>
            </a:r>
          </a:p>
          <a:p>
            <a:endParaRPr lang="en-US" dirty="0"/>
          </a:p>
          <a:p>
            <a:r>
              <a:rPr lang="en-US" dirty="0"/>
              <a:t>Logistical Regression</a:t>
            </a:r>
          </a:p>
          <a:p>
            <a:pPr lvl="1"/>
            <a:r>
              <a:rPr lang="en-US" dirty="0"/>
              <a:t>Statistical model</a:t>
            </a:r>
          </a:p>
          <a:p>
            <a:pPr lvl="1"/>
            <a:r>
              <a:rPr lang="en-US" dirty="0"/>
              <a:t>Classification</a:t>
            </a:r>
          </a:p>
          <a:p>
            <a:pPr lvl="1"/>
            <a:r>
              <a:rPr lang="en-US" dirty="0"/>
              <a:t>Predictive analytics</a:t>
            </a:r>
          </a:p>
          <a:p>
            <a:pPr lvl="1"/>
            <a:endParaRPr lang="en-US" dirty="0"/>
          </a:p>
        </p:txBody>
      </p:sp>
    </p:spTree>
    <p:extLst>
      <p:ext uri="{BB962C8B-B14F-4D97-AF65-F5344CB8AC3E}">
        <p14:creationId xmlns:p14="http://schemas.microsoft.com/office/powerpoint/2010/main" val="128511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Was the model successful?</a:t>
            </a:r>
          </a:p>
        </p:txBody>
      </p:sp>
      <p:sp>
        <p:nvSpPr>
          <p:cNvPr id="4" name="Content Placeholder 3">
            <a:extLst>
              <a:ext uri="{FF2B5EF4-FFF2-40B4-BE49-F238E27FC236}">
                <a16:creationId xmlns:a16="http://schemas.microsoft.com/office/drawing/2014/main" id="{BAF070CC-0858-95F8-5336-CFC4BBF669A8}"/>
              </a:ext>
            </a:extLst>
          </p:cNvPr>
          <p:cNvSpPr>
            <a:spLocks noGrp="1"/>
          </p:cNvSpPr>
          <p:nvPr>
            <p:ph sz="half" idx="1"/>
          </p:nvPr>
        </p:nvSpPr>
        <p:spPr/>
        <p:txBody>
          <a:bodyPr/>
          <a:lstStyle/>
          <a:p>
            <a:r>
              <a:rPr lang="en-US" dirty="0"/>
              <a:t>Decision Tree</a:t>
            </a:r>
          </a:p>
        </p:txBody>
      </p:sp>
      <p:sp>
        <p:nvSpPr>
          <p:cNvPr id="5" name="Content Placeholder 4">
            <a:extLst>
              <a:ext uri="{FF2B5EF4-FFF2-40B4-BE49-F238E27FC236}">
                <a16:creationId xmlns:a16="http://schemas.microsoft.com/office/drawing/2014/main" id="{2C5B5D74-765B-0830-2AF9-9573F77CD25F}"/>
              </a:ext>
            </a:extLst>
          </p:cNvPr>
          <p:cNvSpPr>
            <a:spLocks noGrp="1"/>
          </p:cNvSpPr>
          <p:nvPr>
            <p:ph sz="half" idx="2"/>
          </p:nvPr>
        </p:nvSpPr>
        <p:spPr/>
        <p:txBody>
          <a:bodyPr/>
          <a:lstStyle/>
          <a:p>
            <a:r>
              <a:rPr lang="en-US" dirty="0"/>
              <a:t>Logistical Regression</a:t>
            </a:r>
          </a:p>
        </p:txBody>
      </p:sp>
      <p:pic>
        <p:nvPicPr>
          <p:cNvPr id="10" name="Content Placeholder 6">
            <a:extLst>
              <a:ext uri="{FF2B5EF4-FFF2-40B4-BE49-F238E27FC236}">
                <a16:creationId xmlns:a16="http://schemas.microsoft.com/office/drawing/2014/main" id="{D49AF71F-3480-317A-A54F-52EC9B341DEA}"/>
              </a:ext>
            </a:extLst>
          </p:cNvPr>
          <p:cNvPicPr>
            <a:picLocks noChangeAspect="1"/>
          </p:cNvPicPr>
          <p:nvPr/>
        </p:nvPicPr>
        <p:blipFill>
          <a:blip r:embed="rId2"/>
          <a:stretch>
            <a:fillRect/>
          </a:stretch>
        </p:blipFill>
        <p:spPr>
          <a:xfrm>
            <a:off x="812680" y="3183692"/>
            <a:ext cx="4001058" cy="2838846"/>
          </a:xfrm>
          <a:prstGeom prst="rect">
            <a:avLst/>
          </a:prstGeom>
        </p:spPr>
      </p:pic>
      <p:pic>
        <p:nvPicPr>
          <p:cNvPr id="12" name="Picture 11">
            <a:extLst>
              <a:ext uri="{FF2B5EF4-FFF2-40B4-BE49-F238E27FC236}">
                <a16:creationId xmlns:a16="http://schemas.microsoft.com/office/drawing/2014/main" id="{8FA2A354-316D-C7CE-5C42-4447C2B0D5DA}"/>
              </a:ext>
            </a:extLst>
          </p:cNvPr>
          <p:cNvPicPr>
            <a:picLocks noChangeAspect="1"/>
          </p:cNvPicPr>
          <p:nvPr/>
        </p:nvPicPr>
        <p:blipFill>
          <a:blip r:embed="rId3"/>
          <a:stretch>
            <a:fillRect/>
          </a:stretch>
        </p:blipFill>
        <p:spPr>
          <a:xfrm>
            <a:off x="5790283" y="3164966"/>
            <a:ext cx="5216675" cy="2815483"/>
          </a:xfrm>
          <a:prstGeom prst="rect">
            <a:avLst/>
          </a:prstGeom>
        </p:spPr>
      </p:pic>
    </p:spTree>
    <p:extLst>
      <p:ext uri="{BB962C8B-B14F-4D97-AF65-F5344CB8AC3E}">
        <p14:creationId xmlns:p14="http://schemas.microsoft.com/office/powerpoint/2010/main" val="351864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pic>
        <p:nvPicPr>
          <p:cNvPr id="5" name="Content Placeholder 4">
            <a:extLst>
              <a:ext uri="{FF2B5EF4-FFF2-40B4-BE49-F238E27FC236}">
                <a16:creationId xmlns:a16="http://schemas.microsoft.com/office/drawing/2014/main" id="{DB7FE829-A864-5897-EAA1-C60F04DC0413}"/>
              </a:ext>
            </a:extLst>
          </p:cNvPr>
          <p:cNvPicPr>
            <a:picLocks noGrp="1" noChangeAspect="1"/>
          </p:cNvPicPr>
          <p:nvPr>
            <p:ph idx="1"/>
          </p:nvPr>
        </p:nvPicPr>
        <p:blipFill>
          <a:blip r:embed="rId2"/>
          <a:srcRect/>
          <a:stretch/>
        </p:blipFill>
        <p:spPr>
          <a:xfrm>
            <a:off x="316531" y="1181757"/>
            <a:ext cx="6886910" cy="5468413"/>
          </a:xfrm>
        </p:spPr>
      </p:pic>
      <p:sp>
        <p:nvSpPr>
          <p:cNvPr id="7" name="TextBox 6">
            <a:extLst>
              <a:ext uri="{FF2B5EF4-FFF2-40B4-BE49-F238E27FC236}">
                <a16:creationId xmlns:a16="http://schemas.microsoft.com/office/drawing/2014/main" id="{4E510413-B68A-02C0-E55C-5124EBA06D43}"/>
              </a:ext>
            </a:extLst>
          </p:cNvPr>
          <p:cNvSpPr txBox="1"/>
          <p:nvPr/>
        </p:nvSpPr>
        <p:spPr>
          <a:xfrm>
            <a:off x="7376160" y="5882062"/>
            <a:ext cx="4673145" cy="523220"/>
          </a:xfrm>
          <a:prstGeom prst="rect">
            <a:avLst/>
          </a:prstGeom>
          <a:noFill/>
        </p:spPr>
        <p:txBody>
          <a:bodyPr wrap="square">
            <a:spAutoFit/>
          </a:bodyPr>
          <a:lstStyle/>
          <a:p>
            <a:r>
              <a:rPr lang="en-US" sz="1400" dirty="0"/>
              <a:t>https://public.tableau.com/app/profile/vytas.stuopis/viz/NFLGameData_16803752169090/Dashboard1</a:t>
            </a:r>
          </a:p>
        </p:txBody>
      </p:sp>
    </p:spTree>
    <p:extLst>
      <p:ext uri="{BB962C8B-B14F-4D97-AF65-F5344CB8AC3E}">
        <p14:creationId xmlns:p14="http://schemas.microsoft.com/office/powerpoint/2010/main" val="377924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pic>
        <p:nvPicPr>
          <p:cNvPr id="5" name="Content Placeholder 4">
            <a:extLst>
              <a:ext uri="{FF2B5EF4-FFF2-40B4-BE49-F238E27FC236}">
                <a16:creationId xmlns:a16="http://schemas.microsoft.com/office/drawing/2014/main" id="{DB7FE829-A864-5897-EAA1-C60F04DC0413}"/>
              </a:ext>
            </a:extLst>
          </p:cNvPr>
          <p:cNvPicPr>
            <a:picLocks noGrp="1" noChangeAspect="1"/>
          </p:cNvPicPr>
          <p:nvPr>
            <p:ph idx="1"/>
          </p:nvPr>
        </p:nvPicPr>
        <p:blipFill>
          <a:blip r:embed="rId2"/>
          <a:srcRect/>
          <a:stretch/>
        </p:blipFill>
        <p:spPr>
          <a:xfrm>
            <a:off x="296211" y="1239995"/>
            <a:ext cx="6839158" cy="5430496"/>
          </a:xfrm>
        </p:spPr>
      </p:pic>
      <p:sp>
        <p:nvSpPr>
          <p:cNvPr id="4" name="TextBox 3">
            <a:extLst>
              <a:ext uri="{FF2B5EF4-FFF2-40B4-BE49-F238E27FC236}">
                <a16:creationId xmlns:a16="http://schemas.microsoft.com/office/drawing/2014/main" id="{A89D8DF3-ED52-214A-C8D7-6F4D07A922D2}"/>
              </a:ext>
            </a:extLst>
          </p:cNvPr>
          <p:cNvSpPr txBox="1"/>
          <p:nvPr/>
        </p:nvSpPr>
        <p:spPr>
          <a:xfrm>
            <a:off x="7386320" y="5839494"/>
            <a:ext cx="4693920" cy="830997"/>
          </a:xfrm>
          <a:prstGeom prst="rect">
            <a:avLst/>
          </a:prstGeom>
          <a:noFill/>
        </p:spPr>
        <p:txBody>
          <a:bodyPr wrap="square">
            <a:spAutoFit/>
          </a:bodyPr>
          <a:lstStyle/>
          <a:p>
            <a:r>
              <a:rPr lang="en-US" sz="1600" dirty="0"/>
              <a:t>https://public.tableau.com/app/profile/vytas.stuopis/viz/NFLTeamStats_16806554198700/AllStatsbyHomeandAwayTeam</a:t>
            </a:r>
          </a:p>
        </p:txBody>
      </p:sp>
    </p:spTree>
    <p:extLst>
      <p:ext uri="{BB962C8B-B14F-4D97-AF65-F5344CB8AC3E}">
        <p14:creationId xmlns:p14="http://schemas.microsoft.com/office/powerpoint/2010/main" val="1592444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a:t>
            </a:r>
          </a:p>
        </p:txBody>
      </p:sp>
      <p:sp>
        <p:nvSpPr>
          <p:cNvPr id="5" name="TextBox 4">
            <a:extLst>
              <a:ext uri="{FF2B5EF4-FFF2-40B4-BE49-F238E27FC236}">
                <a16:creationId xmlns:a16="http://schemas.microsoft.com/office/drawing/2014/main" id="{F52EF130-73C8-15BD-5396-CF4CBE7A7DAA}"/>
              </a:ext>
            </a:extLst>
          </p:cNvPr>
          <p:cNvSpPr txBox="1"/>
          <p:nvPr/>
        </p:nvSpPr>
        <p:spPr>
          <a:xfrm>
            <a:off x="4475748" y="1019192"/>
            <a:ext cx="3031957" cy="5386090"/>
          </a:xfrm>
          <a:prstGeom prst="rect">
            <a:avLst/>
          </a:prstGeom>
          <a:noFill/>
        </p:spPr>
        <p:txBody>
          <a:bodyPr wrap="square">
            <a:spAutoFit/>
          </a:bodyPr>
          <a:lstStyle/>
          <a:p>
            <a:r>
              <a:rPr lang="en-US" sz="34400" dirty="0"/>
              <a:t>?</a:t>
            </a:r>
          </a:p>
        </p:txBody>
      </p:sp>
    </p:spTree>
    <p:extLst>
      <p:ext uri="{BB962C8B-B14F-4D97-AF65-F5344CB8AC3E}">
        <p14:creationId xmlns:p14="http://schemas.microsoft.com/office/powerpoint/2010/main" val="273816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E82-23E5-94CB-1613-E40FC15E1D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6040C4-4767-4245-17F2-C28966D5C0A0}"/>
              </a:ext>
            </a:extLst>
          </p:cNvPr>
          <p:cNvSpPr>
            <a:spLocks noGrp="1"/>
          </p:cNvSpPr>
          <p:nvPr>
            <p:ph idx="1"/>
          </p:nvPr>
        </p:nvSpPr>
        <p:spPr/>
        <p:txBody>
          <a:bodyPr/>
          <a:lstStyle/>
          <a:p>
            <a:r>
              <a:rPr lang="en-US" dirty="0"/>
              <a:t>Topic Discussion</a:t>
            </a:r>
          </a:p>
          <a:p>
            <a:r>
              <a:rPr lang="en-US" dirty="0"/>
              <a:t>Technologies Used</a:t>
            </a:r>
          </a:p>
          <a:p>
            <a:r>
              <a:rPr lang="en-US" dirty="0"/>
              <a:t>Questions we will be answering</a:t>
            </a:r>
          </a:p>
          <a:p>
            <a:r>
              <a:rPr lang="en-US" dirty="0"/>
              <a:t>Data Discussion</a:t>
            </a:r>
          </a:p>
          <a:p>
            <a:r>
              <a:rPr lang="en-US" dirty="0"/>
              <a:t>Model Discussion</a:t>
            </a:r>
          </a:p>
          <a:p>
            <a:r>
              <a:rPr lang="en-US" dirty="0"/>
              <a:t>Data Visualizations</a:t>
            </a:r>
          </a:p>
          <a:p>
            <a:r>
              <a:rPr lang="en-US" dirty="0"/>
              <a:t>Questions</a:t>
            </a:r>
          </a:p>
        </p:txBody>
      </p:sp>
    </p:spTree>
    <p:extLst>
      <p:ext uri="{BB962C8B-B14F-4D97-AF65-F5344CB8AC3E}">
        <p14:creationId xmlns:p14="http://schemas.microsoft.com/office/powerpoint/2010/main" val="34016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Popularity</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4756483"/>
          </a:xfrm>
        </p:spPr>
        <p:txBody>
          <a:bodyPr>
            <a:normAutofit fontScale="92500" lnSpcReduction="20000"/>
          </a:bodyPr>
          <a:lstStyle/>
          <a:p>
            <a:r>
              <a:rPr lang="en-US" dirty="0"/>
              <a:t>Interest in on of the most popular American sports where billions of dollar are spent. You can see the popularity of the NFL from a young age as kids grow up playing the sport and wanting to be like their favorite athlete. The appeal of the sport doesn’t stop once adult hood is reached as Sundays turn into traditions with friends and family. </a:t>
            </a:r>
          </a:p>
          <a:p>
            <a:r>
              <a:rPr lang="en-US" dirty="0"/>
              <a:t>As the NFL continues to expand it’s global market and reach with multiple international games during the year and NFL Player Pathway Program for international players.</a:t>
            </a:r>
          </a:p>
          <a:p>
            <a:r>
              <a:rPr lang="en-US" dirty="0"/>
              <a:t>From friendly wagers on rivalry games with a family member to the million/billion dollar industry of sports better and the more recent introduction of daily fantasy sports. </a:t>
            </a:r>
          </a:p>
          <a:p>
            <a:r>
              <a:rPr lang="en-US" dirty="0"/>
              <a:t>Are you one who studies the numbers and comes with a notepad of ranked players or do you just fly by the seat of your pants and pick the name that sticks out to you most when drafting your yearly season long fantasy team. There may be a madness to your method or you just find players you know and like to draft to your team, either way it’s a fun way to stay in touch with friends from afar.</a:t>
            </a:r>
          </a:p>
        </p:txBody>
      </p:sp>
    </p:spTree>
    <p:extLst>
      <p:ext uri="{BB962C8B-B14F-4D97-AF65-F5344CB8AC3E}">
        <p14:creationId xmlns:p14="http://schemas.microsoft.com/office/powerpoint/2010/main" val="267242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Keys to the game</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5213684"/>
          </a:xfrm>
        </p:spPr>
        <p:txBody>
          <a:bodyPr>
            <a:normAutofit fontScale="92500" lnSpcReduction="10000"/>
          </a:bodyPr>
          <a:lstStyle/>
          <a:p>
            <a:r>
              <a:rPr lang="en-US" dirty="0"/>
              <a:t>The second element of the sport is the strategy behind every move. With data analytics becoming increasingly used, sometimes it’s hard to figure out if certain play designs are called due to the audible by the quarterback or if the analytics tell the coordinators that the best chance for success lies with a halfback rush up the A gap on third and short. As technology and additional data points become available to teams and players, the more teams clamor for any additional competitive advantage.</a:t>
            </a:r>
          </a:p>
          <a:p>
            <a:r>
              <a:rPr lang="en-US" dirty="0"/>
              <a:t>Does coaching impact the game, for many the answer is yes. It’s the preparation of the coaches in the film room not only during game week but during the off-season when there are no games. Finding what could have been done differently, mistakes to improve on the following year, with common opponents it’s all about finding their one weakness. Also, with free agency and trades, coaches and scouts need to be well versed on how certain players can fit their schemes.</a:t>
            </a:r>
          </a:p>
          <a:p>
            <a:r>
              <a:rPr lang="en-US" dirty="0"/>
              <a:t>Team strengths is taking advantage of what your team does well. Does your offensive line run block well, get a good running back and see your ground game take off! Does your team rush the quarterback well, find ways to take advantage of weaknesses in the opposing offensive line.</a:t>
            </a:r>
          </a:p>
        </p:txBody>
      </p:sp>
    </p:spTree>
    <p:extLst>
      <p:ext uri="{BB962C8B-B14F-4D97-AF65-F5344CB8AC3E}">
        <p14:creationId xmlns:p14="http://schemas.microsoft.com/office/powerpoint/2010/main" val="104379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Open ML: Data</a:t>
            </a:r>
          </a:p>
          <a:p>
            <a:r>
              <a:rPr lang="en-US" dirty="0"/>
              <a:t>Quick DBD: ERD Diagram Creation</a:t>
            </a:r>
          </a:p>
          <a:p>
            <a:r>
              <a:rPr lang="en-US" dirty="0"/>
              <a:t>Python: Cleaning Data</a:t>
            </a:r>
          </a:p>
          <a:p>
            <a:r>
              <a:rPr lang="en-US" dirty="0"/>
              <a:t>AWS: Server</a:t>
            </a:r>
          </a:p>
          <a:p>
            <a:r>
              <a:rPr lang="en-US" dirty="0" err="1"/>
              <a:t>PGAdmin</a:t>
            </a:r>
            <a:r>
              <a:rPr lang="en-US" dirty="0"/>
              <a:t>: SQL</a:t>
            </a:r>
          </a:p>
        </p:txBody>
      </p:sp>
    </p:spTree>
    <p:extLst>
      <p:ext uri="{BB962C8B-B14F-4D97-AF65-F5344CB8AC3E}">
        <p14:creationId xmlns:p14="http://schemas.microsoft.com/office/powerpoint/2010/main" val="6220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 we will be answering</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With this data we are looking to create a machine learning model to analyze the impact key metrics have on the likelihood of winning football games in the NFL.</a:t>
            </a:r>
          </a:p>
          <a:p>
            <a:pPr marL="0" indent="0" algn="l">
              <a:buNone/>
            </a:pPr>
            <a:r>
              <a:rPr lang="en-US" b="0" i="0" dirty="0">
                <a:solidFill>
                  <a:srgbClr val="C9D1D9"/>
                </a:solidFill>
                <a:effectLst/>
                <a:latin typeface="-apple-system"/>
              </a:rPr>
              <a:t>We will train this model using specific statistics from every game including playoffs since 2010. This data includes many different statistics listed below but we are going to focus on three specifically:</a:t>
            </a:r>
          </a:p>
          <a:p>
            <a:pPr algn="l">
              <a:buFont typeface="Arial" panose="020B0604020202020204" pitchFamily="34" charset="0"/>
              <a:buChar char="•"/>
            </a:pPr>
            <a:r>
              <a:rPr lang="en-US" b="0" i="0" dirty="0">
                <a:solidFill>
                  <a:srgbClr val="C9D1D9"/>
                </a:solidFill>
                <a:effectLst/>
                <a:latin typeface="-apple-system"/>
              </a:rPr>
              <a:t>Points Scored</a:t>
            </a:r>
          </a:p>
          <a:p>
            <a:pPr algn="l">
              <a:buFont typeface="Arial" panose="020B0604020202020204" pitchFamily="34" charset="0"/>
              <a:buChar char="•"/>
            </a:pPr>
            <a:r>
              <a:rPr lang="en-US" b="0" i="0" dirty="0">
                <a:solidFill>
                  <a:srgbClr val="C9D1D9"/>
                </a:solidFill>
                <a:effectLst/>
                <a:latin typeface="-apple-system"/>
              </a:rPr>
              <a:t>Turnovers</a:t>
            </a:r>
          </a:p>
          <a:p>
            <a:pPr algn="l">
              <a:buFont typeface="Arial" panose="020B0604020202020204" pitchFamily="34" charset="0"/>
              <a:buChar char="•"/>
            </a:pPr>
            <a:r>
              <a:rPr lang="en-US" b="0" i="0" dirty="0">
                <a:solidFill>
                  <a:srgbClr val="C9D1D9"/>
                </a:solidFill>
                <a:effectLst/>
                <a:latin typeface="-apple-system"/>
              </a:rPr>
              <a:t>Time of Possession</a:t>
            </a:r>
          </a:p>
          <a:p>
            <a:pPr marL="0" indent="0" algn="l">
              <a:buNone/>
            </a:pPr>
            <a:r>
              <a:rPr lang="en-US" b="0" i="0" dirty="0">
                <a:solidFill>
                  <a:srgbClr val="C9D1D9"/>
                </a:solidFill>
                <a:effectLst/>
                <a:latin typeface="-apple-system"/>
              </a:rPr>
              <a:t>We believe that these statistics play a major part in winning football games and will provide us the best model. Teams who rank high in these statistics should be winning more playoff games and also competing for or winning </a:t>
            </a:r>
            <a:r>
              <a:rPr lang="en-US" b="0" i="0" dirty="0" err="1">
                <a:solidFill>
                  <a:srgbClr val="C9D1D9"/>
                </a:solidFill>
                <a:effectLst/>
                <a:latin typeface="-apple-system"/>
              </a:rPr>
              <a:t>SuperBowls</a:t>
            </a:r>
            <a:r>
              <a:rPr lang="en-US" b="0" i="0" dirty="0">
                <a:solidFill>
                  <a:srgbClr val="C9D1D9"/>
                </a:solidFill>
                <a:effectLst/>
                <a:latin typeface="-apple-system"/>
              </a:rPr>
              <a:t> more often. This model should provide us with ideal targets for these statistics that would give clear indicators on what a team should target to win the game on any given Sunday.</a:t>
            </a:r>
          </a:p>
          <a:p>
            <a:pPr marL="457200" lvl="1" indent="0">
              <a:buNone/>
            </a:pPr>
            <a:endParaRPr lang="en-US" dirty="0"/>
          </a:p>
        </p:txBody>
      </p:sp>
    </p:spTree>
    <p:extLst>
      <p:ext uri="{BB962C8B-B14F-4D97-AF65-F5344CB8AC3E}">
        <p14:creationId xmlns:p14="http://schemas.microsoft.com/office/powerpoint/2010/main" val="269688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85000" lnSpcReduction="20000"/>
          </a:bodyPr>
          <a:lstStyle/>
          <a:p>
            <a:pPr marL="0" indent="0">
              <a:buNone/>
            </a:pPr>
            <a:r>
              <a:rPr lang="en-US" b="0" i="0" dirty="0">
                <a:solidFill>
                  <a:srgbClr val="C9D1D9"/>
                </a:solidFill>
                <a:effectLst/>
                <a:latin typeface="-apple-system"/>
              </a:rPr>
              <a:t>The data set we chose is NFL game statistics from the 2002 to 2022 years scraped from ESPN Team States page for each game. The games for each year include 256 games from the regular season and 11 playoff games. In the data set from the games in the NFL season, there are 3 from all the seasons that were missing and not included.</a:t>
            </a:r>
          </a:p>
          <a:p>
            <a:pPr marL="0" indent="0" algn="l">
              <a:buNone/>
            </a:pPr>
            <a:r>
              <a:rPr lang="en-US" i="0" dirty="0">
                <a:solidFill>
                  <a:srgbClr val="C9D1D9"/>
                </a:solidFill>
                <a:effectLst/>
                <a:latin typeface="-apple-system"/>
              </a:rPr>
              <a:t>Variety of statistics for each game</a:t>
            </a:r>
          </a:p>
          <a:p>
            <a:pPr algn="l"/>
            <a:r>
              <a:rPr lang="en-US" b="0" i="0" dirty="0">
                <a:solidFill>
                  <a:srgbClr val="C9D1D9"/>
                </a:solidFill>
                <a:effectLst/>
                <a:latin typeface="-apple-system"/>
              </a:rPr>
              <a:t>General statistics</a:t>
            </a:r>
          </a:p>
          <a:p>
            <a:pPr lvl="1"/>
            <a:r>
              <a:rPr lang="en-US" b="0" i="0" dirty="0">
                <a:solidFill>
                  <a:srgbClr val="C9D1D9"/>
                </a:solidFill>
                <a:effectLst/>
                <a:latin typeface="-apple-system"/>
              </a:rPr>
              <a:t>Date of the game, Home Team, Away Team, Date of the game, Score</a:t>
            </a:r>
          </a:p>
          <a:p>
            <a:r>
              <a:rPr lang="en-US" b="0" i="0" dirty="0">
                <a:solidFill>
                  <a:srgbClr val="C9D1D9"/>
                </a:solidFill>
                <a:effectLst/>
                <a:latin typeface="-apple-system"/>
              </a:rPr>
              <a:t>Offensive statistics</a:t>
            </a:r>
          </a:p>
          <a:p>
            <a:pPr lvl="1"/>
            <a:r>
              <a:rPr lang="en-US" dirty="0">
                <a:solidFill>
                  <a:srgbClr val="C9D1D9"/>
                </a:solidFill>
                <a:latin typeface="-apple-system"/>
              </a:rPr>
              <a:t>Efficiency on first, third and fourth downs, Passing yards, Completion attempts, Rushing yards &amp; attempts, Redzone statistics, Time of possession</a:t>
            </a:r>
          </a:p>
          <a:p>
            <a:r>
              <a:rPr lang="en-US" b="0" i="0" dirty="0">
                <a:solidFill>
                  <a:srgbClr val="C9D1D9"/>
                </a:solidFill>
                <a:effectLst/>
                <a:latin typeface="-apple-system"/>
              </a:rPr>
              <a:t>Defensive statistics</a:t>
            </a:r>
          </a:p>
          <a:p>
            <a:pPr lvl="1"/>
            <a:r>
              <a:rPr lang="en-US" b="0" i="0" dirty="0">
                <a:solidFill>
                  <a:srgbClr val="C9D1D9"/>
                </a:solidFill>
                <a:effectLst/>
                <a:latin typeface="-apple-system"/>
              </a:rPr>
              <a:t>Sacks, Turnovers, Defensive Touchdowns</a:t>
            </a:r>
          </a:p>
          <a:p>
            <a:pPr marL="0" indent="0">
              <a:buNone/>
            </a:pPr>
            <a:br>
              <a:rPr lang="en-US" dirty="0"/>
            </a:br>
            <a:endParaRPr lang="en-US" dirty="0"/>
          </a:p>
        </p:txBody>
      </p:sp>
    </p:spTree>
    <p:extLst>
      <p:ext uri="{BB962C8B-B14F-4D97-AF65-F5344CB8AC3E}">
        <p14:creationId xmlns:p14="http://schemas.microsoft.com/office/powerpoint/2010/main" val="23975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F548-0CD5-C76F-A39E-48DD6FAA77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211A434-10DD-284B-3805-E1E061FDDF40}"/>
              </a:ext>
            </a:extLst>
          </p:cNvPr>
          <p:cNvSpPr>
            <a:spLocks noGrp="1"/>
          </p:cNvSpPr>
          <p:nvPr>
            <p:ph idx="1"/>
          </p:nvPr>
        </p:nvSpPr>
        <p:spPr>
          <a:xfrm>
            <a:off x="335280" y="1686560"/>
            <a:ext cx="9816173" cy="5049519"/>
          </a:xfrm>
        </p:spPr>
        <p:txBody>
          <a:bodyPr>
            <a:normAutofit/>
          </a:bodyPr>
          <a:lstStyle/>
          <a:p>
            <a:pPr marL="0" indent="0" algn="l">
              <a:buNone/>
            </a:pPr>
            <a:r>
              <a:rPr lang="en-US" sz="1800" b="0" i="0" dirty="0">
                <a:effectLst/>
                <a:latin typeface="-apple-system"/>
              </a:rPr>
              <a:t>In this project, we aim to predict the winner of NFL games based on certain features such as turnovers, score, possession, and home advantage. The dataset used in this project is contained in the 'final_nfl_data.csv' file. We started by importing the necessary libraries such as NumPy, Pandas, </a:t>
            </a:r>
            <a:r>
              <a:rPr lang="en-US" sz="1800" b="0" i="0" dirty="0" err="1">
                <a:effectLst/>
                <a:latin typeface="-apple-system"/>
              </a:rPr>
              <a:t>Pathlib</a:t>
            </a:r>
            <a:r>
              <a:rPr lang="en-US" sz="1800" b="0" i="0" dirty="0">
                <a:effectLst/>
                <a:latin typeface="-apple-system"/>
              </a:rPr>
              <a:t>, and collections. We also imported the required methods from Scikit-learn and </a:t>
            </a:r>
            <a:r>
              <a:rPr lang="en-US" sz="1800" b="0" i="0" dirty="0" err="1">
                <a:effectLst/>
                <a:latin typeface="-apple-system"/>
              </a:rPr>
              <a:t>imblearn</a:t>
            </a:r>
            <a:r>
              <a:rPr lang="en-US" sz="1800" b="0" i="0" dirty="0">
                <a:effectLst/>
                <a:latin typeface="-apple-system"/>
              </a:rPr>
              <a:t> libraries such as </a:t>
            </a:r>
            <a:r>
              <a:rPr lang="en-US" sz="1800" b="0" i="0" dirty="0" err="1">
                <a:effectLst/>
                <a:latin typeface="-apple-system"/>
              </a:rPr>
              <a:t>balanced_accuracy_score</a:t>
            </a:r>
            <a:r>
              <a:rPr lang="en-US" sz="1800" b="0" i="0" dirty="0">
                <a:effectLst/>
                <a:latin typeface="-apple-system"/>
              </a:rPr>
              <a:t>, </a:t>
            </a:r>
            <a:r>
              <a:rPr lang="en-US" sz="1800" b="0" i="0" dirty="0" err="1">
                <a:effectLst/>
                <a:latin typeface="-apple-system"/>
              </a:rPr>
              <a:t>confusion_matrix</a:t>
            </a:r>
            <a:r>
              <a:rPr lang="en-US" sz="1800" b="0" i="0" dirty="0">
                <a:effectLst/>
                <a:latin typeface="-apple-system"/>
              </a:rPr>
              <a:t>, and </a:t>
            </a:r>
            <a:r>
              <a:rPr lang="en-US" sz="1800" b="0" i="0" dirty="0" err="1">
                <a:effectLst/>
                <a:latin typeface="-apple-system"/>
              </a:rPr>
              <a:t>classification_report_imbalanced</a:t>
            </a:r>
            <a:r>
              <a:rPr lang="en-US" sz="1800" b="0" i="0" dirty="0">
                <a:effectLst/>
                <a:latin typeface="-apple-system"/>
              </a:rPr>
              <a:t>.</a:t>
            </a:r>
          </a:p>
          <a:p>
            <a:pPr marL="0" indent="0" algn="l">
              <a:buNone/>
            </a:pPr>
            <a:r>
              <a:rPr lang="en-US" sz="1800" b="0" i="0" dirty="0">
                <a:effectLst/>
                <a:latin typeface="-apple-system"/>
              </a:rPr>
              <a:t>After importing the necessary libraries and methods, we loaded the dataset into a Pandas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read_csv</a:t>
            </a:r>
            <a:r>
              <a:rPr lang="en-US" sz="1800" b="0" i="0" dirty="0">
                <a:effectLst/>
                <a:latin typeface="-apple-system"/>
              </a:rPr>
              <a:t> method. We then checked the dataset for any null values, and dropped the null columns and rows using the </a:t>
            </a:r>
            <a:r>
              <a:rPr lang="en-US" sz="1800" b="0" i="0" dirty="0" err="1">
                <a:effectLst/>
                <a:latin typeface="-apple-system"/>
              </a:rPr>
              <a:t>dropna</a:t>
            </a:r>
            <a:r>
              <a:rPr lang="en-US" sz="1800" b="0" i="0" dirty="0">
                <a:effectLst/>
                <a:latin typeface="-apple-system"/>
              </a:rPr>
              <a:t> method. We also reset the index of the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reset_index</a:t>
            </a:r>
            <a:r>
              <a:rPr lang="en-US" sz="1800" b="0" i="0" dirty="0">
                <a:effectLst/>
                <a:latin typeface="-apple-system"/>
              </a:rPr>
              <a:t> method. Since we would not be using the 'date', '</a:t>
            </a:r>
            <a:r>
              <a:rPr lang="en-US" sz="1800" b="0" i="0" dirty="0" err="1">
                <a:effectLst/>
                <a:latin typeface="-apple-system"/>
              </a:rPr>
              <a:t>team_id</a:t>
            </a:r>
            <a:r>
              <a:rPr lang="en-US" sz="1800" b="0" i="0" dirty="0">
                <a:effectLst/>
                <a:latin typeface="-apple-system"/>
              </a:rPr>
              <a:t>', and 'name' columns in the prediction, we dropped them using the drop method.</a:t>
            </a:r>
          </a:p>
          <a:p>
            <a:pPr marL="0" indent="0" algn="l">
              <a:buNone/>
            </a:pPr>
            <a:r>
              <a:rPr lang="en-US" sz="1800" b="0" i="0" dirty="0">
                <a:effectLst/>
                <a:latin typeface="-apple-system"/>
              </a:rPr>
              <a:t>To gain insights into the data, we printed the description of the features using the describe method to get a statistical summary of the data. Overall, the data exploration phase of this project involved loading the dataset into a Pandas </a:t>
            </a:r>
            <a:r>
              <a:rPr lang="en-US" sz="1800" b="0" i="0" dirty="0" err="1">
                <a:effectLst/>
                <a:latin typeface="-apple-system"/>
              </a:rPr>
              <a:t>dataframe</a:t>
            </a:r>
            <a:r>
              <a:rPr lang="en-US" sz="1800" b="0" i="0" dirty="0">
                <a:effectLst/>
                <a:latin typeface="-apple-system"/>
              </a:rPr>
              <a:t>, checking for null values, dropping irrelevant columns, and creating the features and target variables for the model.</a:t>
            </a:r>
          </a:p>
          <a:p>
            <a:pPr marL="0" indent="0">
              <a:buNone/>
            </a:pPr>
            <a:endParaRPr lang="en-US" dirty="0"/>
          </a:p>
        </p:txBody>
      </p:sp>
    </p:spTree>
    <p:extLst>
      <p:ext uri="{BB962C8B-B14F-4D97-AF65-F5344CB8AC3E}">
        <p14:creationId xmlns:p14="http://schemas.microsoft.com/office/powerpoint/2010/main" val="112392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ERD DIAGRAM</a:t>
            </a:r>
          </a:p>
        </p:txBody>
      </p:sp>
      <p:pic>
        <p:nvPicPr>
          <p:cNvPr id="7" name="Content Placeholder 6">
            <a:extLst>
              <a:ext uri="{FF2B5EF4-FFF2-40B4-BE49-F238E27FC236}">
                <a16:creationId xmlns:a16="http://schemas.microsoft.com/office/drawing/2014/main" id="{B4AF65AB-B4A6-93B1-97C5-C3D04DA0FDB5}"/>
              </a:ext>
            </a:extLst>
          </p:cNvPr>
          <p:cNvPicPr>
            <a:picLocks noGrp="1" noChangeAspect="1"/>
          </p:cNvPicPr>
          <p:nvPr>
            <p:ph idx="1"/>
          </p:nvPr>
        </p:nvPicPr>
        <p:blipFill>
          <a:blip r:embed="rId2"/>
          <a:stretch>
            <a:fillRect/>
          </a:stretch>
        </p:blipFill>
        <p:spPr>
          <a:xfrm>
            <a:off x="1631315" y="1388842"/>
            <a:ext cx="8104559" cy="5169466"/>
          </a:xfrm>
        </p:spPr>
      </p:pic>
    </p:spTree>
    <p:extLst>
      <p:ext uri="{BB962C8B-B14F-4D97-AF65-F5344CB8AC3E}">
        <p14:creationId xmlns:p14="http://schemas.microsoft.com/office/powerpoint/2010/main" val="35801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329</TotalTime>
  <Words>1447</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Century Gothic</vt:lpstr>
      <vt:lpstr>Wingdings 3</vt:lpstr>
      <vt:lpstr>Ion</vt:lpstr>
      <vt:lpstr>Predicting the NFL Game Winner</vt:lpstr>
      <vt:lpstr>Agenda</vt:lpstr>
      <vt:lpstr>Topic Discussion - Popularity </vt:lpstr>
      <vt:lpstr>Topic Discussion – Keys to the game </vt:lpstr>
      <vt:lpstr>Technologies Used</vt:lpstr>
      <vt:lpstr>Questions we will be answering</vt:lpstr>
      <vt:lpstr>Data Discussion</vt:lpstr>
      <vt:lpstr>Data Exploration</vt:lpstr>
      <vt:lpstr>ERD DIAGRAM</vt:lpstr>
      <vt:lpstr>Project Analysis Phase</vt:lpstr>
      <vt:lpstr>Model Discussion</vt:lpstr>
      <vt:lpstr>Was the model successful?</vt:lpstr>
      <vt:lpstr>Data Visualizations Used</vt:lpstr>
      <vt:lpstr>Data Visualizations Used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Game Winner</dc:title>
  <dc:creator>Vytas Stuopis</dc:creator>
  <cp:lastModifiedBy>Vytas Stuopis</cp:lastModifiedBy>
  <cp:revision>13</cp:revision>
  <dcterms:created xsi:type="dcterms:W3CDTF">2023-03-25T14:05:32Z</dcterms:created>
  <dcterms:modified xsi:type="dcterms:W3CDTF">2023-04-06T01:35:30Z</dcterms:modified>
</cp:coreProperties>
</file>