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Nuni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b1ad7bf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b1ad7bf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4ed3b8dca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4ed3b8dca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850">
              <a:solidFill>
                <a:srgbClr val="333333"/>
              </a:solidFill>
              <a:highlight>
                <a:srgbClr val="FFFFFF"/>
              </a:highlight>
              <a:latin typeface="Verdana"/>
              <a:ea typeface="Verdana"/>
              <a:cs typeface="Verdana"/>
              <a:sym typeface="Verdan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b1ad7c38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4b1ad7c38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4edfb091e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4edfb091e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4f25d7d81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4f25d7d81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4f25d7d81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f25d7d81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f25d7d815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f25d7d815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4f25d7d81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4f25d7d81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4ee081ffb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4ee081ffb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4b1ad7c387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4b1ad7c38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4ee081ffb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4ee081ffb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b1ad7bf4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b1ad7bf4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16f1cc2f8fe4550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6f1cc2f8fe4550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cb9c97f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cb9c97f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b1ad7c38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b1ad7c38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ed3b8dca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ed3b8dca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10-20 Seconds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cb9c97f3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cb9c97f3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cb9c97f3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cb9c97f3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f25d7d81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f25d7d81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f25d7d81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f25d7d81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128" name="Shape 128"/>
        <p:cNvGrpSpPr/>
        <p:nvPr/>
      </p:nvGrpSpPr>
      <p:grpSpPr>
        <a:xfrm>
          <a:off x="0" y="0"/>
          <a:ext cx="0" cy="0"/>
          <a:chOff x="0" y="0"/>
          <a:chExt cx="0" cy="0"/>
        </a:xfrm>
      </p:grpSpPr>
      <p:grpSp>
        <p:nvGrpSpPr>
          <p:cNvPr id="129" name="Google Shape;129;p14"/>
          <p:cNvGrpSpPr/>
          <p:nvPr/>
        </p:nvGrpSpPr>
        <p:grpSpPr>
          <a:xfrm>
            <a:off x="6098378" y="5"/>
            <a:ext cx="3045625" cy="2030570"/>
            <a:chOff x="6098378" y="5"/>
            <a:chExt cx="3045625" cy="2030570"/>
          </a:xfrm>
        </p:grpSpPr>
        <p:sp>
          <p:nvSpPr>
            <p:cNvPr id="130" name="Google Shape;130;p1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14"/>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36" name="Google Shape;136;p14"/>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37" name="Google Shape;137;p1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38" name="Shape 138"/>
        <p:cNvGrpSpPr/>
        <p:nvPr/>
      </p:nvGrpSpPr>
      <p:grpSpPr>
        <a:xfrm>
          <a:off x="0" y="0"/>
          <a:ext cx="0" cy="0"/>
          <a:chOff x="0" y="0"/>
          <a:chExt cx="0" cy="0"/>
        </a:xfrm>
      </p:grpSpPr>
      <p:grpSp>
        <p:nvGrpSpPr>
          <p:cNvPr id="139" name="Google Shape;139;p15"/>
          <p:cNvGrpSpPr/>
          <p:nvPr/>
        </p:nvGrpSpPr>
        <p:grpSpPr>
          <a:xfrm>
            <a:off x="6098378" y="5"/>
            <a:ext cx="3045625" cy="2030570"/>
            <a:chOff x="6098378" y="5"/>
            <a:chExt cx="3045625" cy="2030570"/>
          </a:xfrm>
        </p:grpSpPr>
        <p:sp>
          <p:nvSpPr>
            <p:cNvPr id="140" name="Google Shape;140;p1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15"/>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46" name="Google Shape;146;p1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7" name="Shape 147"/>
        <p:cNvGrpSpPr/>
        <p:nvPr/>
      </p:nvGrpSpPr>
      <p:grpSpPr>
        <a:xfrm>
          <a:off x="0" y="0"/>
          <a:ext cx="0" cy="0"/>
          <a:chOff x="0" y="0"/>
          <a:chExt cx="0" cy="0"/>
        </a:xfrm>
      </p:grpSpPr>
      <p:grpSp>
        <p:nvGrpSpPr>
          <p:cNvPr id="148" name="Google Shape;148;p16"/>
          <p:cNvGrpSpPr/>
          <p:nvPr/>
        </p:nvGrpSpPr>
        <p:grpSpPr>
          <a:xfrm>
            <a:off x="0" y="3903669"/>
            <a:ext cx="9144000" cy="1239925"/>
            <a:chOff x="0" y="3903669"/>
            <a:chExt cx="9144000" cy="1239925"/>
          </a:xfrm>
        </p:grpSpPr>
        <p:sp>
          <p:nvSpPr>
            <p:cNvPr id="149" name="Google Shape;149;p16"/>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5" name="Google Shape;155;p16"/>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56" name="Google Shape;156;p1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57" name="Shape 157"/>
        <p:cNvGrpSpPr/>
        <p:nvPr/>
      </p:nvGrpSpPr>
      <p:grpSpPr>
        <a:xfrm>
          <a:off x="0" y="0"/>
          <a:ext cx="0" cy="0"/>
          <a:chOff x="0" y="0"/>
          <a:chExt cx="0" cy="0"/>
        </a:xfrm>
      </p:grpSpPr>
      <p:sp>
        <p:nvSpPr>
          <p:cNvPr id="158" name="Google Shape;158;p17"/>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9" name="Google Shape;159;p17"/>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0" name="Google Shape;160;p17"/>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1" name="Google Shape;161;p1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2" name="Shape 162"/>
        <p:cNvGrpSpPr/>
        <p:nvPr/>
      </p:nvGrpSpPr>
      <p:grpSpPr>
        <a:xfrm>
          <a:off x="0" y="0"/>
          <a:ext cx="0" cy="0"/>
          <a:chOff x="0" y="0"/>
          <a:chExt cx="0" cy="0"/>
        </a:xfrm>
      </p:grpSpPr>
      <p:sp>
        <p:nvSpPr>
          <p:cNvPr id="163" name="Google Shape;163;p18"/>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4" name="Google Shape;164;p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65" name="Shape 165"/>
        <p:cNvGrpSpPr/>
        <p:nvPr/>
      </p:nvGrpSpPr>
      <p:grpSpPr>
        <a:xfrm>
          <a:off x="0" y="0"/>
          <a:ext cx="0" cy="0"/>
          <a:chOff x="0" y="0"/>
          <a:chExt cx="0" cy="0"/>
        </a:xfrm>
      </p:grpSpPr>
      <p:sp>
        <p:nvSpPr>
          <p:cNvPr id="166" name="Google Shape;166;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7" name="Google Shape;167;p19"/>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8" name="Google Shape;168;p1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169" name="Shape 169"/>
        <p:cNvGrpSpPr/>
        <p:nvPr/>
      </p:nvGrpSpPr>
      <p:grpSpPr>
        <a:xfrm>
          <a:off x="0" y="0"/>
          <a:ext cx="0" cy="0"/>
          <a:chOff x="0" y="0"/>
          <a:chExt cx="0" cy="0"/>
        </a:xfrm>
      </p:grpSpPr>
      <p:grpSp>
        <p:nvGrpSpPr>
          <p:cNvPr id="170" name="Google Shape;170;p20"/>
          <p:cNvGrpSpPr/>
          <p:nvPr/>
        </p:nvGrpSpPr>
        <p:grpSpPr>
          <a:xfrm>
            <a:off x="6098378" y="5"/>
            <a:ext cx="3045625" cy="2030570"/>
            <a:chOff x="6098378" y="5"/>
            <a:chExt cx="3045625" cy="2030570"/>
          </a:xfrm>
        </p:grpSpPr>
        <p:sp>
          <p:nvSpPr>
            <p:cNvPr id="171" name="Google Shape;171;p20"/>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20"/>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77" name="Google Shape;177;p2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78" name="Shape 178"/>
        <p:cNvGrpSpPr/>
        <p:nvPr/>
      </p:nvGrpSpPr>
      <p:grpSpPr>
        <a:xfrm>
          <a:off x="0" y="0"/>
          <a:ext cx="0" cy="0"/>
          <a:chOff x="0" y="0"/>
          <a:chExt cx="0" cy="0"/>
        </a:xfrm>
      </p:grpSpPr>
      <p:sp>
        <p:nvSpPr>
          <p:cNvPr id="179" name="Google Shape;179;p21"/>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0" name="Google Shape;180;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81" name="Google Shape;181;p21"/>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82" name="Google Shape;182;p21"/>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3" name="Google Shape;183;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84" name="Google Shape;184;p2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85" name="Shape 185"/>
        <p:cNvGrpSpPr/>
        <p:nvPr/>
      </p:nvGrpSpPr>
      <p:grpSpPr>
        <a:xfrm>
          <a:off x="0" y="0"/>
          <a:ext cx="0" cy="0"/>
          <a:chOff x="0" y="0"/>
          <a:chExt cx="0" cy="0"/>
        </a:xfrm>
      </p:grpSpPr>
      <p:sp>
        <p:nvSpPr>
          <p:cNvPr id="186" name="Google Shape;186;p22"/>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187" name="Google Shape;187;p2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88" name="Shape 188"/>
        <p:cNvGrpSpPr/>
        <p:nvPr/>
      </p:nvGrpSpPr>
      <p:grpSpPr>
        <a:xfrm>
          <a:off x="0" y="0"/>
          <a:ext cx="0" cy="0"/>
          <a:chOff x="0" y="0"/>
          <a:chExt cx="0" cy="0"/>
        </a:xfrm>
      </p:grpSpPr>
      <p:grpSp>
        <p:nvGrpSpPr>
          <p:cNvPr id="189" name="Google Shape;189;p23"/>
          <p:cNvGrpSpPr/>
          <p:nvPr/>
        </p:nvGrpSpPr>
        <p:grpSpPr>
          <a:xfrm>
            <a:off x="6098378" y="5"/>
            <a:ext cx="3045625" cy="2030570"/>
            <a:chOff x="6098378" y="5"/>
            <a:chExt cx="3045625" cy="2030570"/>
          </a:xfrm>
        </p:grpSpPr>
        <p:sp>
          <p:nvSpPr>
            <p:cNvPr id="190" name="Google Shape;190;p2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23"/>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196" name="Google Shape;196;p23"/>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197" name="Google Shape;197;p2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8" name="Shape 198"/>
        <p:cNvGrpSpPr/>
        <p:nvPr/>
      </p:nvGrpSpPr>
      <p:grpSpPr>
        <a:xfrm>
          <a:off x="0" y="0"/>
          <a:ext cx="0" cy="0"/>
          <a:chOff x="0" y="0"/>
          <a:chExt cx="0" cy="0"/>
        </a:xfrm>
      </p:grpSpPr>
      <p:sp>
        <p:nvSpPr>
          <p:cNvPr id="199" name="Google Shape;199;p2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124" name="Shape 124"/>
        <p:cNvGrpSpPr/>
        <p:nvPr/>
      </p:nvGrpSpPr>
      <p:grpSpPr>
        <a:xfrm>
          <a:off x="0" y="0"/>
          <a:ext cx="0" cy="0"/>
          <a:chOff x="0" y="0"/>
          <a:chExt cx="0" cy="0"/>
        </a:xfrm>
      </p:grpSpPr>
      <p:sp>
        <p:nvSpPr>
          <p:cNvPr id="125" name="Google Shape;125;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126" name="Google Shape;126;p1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127" name="Google Shape;127;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hyperlink" Target="https://github.com/ighosh98/datath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94EC3"/>
            </a:gs>
            <a:gs pos="100000">
              <a:srgbClr val="20295A"/>
            </a:gs>
          </a:gsLst>
          <a:lin ang="5400012" scaled="0"/>
        </a:gradFill>
      </p:bgPr>
    </p:bg>
    <p:spTree>
      <p:nvGrpSpPr>
        <p:cNvPr id="203" name="Shape 203"/>
        <p:cNvGrpSpPr/>
        <p:nvPr/>
      </p:nvGrpSpPr>
      <p:grpSpPr>
        <a:xfrm>
          <a:off x="0" y="0"/>
          <a:ext cx="0" cy="0"/>
          <a:chOff x="0" y="0"/>
          <a:chExt cx="0" cy="0"/>
        </a:xfrm>
      </p:grpSpPr>
      <p:sp>
        <p:nvSpPr>
          <p:cNvPr id="204" name="Google Shape;204;p25"/>
          <p:cNvSpPr txBox="1"/>
          <p:nvPr>
            <p:ph type="ctrTitle"/>
          </p:nvPr>
        </p:nvSpPr>
        <p:spPr>
          <a:xfrm>
            <a:off x="598100" y="1775222"/>
            <a:ext cx="82221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b="1" lang="en" sz="4400">
                <a:solidFill>
                  <a:srgbClr val="FF9800"/>
                </a:solidFill>
                <a:latin typeface="Georgia"/>
                <a:ea typeface="Georgia"/>
                <a:cs typeface="Georgia"/>
                <a:sym typeface="Georgia"/>
              </a:rPr>
              <a:t>Yes Bank Datathon</a:t>
            </a:r>
            <a:endParaRPr b="1" sz="4400">
              <a:solidFill>
                <a:srgbClr val="FF9800"/>
              </a:solidFill>
              <a:latin typeface="Georgia"/>
              <a:ea typeface="Georgia"/>
              <a:cs typeface="Georgia"/>
              <a:sym typeface="Georgia"/>
            </a:endParaRPr>
          </a:p>
        </p:txBody>
      </p:sp>
      <p:sp>
        <p:nvSpPr>
          <p:cNvPr id="205" name="Google Shape;205;p25"/>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Details: Code2Create (BITS Pilani, Pilani Campus)</a:t>
            </a:r>
            <a:endParaRPr/>
          </a:p>
          <a:p>
            <a:pPr indent="0" lvl="0" marL="0" rtl="0" algn="l">
              <a:spcBef>
                <a:spcPts val="0"/>
              </a:spcBef>
              <a:spcAft>
                <a:spcPts val="0"/>
              </a:spcAft>
              <a:buNone/>
            </a:pPr>
            <a:r>
              <a:rPr lang="en"/>
              <a:t>By Indraneel Ghosh and Siddhant Kundu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lin ang="5400012" scaled="0"/>
        </a:gradFill>
      </p:bgPr>
    </p:bg>
    <p:spTree>
      <p:nvGrpSpPr>
        <p:cNvPr id="255" name="Shape 255"/>
        <p:cNvGrpSpPr/>
        <p:nvPr/>
      </p:nvGrpSpPr>
      <p:grpSpPr>
        <a:xfrm>
          <a:off x="0" y="0"/>
          <a:ext cx="0" cy="0"/>
          <a:chOff x="0" y="0"/>
          <a:chExt cx="0" cy="0"/>
        </a:xfrm>
      </p:grpSpPr>
      <p:sp>
        <p:nvSpPr>
          <p:cNvPr id="256" name="Google Shape;256;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Numpy</a:t>
            </a:r>
            <a:endParaRPr/>
          </a:p>
          <a:p>
            <a:pPr indent="-342900" lvl="0" marL="457200" rtl="0" algn="l">
              <a:spcBef>
                <a:spcPts val="0"/>
              </a:spcBef>
              <a:spcAft>
                <a:spcPts val="0"/>
              </a:spcAft>
              <a:buSzPts val="1800"/>
              <a:buChar char="●"/>
            </a:pPr>
            <a:r>
              <a:rPr lang="en"/>
              <a:t>Pandas</a:t>
            </a:r>
            <a:endParaRPr/>
          </a:p>
          <a:p>
            <a:pPr indent="-342900" lvl="0" marL="457200" rtl="0" algn="l">
              <a:spcBef>
                <a:spcPts val="0"/>
              </a:spcBef>
              <a:spcAft>
                <a:spcPts val="0"/>
              </a:spcAft>
              <a:buSzPts val="1800"/>
              <a:buChar char="●"/>
            </a:pPr>
            <a:r>
              <a:rPr lang="en"/>
              <a:t>Matplotlib</a:t>
            </a:r>
            <a:endParaRPr/>
          </a:p>
          <a:p>
            <a:pPr indent="-342900" lvl="0" marL="457200" rtl="0" algn="l">
              <a:spcBef>
                <a:spcPts val="0"/>
              </a:spcBef>
              <a:spcAft>
                <a:spcPts val="0"/>
              </a:spcAft>
              <a:buSzPts val="1800"/>
              <a:buChar char="●"/>
            </a:pPr>
            <a:r>
              <a:rPr lang="en"/>
              <a:t>Seaborn</a:t>
            </a:r>
            <a:endParaRPr/>
          </a:p>
          <a:p>
            <a:pPr indent="-342900" lvl="0" marL="457200" rtl="0" algn="l">
              <a:spcBef>
                <a:spcPts val="0"/>
              </a:spcBef>
              <a:spcAft>
                <a:spcPts val="0"/>
              </a:spcAft>
              <a:buSzPts val="1800"/>
              <a:buChar char="●"/>
            </a:pPr>
            <a:r>
              <a:rPr lang="en"/>
              <a:t>Gmaps</a:t>
            </a:r>
            <a:endParaRPr/>
          </a:p>
          <a:p>
            <a:pPr indent="-342900" lvl="0" marL="457200" rtl="0" algn="l">
              <a:spcBef>
                <a:spcPts val="0"/>
              </a:spcBef>
              <a:spcAft>
                <a:spcPts val="0"/>
              </a:spcAft>
              <a:buSzPts val="1800"/>
              <a:buChar char="●"/>
            </a:pPr>
            <a:r>
              <a:rPr lang="en"/>
              <a:t>Json</a:t>
            </a:r>
            <a:endParaRPr/>
          </a:p>
          <a:p>
            <a:pPr indent="-342900" lvl="0" marL="457200" rtl="0" algn="l">
              <a:spcBef>
                <a:spcPts val="0"/>
              </a:spcBef>
              <a:spcAft>
                <a:spcPts val="0"/>
              </a:spcAft>
              <a:buSzPts val="1800"/>
              <a:buChar char="●"/>
            </a:pPr>
            <a:r>
              <a:rPr lang="en"/>
              <a:t>Requests</a:t>
            </a:r>
            <a:endParaRPr/>
          </a:p>
          <a:p>
            <a:pPr indent="-342900" lvl="0" marL="457200" rtl="0" algn="l">
              <a:spcBef>
                <a:spcPts val="0"/>
              </a:spcBef>
              <a:spcAft>
                <a:spcPts val="0"/>
              </a:spcAft>
              <a:buSzPts val="1800"/>
              <a:buChar char="●"/>
            </a:pPr>
            <a:r>
              <a:rPr lang="en"/>
              <a:t>googlemaps</a:t>
            </a:r>
            <a:endParaRPr/>
          </a:p>
        </p:txBody>
      </p:sp>
      <p:sp>
        <p:nvSpPr>
          <p:cNvPr id="257" name="Google Shape;257;p34"/>
          <p:cNvSpPr txBox="1"/>
          <p:nvPr>
            <p:ph type="title"/>
          </p:nvPr>
        </p:nvSpPr>
        <p:spPr>
          <a:xfrm>
            <a:off x="311700" y="333800"/>
            <a:ext cx="8520600" cy="896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3600"/>
              <a:t>Libraries and External Requirements</a:t>
            </a:r>
            <a:endParaRPr sz="3600"/>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400"/>
              <a:t>Heat Map Results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BD4EB"/>
            </a:gs>
            <a:gs pos="100000">
              <a:srgbClr val="9180BB"/>
            </a:gs>
          </a:gsLst>
          <a:lin ang="16200038" scaled="0"/>
        </a:gradFill>
      </p:bgPr>
    </p:bg>
    <p:spTree>
      <p:nvGrpSpPr>
        <p:cNvPr id="266" name="Shape 266"/>
        <p:cNvGrpSpPr/>
        <p:nvPr/>
      </p:nvGrpSpPr>
      <p:grpSpPr>
        <a:xfrm>
          <a:off x="0" y="0"/>
          <a:ext cx="0" cy="0"/>
          <a:chOff x="0" y="0"/>
          <a:chExt cx="0" cy="0"/>
        </a:xfrm>
      </p:grpSpPr>
      <p:pic>
        <p:nvPicPr>
          <p:cNvPr id="267" name="Google Shape;267;p36"/>
          <p:cNvPicPr preferRelativeResize="0"/>
          <p:nvPr/>
        </p:nvPicPr>
        <p:blipFill>
          <a:blip r:embed="rId3">
            <a:alphaModFix/>
          </a:blip>
          <a:stretch>
            <a:fillRect/>
          </a:stretch>
        </p:blipFill>
        <p:spPr>
          <a:xfrm>
            <a:off x="0" y="1245"/>
            <a:ext cx="9144001" cy="5141005"/>
          </a:xfrm>
          <a:prstGeom prst="rect">
            <a:avLst/>
          </a:prstGeom>
          <a:noFill/>
          <a:ln>
            <a:noFill/>
          </a:ln>
        </p:spPr>
      </p:pic>
      <p:sp>
        <p:nvSpPr>
          <p:cNvPr id="268" name="Google Shape;268;p36"/>
          <p:cNvSpPr txBox="1"/>
          <p:nvPr/>
        </p:nvSpPr>
        <p:spPr>
          <a:xfrm>
            <a:off x="392825" y="797925"/>
            <a:ext cx="3009900" cy="5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Current city - </a:t>
            </a:r>
            <a:r>
              <a:rPr b="1" lang="en" sz="2000">
                <a:latin typeface="Roboto"/>
                <a:ea typeface="Roboto"/>
                <a:cs typeface="Roboto"/>
                <a:sym typeface="Roboto"/>
              </a:rPr>
              <a:t>Mumbai</a:t>
            </a:r>
            <a:endParaRPr b="1" sz="2000">
              <a:latin typeface="Roboto"/>
              <a:ea typeface="Roboto"/>
              <a:cs typeface="Roboto"/>
              <a:sym typeface="Roboto"/>
            </a:endParaRPr>
          </a:p>
        </p:txBody>
      </p:sp>
    </p:spTree>
  </p:cSld>
  <p:clrMapOvr>
    <a:masterClrMapping/>
  </p:clrMapOvr>
  <mc:AlternateContent>
    <mc:Choice Requires="p14">
      <p:transition spd="slow">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5" name="Google Shape;275;p37"/>
          <p:cNvPicPr preferRelativeResize="0"/>
          <p:nvPr/>
        </p:nvPicPr>
        <p:blipFill>
          <a:blip r:embed="rId3">
            <a:alphaModFix/>
          </a:blip>
          <a:stretch>
            <a:fillRect/>
          </a:stretch>
        </p:blipFill>
        <p:spPr>
          <a:xfrm>
            <a:off x="0" y="1255"/>
            <a:ext cx="9144001" cy="5140990"/>
          </a:xfrm>
          <a:prstGeom prst="rect">
            <a:avLst/>
          </a:prstGeom>
          <a:noFill/>
          <a:ln>
            <a:noFill/>
          </a:ln>
        </p:spPr>
      </p:pic>
      <p:sp>
        <p:nvSpPr>
          <p:cNvPr id="276" name="Google Shape;276;p37"/>
          <p:cNvSpPr txBox="1"/>
          <p:nvPr/>
        </p:nvSpPr>
        <p:spPr>
          <a:xfrm>
            <a:off x="392825" y="797925"/>
            <a:ext cx="26760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Permanent </a:t>
            </a:r>
            <a:r>
              <a:rPr b="1" lang="en">
                <a:latin typeface="Roboto"/>
                <a:ea typeface="Roboto"/>
                <a:cs typeface="Roboto"/>
                <a:sym typeface="Roboto"/>
              </a:rPr>
              <a:t>city - </a:t>
            </a:r>
            <a:r>
              <a:rPr b="1" lang="en" sz="2000">
                <a:latin typeface="Roboto"/>
                <a:ea typeface="Roboto"/>
                <a:cs typeface="Roboto"/>
                <a:sym typeface="Roboto"/>
              </a:rPr>
              <a:t>Mumbai</a:t>
            </a:r>
            <a:endParaRPr b="1" sz="20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3" name="Google Shape;283;p38"/>
          <p:cNvPicPr preferRelativeResize="0"/>
          <p:nvPr/>
        </p:nvPicPr>
        <p:blipFill>
          <a:blip r:embed="rId3">
            <a:alphaModFix/>
          </a:blip>
          <a:stretch>
            <a:fillRect/>
          </a:stretch>
        </p:blipFill>
        <p:spPr>
          <a:xfrm>
            <a:off x="0" y="1255"/>
            <a:ext cx="9144001" cy="5140990"/>
          </a:xfrm>
          <a:prstGeom prst="rect">
            <a:avLst/>
          </a:prstGeom>
          <a:noFill/>
          <a:ln>
            <a:noFill/>
          </a:ln>
        </p:spPr>
      </p:pic>
      <p:sp>
        <p:nvSpPr>
          <p:cNvPr id="284" name="Google Shape;284;p38"/>
          <p:cNvSpPr txBox="1"/>
          <p:nvPr/>
        </p:nvSpPr>
        <p:spPr>
          <a:xfrm>
            <a:off x="392825" y="797925"/>
            <a:ext cx="3009900" cy="5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Current pin code - </a:t>
            </a:r>
            <a:r>
              <a:rPr b="1" lang="en" sz="2000">
                <a:latin typeface="Roboto"/>
                <a:ea typeface="Roboto"/>
                <a:cs typeface="Roboto"/>
                <a:sym typeface="Roboto"/>
              </a:rPr>
              <a:t>110047</a:t>
            </a:r>
            <a:endParaRPr b="1" sz="20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1" name="Google Shape;291;p39"/>
          <p:cNvPicPr preferRelativeResize="0"/>
          <p:nvPr/>
        </p:nvPicPr>
        <p:blipFill>
          <a:blip r:embed="rId3">
            <a:alphaModFix/>
          </a:blip>
          <a:stretch>
            <a:fillRect/>
          </a:stretch>
        </p:blipFill>
        <p:spPr>
          <a:xfrm>
            <a:off x="0" y="1255"/>
            <a:ext cx="9144001" cy="5140990"/>
          </a:xfrm>
          <a:prstGeom prst="rect">
            <a:avLst/>
          </a:prstGeom>
          <a:noFill/>
          <a:ln>
            <a:noFill/>
          </a:ln>
        </p:spPr>
      </p:pic>
      <p:sp>
        <p:nvSpPr>
          <p:cNvPr id="292" name="Google Shape;292;p39"/>
          <p:cNvSpPr txBox="1"/>
          <p:nvPr/>
        </p:nvSpPr>
        <p:spPr>
          <a:xfrm>
            <a:off x="392825" y="797925"/>
            <a:ext cx="3009900" cy="5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Permanent </a:t>
            </a:r>
            <a:r>
              <a:rPr b="1" lang="en">
                <a:latin typeface="Roboto"/>
                <a:ea typeface="Roboto"/>
                <a:cs typeface="Roboto"/>
                <a:sym typeface="Roboto"/>
              </a:rPr>
              <a:t>pin code - </a:t>
            </a:r>
            <a:r>
              <a:rPr b="1" lang="en" sz="2000">
                <a:latin typeface="Roboto"/>
                <a:ea typeface="Roboto"/>
                <a:cs typeface="Roboto"/>
                <a:sym typeface="Roboto"/>
              </a:rPr>
              <a:t>110047</a:t>
            </a:r>
            <a:endParaRPr b="1" sz="20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9" name="Google Shape;299;p40"/>
          <p:cNvPicPr preferRelativeResize="0"/>
          <p:nvPr/>
        </p:nvPicPr>
        <p:blipFill>
          <a:blip r:embed="rId3">
            <a:alphaModFix/>
          </a:blip>
          <a:stretch>
            <a:fillRect/>
          </a:stretch>
        </p:blipFill>
        <p:spPr>
          <a:xfrm>
            <a:off x="0" y="0"/>
            <a:ext cx="9144000" cy="5143500"/>
          </a:xfrm>
          <a:prstGeom prst="rect">
            <a:avLst/>
          </a:prstGeom>
          <a:noFill/>
          <a:ln>
            <a:noFill/>
          </a:ln>
        </p:spPr>
      </p:pic>
      <p:sp>
        <p:nvSpPr>
          <p:cNvPr id="300" name="Google Shape;300;p40"/>
          <p:cNvSpPr txBox="1"/>
          <p:nvPr/>
        </p:nvSpPr>
        <p:spPr>
          <a:xfrm>
            <a:off x="392825" y="797925"/>
            <a:ext cx="3009900" cy="5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Current street - </a:t>
            </a:r>
            <a:r>
              <a:rPr b="1" lang="en" sz="2000">
                <a:latin typeface="Roboto"/>
                <a:ea typeface="Roboto"/>
                <a:cs typeface="Roboto"/>
                <a:sym typeface="Roboto"/>
              </a:rPr>
              <a:t>ANDHERI</a:t>
            </a:r>
            <a:endParaRPr b="1" sz="20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304" name="Shape 304"/>
        <p:cNvGrpSpPr/>
        <p:nvPr/>
      </p:nvGrpSpPr>
      <p:grpSpPr>
        <a:xfrm>
          <a:off x="0" y="0"/>
          <a:ext cx="0" cy="0"/>
          <a:chOff x="0" y="0"/>
          <a:chExt cx="0" cy="0"/>
        </a:xfrm>
      </p:grpSpPr>
      <p:sp>
        <p:nvSpPr>
          <p:cNvPr id="305" name="Google Shape;305;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7" name="Google Shape;307;p41"/>
          <p:cNvPicPr preferRelativeResize="0"/>
          <p:nvPr/>
        </p:nvPicPr>
        <p:blipFill>
          <a:blip r:embed="rId3">
            <a:alphaModFix/>
          </a:blip>
          <a:stretch>
            <a:fillRect/>
          </a:stretch>
        </p:blipFill>
        <p:spPr>
          <a:xfrm>
            <a:off x="0" y="1255"/>
            <a:ext cx="9144001" cy="5140990"/>
          </a:xfrm>
          <a:prstGeom prst="rect">
            <a:avLst/>
          </a:prstGeom>
          <a:noFill/>
          <a:ln>
            <a:noFill/>
          </a:ln>
        </p:spPr>
      </p:pic>
      <p:sp>
        <p:nvSpPr>
          <p:cNvPr id="308" name="Google Shape;308;p41"/>
          <p:cNvSpPr txBox="1"/>
          <p:nvPr/>
        </p:nvSpPr>
        <p:spPr>
          <a:xfrm>
            <a:off x="392825" y="797925"/>
            <a:ext cx="3009900" cy="5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Permanent street</a:t>
            </a:r>
            <a:r>
              <a:rPr b="1" lang="en">
                <a:latin typeface="Roboto"/>
                <a:ea typeface="Roboto"/>
                <a:cs typeface="Roboto"/>
                <a:sym typeface="Roboto"/>
              </a:rPr>
              <a:t> - </a:t>
            </a:r>
            <a:r>
              <a:rPr b="1" lang="en" sz="2000">
                <a:latin typeface="Roboto"/>
                <a:ea typeface="Roboto"/>
                <a:cs typeface="Roboto"/>
                <a:sym typeface="Roboto"/>
              </a:rPr>
              <a:t>ANDHERI</a:t>
            </a:r>
            <a:endParaRPr b="1" sz="20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AA84F"/>
            </a:gs>
            <a:gs pos="100000">
              <a:srgbClr val="203E13"/>
            </a:gs>
          </a:gsLst>
          <a:path path="circle">
            <a:fillToRect b="50%" l="50%" r="50%" t="50%"/>
          </a:path>
          <a:tileRect/>
        </a:gradFill>
      </p:bgPr>
    </p:bg>
    <p:spTree>
      <p:nvGrpSpPr>
        <p:cNvPr id="312" name="Shape 312"/>
        <p:cNvGrpSpPr/>
        <p:nvPr/>
      </p:nvGrpSpPr>
      <p:grpSpPr>
        <a:xfrm>
          <a:off x="0" y="0"/>
          <a:ext cx="0" cy="0"/>
          <a:chOff x="0" y="0"/>
          <a:chExt cx="0" cy="0"/>
        </a:xfrm>
      </p:grpSpPr>
      <p:sp>
        <p:nvSpPr>
          <p:cNvPr id="313" name="Google Shape;313;p42"/>
          <p:cNvSpPr txBox="1"/>
          <p:nvPr>
            <p:ph type="title"/>
          </p:nvPr>
        </p:nvSpPr>
        <p:spPr>
          <a:xfrm>
            <a:off x="265500" y="2133900"/>
            <a:ext cx="4045200" cy="8757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4800">
                <a:solidFill>
                  <a:srgbClr val="FFFFFF"/>
                </a:solidFill>
              </a:rPr>
              <a:t>Code Base</a:t>
            </a:r>
            <a:endParaRPr sz="4800">
              <a:solidFill>
                <a:srgbClr val="FFFFFF"/>
              </a:solidFill>
            </a:endParaRPr>
          </a:p>
        </p:txBody>
      </p:sp>
      <p:pic>
        <p:nvPicPr>
          <p:cNvPr id="314" name="Google Shape;314;p42"/>
          <p:cNvPicPr preferRelativeResize="0"/>
          <p:nvPr/>
        </p:nvPicPr>
        <p:blipFill>
          <a:blip r:embed="rId3">
            <a:alphaModFix/>
          </a:blip>
          <a:stretch>
            <a:fillRect/>
          </a:stretch>
        </p:blipFill>
        <p:spPr>
          <a:xfrm>
            <a:off x="5033100" y="733613"/>
            <a:ext cx="3676275" cy="3676275"/>
          </a:xfrm>
          <a:prstGeom prst="rect">
            <a:avLst/>
          </a:prstGeom>
          <a:noFill/>
          <a:ln>
            <a:noFill/>
          </a:ln>
        </p:spPr>
      </p:pic>
    </p:spTree>
  </p:cSld>
  <p:clrMapOvr>
    <a:masterClrMapping/>
  </p:clrMapOvr>
  <mc:AlternateContent>
    <mc:Choice Requires="p14">
      <p:transition spd="med">
        <p14:flip dir="l"/>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3"/>
          <p:cNvSpPr txBox="1"/>
          <p:nvPr>
            <p:ph idx="4294967295" type="title"/>
          </p:nvPr>
        </p:nvSpPr>
        <p:spPr>
          <a:xfrm>
            <a:off x="215425" y="176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Repository Link</a:t>
            </a:r>
            <a:endParaRPr sz="2600"/>
          </a:p>
        </p:txBody>
      </p:sp>
      <p:sp>
        <p:nvSpPr>
          <p:cNvPr id="320" name="Google Shape;320;p43"/>
          <p:cNvSpPr txBox="1"/>
          <p:nvPr>
            <p:ph idx="4294967295" type="body"/>
          </p:nvPr>
        </p:nvSpPr>
        <p:spPr>
          <a:xfrm>
            <a:off x="311700" y="997700"/>
            <a:ext cx="8520600" cy="3940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u="sng">
                <a:solidFill>
                  <a:schemeClr val="hlink"/>
                </a:solidFill>
                <a:hlinkClick r:id="rId3"/>
              </a:rPr>
              <a:t>https://github.com/ighosh98/datathon</a:t>
            </a:r>
            <a:endParaRPr>
              <a:solidFill>
                <a:srgbClr val="000000"/>
              </a:solidFill>
            </a:endParaRPr>
          </a:p>
          <a:p>
            <a:pPr indent="0" lvl="0" marL="457200" rtl="0" algn="l">
              <a:spcBef>
                <a:spcPts val="1600"/>
              </a:spcBef>
              <a:spcAft>
                <a:spcPts val="1600"/>
              </a:spcAft>
              <a:buNone/>
            </a:pPr>
            <a:r>
              <a:rPr lang="en">
                <a:solidFill>
                  <a:srgbClr val="000000"/>
                </a:solidFill>
              </a:rPr>
              <a:t>(Note: For security reasons the tester would have to generate their own independent API Key)</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AA84F"/>
            </a:gs>
            <a:gs pos="100000">
              <a:srgbClr val="203E13"/>
            </a:gs>
          </a:gsLst>
          <a:path path="circle">
            <a:fillToRect b="50%" l="50%" r="50%" t="50%"/>
          </a:path>
          <a:tileRect/>
        </a:gradFill>
      </p:bgPr>
    </p:bg>
    <p:spTree>
      <p:nvGrpSpPr>
        <p:cNvPr id="209" name="Shape 209"/>
        <p:cNvGrpSpPr/>
        <p:nvPr/>
      </p:nvGrpSpPr>
      <p:grpSpPr>
        <a:xfrm>
          <a:off x="0" y="0"/>
          <a:ext cx="0" cy="0"/>
          <a:chOff x="0" y="0"/>
          <a:chExt cx="0" cy="0"/>
        </a:xfrm>
      </p:grpSpPr>
      <p:sp>
        <p:nvSpPr>
          <p:cNvPr id="210" name="Google Shape;210;p26"/>
          <p:cNvSpPr txBox="1"/>
          <p:nvPr>
            <p:ph type="title"/>
          </p:nvPr>
        </p:nvSpPr>
        <p:spPr>
          <a:xfrm>
            <a:off x="265500" y="1514975"/>
            <a:ext cx="4045200" cy="28746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800">
                <a:solidFill>
                  <a:schemeClr val="lt1"/>
                </a:solidFill>
              </a:rPr>
              <a:t>Data Cleaning and Normalization</a:t>
            </a:r>
            <a:endParaRPr sz="4800">
              <a:solidFill>
                <a:schemeClr val="lt1"/>
              </a:solidFill>
            </a:endParaRPr>
          </a:p>
          <a:p>
            <a:pPr indent="0" lvl="0" marL="0" rtl="0" algn="ctr">
              <a:spcBef>
                <a:spcPts val="0"/>
              </a:spcBef>
              <a:spcAft>
                <a:spcPts val="0"/>
              </a:spcAft>
              <a:buClr>
                <a:srgbClr val="000000"/>
              </a:buClr>
              <a:buSzPts val="1100"/>
              <a:buFont typeface="Arial"/>
              <a:buNone/>
            </a:pPr>
            <a:r>
              <a:t/>
            </a:r>
            <a:endParaRPr sz="4800">
              <a:solidFill>
                <a:srgbClr val="FFFFFF"/>
              </a:solidFill>
            </a:endParaRPr>
          </a:p>
        </p:txBody>
      </p:sp>
    </p:spTree>
  </p:cSld>
  <p:clrMapOvr>
    <a:masterClrMapping/>
  </p:clrMapOvr>
  <mc:AlternateContent>
    <mc:Choice Requires="p14">
      <p:transition spd="med">
        <p14:flip dir="l"/>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4"/>
          <p:cNvSpPr txBox="1"/>
          <p:nvPr>
            <p:ph type="title"/>
          </p:nvPr>
        </p:nvSpPr>
        <p:spPr>
          <a:xfrm>
            <a:off x="311700" y="1256050"/>
            <a:ext cx="8520600" cy="203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6D7A8"/>
        </a:solidFill>
      </p:bgPr>
    </p:bg>
    <p:spTree>
      <p:nvGrpSpPr>
        <p:cNvPr id="214" name="Shape 214"/>
        <p:cNvGrpSpPr/>
        <p:nvPr/>
      </p:nvGrpSpPr>
      <p:grpSpPr>
        <a:xfrm>
          <a:off x="0" y="0"/>
          <a:ext cx="0" cy="0"/>
          <a:chOff x="0" y="0"/>
          <a:chExt cx="0" cy="0"/>
        </a:xfrm>
      </p:grpSpPr>
      <p:sp>
        <p:nvSpPr>
          <p:cNvPr id="215" name="Google Shape;215;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Cleaning and Normalization</a:t>
            </a:r>
            <a:endParaRPr b="1"/>
          </a:p>
        </p:txBody>
      </p:sp>
      <p:sp>
        <p:nvSpPr>
          <p:cNvPr id="216" name="Google Shape;216;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dropped all data entries having null values so that they would not interfere with the heat map generation process.</a:t>
            </a:r>
            <a:endParaRPr/>
          </a:p>
          <a:p>
            <a:pPr indent="0" lvl="0" marL="0" rtl="0" algn="l">
              <a:spcBef>
                <a:spcPts val="1600"/>
              </a:spcBef>
              <a:spcAft>
                <a:spcPts val="1600"/>
              </a:spcAft>
              <a:buNone/>
            </a:pPr>
            <a:r>
              <a:rPr lang="en"/>
              <a:t>To further clean up the dataset, we chose to convert all string entries to </a:t>
            </a:r>
            <a:r>
              <a:rPr lang="en"/>
              <a:t>UPPERCASE</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220" name="Shape 220"/>
        <p:cNvGrpSpPr/>
        <p:nvPr/>
      </p:nvGrpSpPr>
      <p:grpSpPr>
        <a:xfrm>
          <a:off x="0" y="0"/>
          <a:ext cx="0" cy="0"/>
          <a:chOff x="0" y="0"/>
          <a:chExt cx="0" cy="0"/>
        </a:xfrm>
      </p:grpSpPr>
      <p:sp>
        <p:nvSpPr>
          <p:cNvPr id="221" name="Google Shape;221;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22" name="Google Shape;222;p28"/>
          <p:cNvPicPr preferRelativeResize="0"/>
          <p:nvPr/>
        </p:nvPicPr>
        <p:blipFill rotWithShape="1">
          <a:blip r:embed="rId3">
            <a:alphaModFix/>
          </a:blip>
          <a:srcRect b="2551" l="14918" r="14742" t="31012"/>
          <a:stretch/>
        </p:blipFill>
        <p:spPr>
          <a:xfrm>
            <a:off x="311700" y="312425"/>
            <a:ext cx="6851426" cy="367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94EC3"/>
            </a:gs>
            <a:gs pos="100000">
              <a:srgbClr val="20295A"/>
            </a:gs>
          </a:gsLst>
          <a:path path="circle">
            <a:fillToRect b="50%" l="50%" r="50%" t="50%"/>
          </a:path>
          <a:tileRect/>
        </a:gradFill>
      </p:bgPr>
    </p:bg>
    <p:spTree>
      <p:nvGrpSpPr>
        <p:cNvPr id="226" name="Shape 226"/>
        <p:cNvGrpSpPr/>
        <p:nvPr/>
      </p:nvGrpSpPr>
      <p:grpSpPr>
        <a:xfrm>
          <a:off x="0" y="0"/>
          <a:ext cx="0" cy="0"/>
          <a:chOff x="0" y="0"/>
          <a:chExt cx="0" cy="0"/>
        </a:xfrm>
      </p:grpSpPr>
      <p:sp>
        <p:nvSpPr>
          <p:cNvPr id="227" name="Google Shape;227;p29"/>
          <p:cNvSpPr txBox="1"/>
          <p:nvPr>
            <p:ph type="ctrTitle"/>
          </p:nvPr>
        </p:nvSpPr>
        <p:spPr>
          <a:xfrm>
            <a:off x="1086000" y="1676397"/>
            <a:ext cx="6858000" cy="1790700"/>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dk1"/>
              </a:buClr>
              <a:buSzPts val="1100"/>
              <a:buFont typeface="Arial"/>
              <a:buNone/>
            </a:pPr>
            <a:r>
              <a:rPr lang="en" sz="4800">
                <a:solidFill>
                  <a:srgbClr val="FFFFFF"/>
                </a:solidFill>
              </a:rPr>
              <a:t>Algorithm and Implementation Details</a:t>
            </a:r>
            <a:endParaRPr sz="48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4A7D6"/>
        </a:solidFill>
      </p:bgPr>
    </p:bg>
    <p:spTree>
      <p:nvGrpSpPr>
        <p:cNvPr id="231" name="Shape 231"/>
        <p:cNvGrpSpPr/>
        <p:nvPr/>
      </p:nvGrpSpPr>
      <p:grpSpPr>
        <a:xfrm>
          <a:off x="0" y="0"/>
          <a:ext cx="0" cy="0"/>
          <a:chOff x="0" y="0"/>
          <a:chExt cx="0" cy="0"/>
        </a:xfrm>
      </p:grpSpPr>
      <p:sp>
        <p:nvSpPr>
          <p:cNvPr id="232" name="Google Shape;232;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Modelling Constraints</a:t>
            </a:r>
            <a:endParaRPr/>
          </a:p>
        </p:txBody>
      </p:sp>
      <p:sp>
        <p:nvSpPr>
          <p:cNvPr id="233" name="Google Shape;233;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a:t>Due to monetary constraints we tested on a smaller segment of the provided dataset to obtain our results. The results obtained have been attached.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FC5E8"/>
        </a:solidFill>
      </p:bgPr>
    </p:bg>
    <p:spTree>
      <p:nvGrpSpPr>
        <p:cNvPr id="237" name="Shape 237"/>
        <p:cNvGrpSpPr/>
        <p:nvPr/>
      </p:nvGrpSpPr>
      <p:grpSpPr>
        <a:xfrm>
          <a:off x="0" y="0"/>
          <a:ext cx="0" cy="0"/>
          <a:chOff x="0" y="0"/>
          <a:chExt cx="0" cy="0"/>
        </a:xfrm>
      </p:grpSpPr>
      <p:sp>
        <p:nvSpPr>
          <p:cNvPr id="238" name="Google Shape;238;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Algorithms and Techniques Used</a:t>
            </a:r>
            <a:endParaRPr/>
          </a:p>
        </p:txBody>
      </p:sp>
      <p:sp>
        <p:nvSpPr>
          <p:cNvPr id="239" name="Google Shape;239;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to study the dataset.</a:t>
            </a:r>
            <a:endParaRPr/>
          </a:p>
          <a:p>
            <a:pPr indent="0" lvl="0" marL="0" rtl="0" algn="l">
              <a:spcBef>
                <a:spcPts val="1600"/>
              </a:spcBef>
              <a:spcAft>
                <a:spcPts val="0"/>
              </a:spcAft>
              <a:buNone/>
            </a:pPr>
            <a:r>
              <a:rPr lang="en"/>
              <a:t>Google Maps API for generating Maps along with open source Library GMaps.</a:t>
            </a:r>
            <a:endParaRPr/>
          </a:p>
          <a:p>
            <a:pPr indent="0" lvl="0" marL="0" rtl="0" algn="l">
              <a:spcBef>
                <a:spcPts val="1600"/>
              </a:spcBef>
              <a:spcAft>
                <a:spcPts val="0"/>
              </a:spcAft>
              <a:buNone/>
            </a:pPr>
            <a:r>
              <a:rPr lang="en"/>
              <a:t>Google Maps Geocoding API(For getting the latitude and longitude), Google Maps Javascript API(For Generating Heatmap on the World Map)  </a:t>
            </a:r>
            <a:endParaRPr/>
          </a:p>
          <a:p>
            <a:pPr indent="0" lvl="0" marL="0" marR="0" rtl="0" algn="l">
              <a:spcBef>
                <a:spcPts val="1600"/>
              </a:spcBef>
              <a:spcAft>
                <a:spcPts val="0"/>
              </a:spcAft>
              <a:buNone/>
            </a:pPr>
            <a:r>
              <a:rPr lang="en" sz="1200">
                <a:solidFill>
                  <a:srgbClr val="1C1E29"/>
                </a:solidFill>
                <a:latin typeface="Arial"/>
                <a:ea typeface="Arial"/>
                <a:cs typeface="Arial"/>
                <a:sym typeface="Arial"/>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Details</a:t>
            </a:r>
            <a:endParaRPr/>
          </a:p>
        </p:txBody>
      </p:sp>
      <p:sp>
        <p:nvSpPr>
          <p:cNvPr id="245" name="Google Shape;245;p32"/>
          <p:cNvSpPr txBox="1"/>
          <p:nvPr>
            <p:ph idx="1" type="body"/>
          </p:nvPr>
        </p:nvSpPr>
        <p:spPr>
          <a:xfrm>
            <a:off x="57450" y="1273450"/>
            <a:ext cx="8520600" cy="3339000"/>
          </a:xfrm>
          <a:prstGeom prst="rect">
            <a:avLst/>
          </a:prstGeom>
        </p:spPr>
        <p:txBody>
          <a:bodyPr anchorCtr="0" anchor="t" bIns="91425" lIns="91425" spcFirstLastPara="1" rIns="91425" wrap="square" tIns="91425">
            <a:noAutofit/>
          </a:bodyPr>
          <a:lstStyle/>
          <a:p>
            <a:pPr indent="-317500" lvl="0" marL="457200" marR="0" rtl="0" algn="l">
              <a:spcBef>
                <a:spcPts val="744"/>
              </a:spcBef>
              <a:spcAft>
                <a:spcPts val="0"/>
              </a:spcAft>
              <a:buClr>
                <a:srgbClr val="1C1E29"/>
              </a:buClr>
              <a:buSzPts val="1400"/>
              <a:buFont typeface="Arial"/>
              <a:buChar char="●"/>
            </a:pPr>
            <a:r>
              <a:rPr lang="en" sz="1400">
                <a:solidFill>
                  <a:srgbClr val="CC0000"/>
                </a:solidFill>
                <a:latin typeface="Arial"/>
                <a:ea typeface="Arial"/>
                <a:cs typeface="Arial"/>
                <a:sym typeface="Arial"/>
              </a:rPr>
              <a:t>Granularity</a:t>
            </a:r>
            <a:r>
              <a:rPr lang="en" sz="1400">
                <a:solidFill>
                  <a:srgbClr val="1C1E29"/>
                </a:solidFill>
                <a:latin typeface="Arial"/>
                <a:ea typeface="Arial"/>
                <a:cs typeface="Arial"/>
                <a:sym typeface="Arial"/>
              </a:rPr>
              <a:t>: </a:t>
            </a:r>
            <a:r>
              <a:rPr lang="en" sz="1400">
                <a:solidFill>
                  <a:srgbClr val="1C1E29"/>
                </a:solidFill>
                <a:latin typeface="Arial"/>
                <a:ea typeface="Arial"/>
                <a:cs typeface="Arial"/>
                <a:sym typeface="Arial"/>
              </a:rPr>
              <a:t>Grouping done on the basis of Area, Streets and Major Cities.(Using Relational Algebra implementations available in Pandas)</a:t>
            </a:r>
            <a:endParaRPr sz="1400">
              <a:solidFill>
                <a:srgbClr val="1C1E29"/>
              </a:solidFill>
              <a:latin typeface="Arial"/>
              <a:ea typeface="Arial"/>
              <a:cs typeface="Arial"/>
              <a:sym typeface="Arial"/>
            </a:endParaRPr>
          </a:p>
          <a:p>
            <a:pPr indent="-317500" lvl="0" marL="457200" marR="0" rtl="0" algn="l">
              <a:spcBef>
                <a:spcPts val="0"/>
              </a:spcBef>
              <a:spcAft>
                <a:spcPts val="0"/>
              </a:spcAft>
              <a:buClr>
                <a:srgbClr val="1C1E29"/>
              </a:buClr>
              <a:buSzPts val="1400"/>
              <a:buFont typeface="Arial"/>
              <a:buChar char="●"/>
            </a:pPr>
            <a:r>
              <a:rPr lang="en" sz="1400">
                <a:solidFill>
                  <a:srgbClr val="1C1E29"/>
                </a:solidFill>
                <a:latin typeface="Arial"/>
                <a:ea typeface="Arial"/>
                <a:cs typeface="Arial"/>
                <a:sym typeface="Arial"/>
              </a:rPr>
              <a:t>The code can be generalized further if there is a lack of monetary constraints to take input from users with this type of information classification.</a:t>
            </a:r>
            <a:endParaRPr sz="1400">
              <a:solidFill>
                <a:srgbClr val="1C1E29"/>
              </a:solidFill>
              <a:latin typeface="Arial"/>
              <a:ea typeface="Arial"/>
              <a:cs typeface="Arial"/>
              <a:sym typeface="Arial"/>
            </a:endParaRPr>
          </a:p>
          <a:p>
            <a:pPr indent="-317500" lvl="0" marL="457200" marR="0" rtl="0" algn="l">
              <a:spcBef>
                <a:spcPts val="0"/>
              </a:spcBef>
              <a:spcAft>
                <a:spcPts val="0"/>
              </a:spcAft>
              <a:buClr>
                <a:srgbClr val="1C1E29"/>
              </a:buClr>
              <a:buSzPts val="1400"/>
              <a:buFont typeface="Arial"/>
              <a:buChar char="●"/>
            </a:pPr>
            <a:r>
              <a:rPr lang="en" sz="1400">
                <a:solidFill>
                  <a:srgbClr val="1C1E29"/>
                </a:solidFill>
                <a:latin typeface="Arial"/>
                <a:ea typeface="Arial"/>
                <a:cs typeface="Arial"/>
                <a:sym typeface="Arial"/>
              </a:rPr>
              <a:t>Due to monetary constraints, the we randomly selected 50 samples(Using random sampling techniques available in Pandas) from each classification to plot the heat map.(Higher the number of data points, the better the heat map becomes)</a:t>
            </a:r>
            <a:endParaRPr sz="1400">
              <a:solidFill>
                <a:srgbClr val="1C1E29"/>
              </a:solidFill>
              <a:latin typeface="Arial"/>
              <a:ea typeface="Arial"/>
              <a:cs typeface="Arial"/>
              <a:sym typeface="Arial"/>
            </a:endParaRPr>
          </a:p>
          <a:p>
            <a:pPr indent="-317500" lvl="0" marL="457200" marR="0" rtl="0" algn="l">
              <a:spcBef>
                <a:spcPts val="0"/>
              </a:spcBef>
              <a:spcAft>
                <a:spcPts val="0"/>
              </a:spcAft>
              <a:buClr>
                <a:srgbClr val="1C1E29"/>
              </a:buClr>
              <a:buSzPts val="1400"/>
              <a:buFont typeface="Arial"/>
              <a:buChar char="●"/>
            </a:pPr>
            <a:r>
              <a:rPr lang="en" sz="1400">
                <a:solidFill>
                  <a:srgbClr val="1C1E29"/>
                </a:solidFill>
                <a:latin typeface="Arial"/>
                <a:ea typeface="Arial"/>
                <a:cs typeface="Arial"/>
                <a:sym typeface="Arial"/>
              </a:rPr>
              <a:t>To check for resolution of the heat map, we used areas with different population densities.</a:t>
            </a:r>
            <a:endParaRPr sz="1400">
              <a:solidFill>
                <a:srgbClr val="1C1E29"/>
              </a:solidFill>
              <a:latin typeface="Arial"/>
              <a:ea typeface="Arial"/>
              <a:cs typeface="Arial"/>
              <a:sym typeface="Arial"/>
            </a:endParaRPr>
          </a:p>
          <a:p>
            <a:pPr indent="-317500" lvl="0" marL="457200" marR="0" rtl="0" algn="l">
              <a:spcBef>
                <a:spcPts val="0"/>
              </a:spcBef>
              <a:spcAft>
                <a:spcPts val="0"/>
              </a:spcAft>
              <a:buClr>
                <a:srgbClr val="1C1E29"/>
              </a:buClr>
              <a:buSzPts val="1400"/>
              <a:buFont typeface="Arial"/>
              <a:buChar char="●"/>
            </a:pPr>
            <a:r>
              <a:rPr lang="en" sz="1400">
                <a:solidFill>
                  <a:srgbClr val="1C1E29"/>
                </a:solidFill>
                <a:latin typeface="Arial"/>
                <a:ea typeface="Arial"/>
                <a:cs typeface="Arial"/>
                <a:sym typeface="Arial"/>
              </a:rPr>
              <a:t>Implementations added  for permanent and current addresses(As provided by the database)</a:t>
            </a:r>
            <a:endParaRPr sz="1400">
              <a:solidFill>
                <a:srgbClr val="1C1E29"/>
              </a:solidFill>
              <a:latin typeface="Arial"/>
              <a:ea typeface="Arial"/>
              <a:cs typeface="Arial"/>
              <a:sym typeface="Arial"/>
            </a:endParaRPr>
          </a:p>
          <a:p>
            <a:pPr indent="0" lvl="0" marL="0" marR="0" rtl="0" algn="l">
              <a:spcBef>
                <a:spcPts val="744"/>
              </a:spcBef>
              <a:spcAft>
                <a:spcPts val="0"/>
              </a:spcAft>
              <a:buNone/>
            </a:pPr>
            <a:r>
              <a:t/>
            </a:r>
            <a:endParaRPr sz="1200">
              <a:solidFill>
                <a:srgbClr val="1C1E29"/>
              </a:solidFill>
              <a:latin typeface="Arial"/>
              <a:ea typeface="Arial"/>
              <a:cs typeface="Arial"/>
              <a:sym typeface="Arial"/>
            </a:endParaRPr>
          </a:p>
          <a:p>
            <a:pPr indent="0" lvl="0" marL="0" marR="0" rtl="0" algn="l">
              <a:spcBef>
                <a:spcPts val="744"/>
              </a:spcBef>
              <a:spcAft>
                <a:spcPts val="0"/>
              </a:spcAft>
              <a:buNone/>
            </a:pPr>
            <a:r>
              <a:t/>
            </a:r>
            <a:endParaRPr sz="1200">
              <a:solidFill>
                <a:srgbClr val="1C1E29"/>
              </a:solidFill>
              <a:latin typeface="Arial"/>
              <a:ea typeface="Arial"/>
              <a:cs typeface="Arial"/>
              <a:sym typeface="Arial"/>
            </a:endParaRPr>
          </a:p>
          <a:p>
            <a:pPr indent="0" lvl="0" marL="0" rtl="0" algn="l">
              <a:spcBef>
                <a:spcPts val="0"/>
              </a:spcBef>
              <a:spcAft>
                <a:spcPts val="1600"/>
              </a:spcAft>
              <a:buClr>
                <a:srgbClr val="000000"/>
              </a:buClr>
              <a:buSzPts val="1100"/>
              <a:buFont typeface="Arial"/>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lang="en">
                <a:solidFill>
                  <a:schemeClr val="dk2"/>
                </a:solidFill>
              </a:rPr>
              <a:t>APIs Used </a:t>
            </a:r>
            <a:endParaRPr/>
          </a:p>
        </p:txBody>
      </p:sp>
      <p:sp>
        <p:nvSpPr>
          <p:cNvPr id="251" name="Google Shape;251;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Maps Geocoding API(For getting the latitude and longitude)</a:t>
            </a:r>
            <a:endParaRPr/>
          </a:p>
          <a:p>
            <a:pPr indent="0" lvl="0" marL="0" rtl="0" algn="l">
              <a:spcBef>
                <a:spcPts val="1600"/>
              </a:spcBef>
              <a:spcAft>
                <a:spcPts val="0"/>
              </a:spcAft>
              <a:buClr>
                <a:srgbClr val="000000"/>
              </a:buClr>
              <a:buSzPts val="1100"/>
              <a:buFont typeface="Arial"/>
              <a:buNone/>
            </a:pPr>
            <a:r>
              <a:rPr lang="en"/>
              <a:t>Google Maps Javascript API(For Generating Heatmap on the World Map)  </a:t>
            </a:r>
            <a:endParaRPr/>
          </a:p>
          <a:p>
            <a:pPr indent="0" lvl="0" marL="0" marR="0" rtl="0" algn="l">
              <a:spcBef>
                <a:spcPts val="1600"/>
              </a:spcBef>
              <a:spcAft>
                <a:spcPts val="0"/>
              </a:spcAft>
              <a:buClr>
                <a:srgbClr val="000000"/>
              </a:buClr>
              <a:buSzPts val="1100"/>
              <a:buFont typeface="Arial"/>
              <a:buNone/>
            </a:pPr>
            <a:r>
              <a:rPr lang="en" sz="1200">
                <a:solidFill>
                  <a:srgbClr val="1C1E29"/>
                </a:solidFill>
                <a:latin typeface="Arial"/>
                <a:ea typeface="Arial"/>
                <a:cs typeface="Arial"/>
                <a:sym typeface="Arial"/>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