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8"/>
  </p:notesMasterIdLst>
  <p:handoutMasterIdLst>
    <p:handoutMasterId r:id="rId59"/>
  </p:handoutMasterIdLst>
  <p:sldIdLst>
    <p:sldId id="256" r:id="rId2"/>
    <p:sldId id="322" r:id="rId3"/>
    <p:sldId id="260" r:id="rId4"/>
    <p:sldId id="266" r:id="rId5"/>
    <p:sldId id="325" r:id="rId6"/>
    <p:sldId id="267" r:id="rId7"/>
    <p:sldId id="269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1" r:id="rId57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74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98112D-807A-4591-AF28-B3FDF25B72C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5FE43B-967B-4144-89C7-82A64AB78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0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32F0F4C-DE8B-4D6A-A4CA-ADFEFF9BEC45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FDB77E-43AE-4066-9F71-5E7053445E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7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8308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1357D6-3B96-453D-BAD3-79EEB0B20B4F}" type="slidenum">
              <a:rPr lang="ru-RU" smtClean="0"/>
              <a:pPr eaLnBrk="1" hangingPunct="1"/>
              <a:t>51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17C9D5-7483-4D4D-BBF2-9E2AEC703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F17C9D5-7483-4D4D-BBF2-9E2AEC703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038" y="122238"/>
            <a:ext cx="685165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08725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1188" y="63817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58D81-D0D3-4988-8E86-0D9C09CA32E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4248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038" y="122238"/>
            <a:ext cx="685165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08725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08725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3C978-1BD6-4B5B-905A-8C7C9962E6E0}" type="slidenum">
              <a:rPr lang="ru-RU" altLang="en-US"/>
              <a:pPr>
                <a:defRPr/>
              </a:pPr>
              <a:t>‹#›</a:t>
            </a:fld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300803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038" y="122238"/>
            <a:ext cx="685165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08725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08725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5B7F7-EADC-4037-A8A8-DF30028A63B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8024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F17C9D5-7483-4D4D-BBF2-9E2AEC703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17C9D5-7483-4D4D-BBF2-9E2AEC703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F17C9D5-7483-4D4D-BBF2-9E2AEC703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F17C9D5-7483-4D4D-BBF2-9E2AEC703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17C9D5-7483-4D4D-BBF2-9E2AEC703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17C9D5-7483-4D4D-BBF2-9E2AEC703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F17C9D5-7483-4D4D-BBF2-9E2AEC703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17C9D5-7483-4D4D-BBF2-9E2AEC703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CorelDRAWGraphicsSuiteX7_ComparisonChart_ru.pdf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8.png"/><Relationship Id="rId5" Type="http://schemas.openxmlformats.org/officeDocument/2006/relationships/image" Target="../media/image57.e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24.png"/><Relationship Id="rId4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ru-RU" b="1" dirty="0">
                <a:solidFill>
                  <a:srgbClr val="9FB8C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Основы работы в </a:t>
            </a:r>
            <a:r>
              <a:rPr lang="en-US" b="1" dirty="0" err="1">
                <a:solidFill>
                  <a:srgbClr val="9FB8C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CorelDRAW</a:t>
            </a:r>
            <a:endParaRPr lang="ru-RU" b="1" dirty="0">
              <a:solidFill>
                <a:srgbClr val="9FB8CD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4"/>
          <p:cNvSpPr/>
          <p:nvPr/>
        </p:nvSpPr>
        <p:spPr>
          <a:xfrm>
            <a:off x="1143000" y="5072063"/>
            <a:ext cx="707231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ru-RU" sz="1100" b="1" i="1" u="none" strike="noStrike" kern="0" cap="none" spc="0" normalizeH="0" baseline="0" noProof="0" dirty="0" smtClean="0">
                <a:ln>
                  <a:noFill/>
                </a:ln>
                <a:solidFill>
                  <a:srgbClr val="9FB8CD">
                    <a:lumMod val="50000"/>
                  </a:srgbClr>
                </a:solidFill>
                <a:effectLst/>
                <a:uLnTx/>
                <a:uFillTx/>
              </a:rPr>
              <a:t>МИНСК</a:t>
            </a:r>
            <a:r>
              <a:rPr kumimoji="0" lang="ru-RU" sz="1100" b="1" i="1" u="none" strike="noStrike" kern="0" cap="none" spc="0" normalizeH="0" baseline="0" noProof="0" dirty="0">
                <a:ln>
                  <a:noFill/>
                </a:ln>
                <a:solidFill>
                  <a:srgbClr val="9FB8CD">
                    <a:lumMod val="50000"/>
                  </a:srgbClr>
                </a:solidFill>
                <a:effectLst/>
                <a:uLnTx/>
                <a:uFillTx/>
              </a:rPr>
              <a:t>, 201</a:t>
            </a:r>
            <a:r>
              <a:rPr kumimoji="0" lang="en-US" sz="1100" b="1" i="1" u="none" strike="noStrike" kern="0" cap="none" spc="0" normalizeH="0" baseline="0" noProof="0" dirty="0" smtClean="0">
                <a:ln>
                  <a:noFill/>
                </a:ln>
                <a:solidFill>
                  <a:srgbClr val="9FB8CD">
                    <a:lumMod val="50000"/>
                  </a:srgbClr>
                </a:solidFill>
                <a:effectLst/>
                <a:uLnTx/>
                <a:uFillTx/>
              </a:rPr>
              <a:t>5-16</a:t>
            </a:r>
            <a:endParaRPr kumimoji="0" lang="ru-RU" sz="1200" b="1" i="1" u="none" strike="noStrike" kern="0" cap="none" spc="0" normalizeH="0" baseline="0" noProof="0" dirty="0">
              <a:ln>
                <a:noFill/>
              </a:ln>
              <a:solidFill>
                <a:srgbClr val="9FB8C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/>
            <a:r>
              <a:rPr lang="ru-RU" sz="3200" dirty="0" smtClean="0">
                <a:latin typeface="Arial" charset="0"/>
                <a:cs typeface="Arial" charset="0"/>
              </a:rPr>
              <a:t>Активизация элементов интерфейса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836738"/>
            <a:ext cx="8712968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100" dirty="0" smtClean="0"/>
              <a:t>Любую из панелей можно отображать</a:t>
            </a:r>
            <a:r>
              <a:rPr lang="en-US" sz="2100" dirty="0" smtClean="0"/>
              <a:t>/</a:t>
            </a:r>
            <a:r>
              <a:rPr lang="ru-RU" sz="2100" dirty="0" smtClean="0"/>
              <a:t>скрывать в рабочем окне. Для чего необходимо выбрать </a:t>
            </a:r>
            <a:r>
              <a:rPr lang="en-US" sz="2100" b="1" dirty="0" smtClean="0"/>
              <a:t>Window</a:t>
            </a:r>
            <a:r>
              <a:rPr lang="ru-RU" sz="2100" b="1" dirty="0" smtClean="0"/>
              <a:t>/</a:t>
            </a:r>
            <a:r>
              <a:rPr lang="en-US" sz="2100" b="1" dirty="0" smtClean="0"/>
              <a:t>Toolbars </a:t>
            </a:r>
            <a:r>
              <a:rPr lang="ru-RU" sz="2100" dirty="0" smtClean="0"/>
              <a:t>(Окно/Панели инструментов) и установить флажки: </a:t>
            </a:r>
            <a:br>
              <a:rPr lang="ru-RU" sz="2100" dirty="0" smtClean="0"/>
            </a:br>
            <a:r>
              <a:rPr lang="ru-RU" sz="2100" dirty="0" smtClean="0"/>
              <a:t>	</a:t>
            </a:r>
            <a:r>
              <a:rPr lang="en-JM" sz="1600" b="1" dirty="0" smtClean="0"/>
              <a:t>Standard</a:t>
            </a:r>
            <a:r>
              <a:rPr lang="ru-RU" sz="1600" dirty="0" smtClean="0"/>
              <a:t> (Стандартная); 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JM" sz="1600" b="1" dirty="0" smtClean="0"/>
              <a:t>Menu Bar</a:t>
            </a:r>
            <a:r>
              <a:rPr lang="ru-RU" sz="1600" dirty="0" smtClean="0"/>
              <a:t> (Строка меню); 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JM" sz="1600" b="1" dirty="0" smtClean="0"/>
              <a:t>Property Bar</a:t>
            </a:r>
            <a:r>
              <a:rPr lang="ru-RU" sz="1600" dirty="0" smtClean="0"/>
              <a:t> (Панель свойств); 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JM" sz="1600" b="1" dirty="0" smtClean="0"/>
              <a:t>Toolbox </a:t>
            </a:r>
            <a:r>
              <a:rPr lang="ru-RU" sz="1600" dirty="0" smtClean="0"/>
              <a:t>(Инструменты); 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JM" sz="1600" b="1" dirty="0" smtClean="0"/>
              <a:t>Status Bar</a:t>
            </a:r>
            <a:r>
              <a:rPr lang="ru-RU" sz="1600" dirty="0" smtClean="0"/>
              <a:t> (Строка состояния)</a:t>
            </a:r>
            <a:r>
              <a:rPr lang="ru-RU" sz="21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ru-RU" sz="2100" dirty="0" smtClean="0"/>
              <a:t>Для того, чтобы активизировать или отключить палитру цветов, можно воспользоваться командой меню </a:t>
            </a:r>
            <a:r>
              <a:rPr lang="en-US" sz="2100" b="1" dirty="0" smtClean="0"/>
              <a:t>Window</a:t>
            </a:r>
            <a:r>
              <a:rPr lang="ru-RU" sz="2100" b="1" dirty="0" smtClean="0"/>
              <a:t>/</a:t>
            </a:r>
            <a:r>
              <a:rPr lang="en-US" sz="2100" b="1" dirty="0" smtClean="0"/>
              <a:t>Color Palettes</a:t>
            </a:r>
            <a:r>
              <a:rPr lang="ru-RU" sz="2100" dirty="0" smtClean="0"/>
              <a:t> (Окно/Палитры цветов), а затем выбрать необходимую палитру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Задание 1</a:t>
            </a:r>
          </a:p>
        </p:txBody>
      </p:sp>
      <p:sp>
        <p:nvSpPr>
          <p:cNvPr id="29699" name="Содержимое 2"/>
          <p:cNvSpPr>
            <a:spLocks noGrp="1"/>
          </p:cNvSpPr>
          <p:nvPr>
            <p:ph sz="quarter" idx="1"/>
          </p:nvPr>
        </p:nvSpPr>
        <p:spPr>
          <a:xfrm>
            <a:off x="685801" y="2420938"/>
            <a:ext cx="8083550" cy="2425700"/>
          </a:xfrm>
        </p:spPr>
        <p:txBody>
          <a:bodyPr/>
          <a:lstStyle/>
          <a:p>
            <a:r>
              <a:rPr lang="ru-RU" dirty="0" smtClean="0"/>
              <a:t>Уберите следующие панели:</a:t>
            </a:r>
          </a:p>
          <a:p>
            <a:pPr>
              <a:buFont typeface="Wingdings 3" pitchFamily="18" charset="2"/>
              <a:buNone/>
            </a:pPr>
            <a:r>
              <a:rPr lang="ru-RU" sz="2800" b="1" dirty="0" smtClean="0"/>
              <a:t>           </a:t>
            </a:r>
            <a:r>
              <a:rPr lang="en-JM" sz="2800" b="1" dirty="0" smtClean="0"/>
              <a:t>Standard</a:t>
            </a:r>
            <a:r>
              <a:rPr lang="ru-RU" sz="2800" dirty="0" smtClean="0"/>
              <a:t> (Стандартная); </a:t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JM" sz="2800" b="1" dirty="0" smtClean="0"/>
              <a:t>Menu Bar</a:t>
            </a:r>
            <a:r>
              <a:rPr lang="ru-RU" sz="2800" dirty="0" smtClean="0"/>
              <a:t> (Строка меню); </a:t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JM" sz="2800" b="1" dirty="0" smtClean="0"/>
              <a:t>Property Bar</a:t>
            </a:r>
            <a:r>
              <a:rPr lang="ru-RU" sz="2800" dirty="0" smtClean="0"/>
              <a:t> (Панель свойств); </a:t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JM" sz="2800" b="1" dirty="0" smtClean="0"/>
              <a:t>Toolbox </a:t>
            </a:r>
            <a:r>
              <a:rPr lang="ru-RU" sz="2800" dirty="0" smtClean="0"/>
              <a:t>(Инструменты).</a:t>
            </a:r>
            <a:endParaRPr lang="ru-R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0"/>
          <a:stretch>
            <a:fillRect/>
          </a:stretch>
        </p:blipFill>
        <p:spPr bwMode="auto">
          <a:xfrm>
            <a:off x="1763688" y="764704"/>
            <a:ext cx="4657725" cy="3252959"/>
          </a:xfrm>
          <a:prstGeom prst="rect">
            <a:avLst/>
          </a:prstGeom>
          <a:noFill/>
          <a:ln w="9525">
            <a:solidFill>
              <a:srgbClr val="72A4E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>
                <a:solidFill>
                  <a:srgbClr val="FFC000"/>
                </a:solidFill>
                <a:latin typeface="Arial" charset="0"/>
                <a:cs typeface="Arial" charset="0"/>
              </a:rPr>
              <a:t>Упражнение</a:t>
            </a:r>
            <a:endParaRPr sz="3200" dirty="0" smtClean="0">
              <a:latin typeface="Arial" charset="0"/>
              <a:cs typeface="Arial" charset="0"/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" y="3404366"/>
            <a:ext cx="3744541" cy="3409010"/>
          </a:xfrm>
          <a:prstGeom prst="rect">
            <a:avLst/>
          </a:prstGeom>
          <a:noFill/>
          <a:ln w="9525">
            <a:solidFill>
              <a:srgbClr val="72A4E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92550" y="3964136"/>
            <a:ext cx="49074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Вызовите в рабочей области  контекстное меню.</a:t>
            </a:r>
          </a:p>
          <a:p>
            <a:pPr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Выберите раздел </a:t>
            </a:r>
            <a:r>
              <a:rPr lang="en-US" dirty="0">
                <a:latin typeface="+mn-lt"/>
              </a:rPr>
              <a:t>View</a:t>
            </a:r>
            <a:r>
              <a:rPr lang="ru-RU" dirty="0">
                <a:latin typeface="+mn-lt"/>
              </a:rPr>
              <a:t>.</a:t>
            </a:r>
          </a:p>
          <a:p>
            <a:pPr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Установите флажки для нужных панелей (см.Рис.1).</a:t>
            </a:r>
          </a:p>
          <a:p>
            <a:pPr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Для возврата строки меню </a:t>
            </a:r>
            <a:r>
              <a:rPr lang="ru-RU" dirty="0" smtClean="0">
                <a:latin typeface="+mn-lt"/>
              </a:rPr>
              <a:t>контекстное </a:t>
            </a:r>
            <a:r>
              <a:rPr lang="ru-RU" dirty="0">
                <a:latin typeface="+mn-lt"/>
              </a:rPr>
              <a:t>меню нужно вызвать в свободной области одной из восстановленных панелей (см.Рис.2</a:t>
            </a:r>
            <a:r>
              <a:rPr lang="ru-RU" dirty="0" smtClean="0">
                <a:latin typeface="+mn-lt"/>
              </a:rPr>
              <a:t>).</a:t>
            </a:r>
            <a:endParaRPr lang="ru-RU" dirty="0"/>
          </a:p>
        </p:txBody>
      </p:sp>
      <p:sp>
        <p:nvSpPr>
          <p:cNvPr id="30728" name="TextBox 8"/>
          <p:cNvSpPr txBox="1">
            <a:spLocks noChangeArrowheads="1"/>
          </p:cNvSpPr>
          <p:nvPr/>
        </p:nvSpPr>
        <p:spPr bwMode="auto">
          <a:xfrm>
            <a:off x="323850" y="3779192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>
                <a:solidFill>
                  <a:srgbClr val="C00000"/>
                </a:solidFill>
              </a:rPr>
              <a:t>Рис.1</a:t>
            </a:r>
          </a:p>
        </p:txBody>
      </p:sp>
      <p:sp>
        <p:nvSpPr>
          <p:cNvPr id="30729" name="TextBox 9"/>
          <p:cNvSpPr txBox="1">
            <a:spLocks noChangeArrowheads="1"/>
          </p:cNvSpPr>
          <p:nvPr/>
        </p:nvSpPr>
        <p:spPr bwMode="auto">
          <a:xfrm>
            <a:off x="2771775" y="2492896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>
                <a:solidFill>
                  <a:srgbClr val="C00000"/>
                </a:solidFill>
              </a:rPr>
              <a:t>Рис.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Заголовок 1"/>
          <p:cNvSpPr>
            <a:spLocks noGrp="1"/>
          </p:cNvSpPr>
          <p:nvPr>
            <p:ph type="title"/>
          </p:nvPr>
        </p:nvSpPr>
        <p:spPr>
          <a:xfrm>
            <a:off x="2700338" y="122238"/>
            <a:ext cx="6192837" cy="1003300"/>
          </a:xfrm>
        </p:spPr>
        <p:txBody>
          <a:bodyPr>
            <a:normAutofit/>
          </a:bodyPr>
          <a:lstStyle/>
          <a:p>
            <a:pPr algn="r"/>
            <a:r>
              <a:rPr lang="ru-RU" sz="3200" dirty="0" smtClean="0">
                <a:latin typeface="Arial" charset="0"/>
                <a:cs typeface="Arial" charset="0"/>
              </a:rPr>
              <a:t>Настройки программы</a:t>
            </a:r>
          </a:p>
        </p:txBody>
      </p:sp>
      <p:pic>
        <p:nvPicPr>
          <p:cNvPr id="31746" name="Содержимое 8" descr="options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78"/>
          <a:stretch/>
        </p:blipFill>
        <p:spPr>
          <a:xfrm>
            <a:off x="147115" y="1231900"/>
            <a:ext cx="4152366" cy="4285332"/>
          </a:xfrm>
          <a:ln>
            <a:solidFill>
              <a:srgbClr val="72A4EE"/>
            </a:solidFill>
            <a:miter lim="800000"/>
            <a:headEnd/>
            <a:tailEnd/>
          </a:ln>
        </p:spPr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4284663" y="1698625"/>
            <a:ext cx="4649787" cy="4535488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r>
              <a:rPr lang="ru-RU" sz="3300" dirty="0" smtClean="0"/>
              <a:t>Чтобы вызвать окно настройки программы достаточно воспользоваться командой </a:t>
            </a:r>
            <a:r>
              <a:rPr lang="en-US" sz="3300" b="1" dirty="0" smtClean="0"/>
              <a:t>Tools/Options </a:t>
            </a:r>
            <a:r>
              <a:rPr lang="ru-RU" sz="3300" dirty="0" smtClean="0"/>
              <a:t>(Инструмент/Опции)</a:t>
            </a:r>
            <a:r>
              <a:rPr lang="en-US" sz="3300" dirty="0" smtClean="0"/>
              <a:t>(</a:t>
            </a:r>
            <a:r>
              <a:rPr lang="en-US" sz="3300" dirty="0" err="1" smtClean="0"/>
              <a:t>Ctrl+J</a:t>
            </a:r>
            <a:r>
              <a:rPr lang="en-US" sz="3300" dirty="0" smtClean="0"/>
              <a:t>)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r>
              <a:rPr lang="ru-RU" sz="3300" dirty="0" smtClean="0"/>
              <a:t>В разделе </a:t>
            </a:r>
            <a:r>
              <a:rPr lang="en-US" sz="3300" b="1" dirty="0" smtClean="0"/>
              <a:t>Workspace</a:t>
            </a:r>
            <a:r>
              <a:rPr lang="en-US" sz="3300" dirty="0" smtClean="0"/>
              <a:t> </a:t>
            </a:r>
            <a:r>
              <a:rPr lang="ru-RU" sz="3300" dirty="0" smtClean="0"/>
              <a:t>собраны</a:t>
            </a:r>
            <a:r>
              <a:rPr lang="en-US" sz="3300" dirty="0" smtClean="0"/>
              <a:t> </a:t>
            </a:r>
            <a:r>
              <a:rPr lang="ru-RU" sz="3300" dirty="0" smtClean="0"/>
              <a:t>настройки рабочей области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r>
              <a:rPr lang="ru-RU" sz="3300" dirty="0" smtClean="0"/>
              <a:t>В разделе </a:t>
            </a:r>
            <a:r>
              <a:rPr lang="en-US" sz="3300" b="1" dirty="0" smtClean="0"/>
              <a:t>Document</a:t>
            </a:r>
            <a:r>
              <a:rPr lang="en-US" sz="3300" dirty="0" smtClean="0"/>
              <a:t> – </a:t>
            </a:r>
            <a:r>
              <a:rPr lang="ru-RU" sz="3300" dirty="0" smtClean="0"/>
              <a:t>настройки документа (основные, страницы, направляющих, сетки, линейки, стилей, сохранения и публикации для </a:t>
            </a:r>
            <a:r>
              <a:rPr lang="en-US" sz="3300" dirty="0" smtClean="0"/>
              <a:t>Web</a:t>
            </a:r>
            <a:r>
              <a:rPr lang="ru-RU" sz="3300" dirty="0" smtClean="0"/>
              <a:t>)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r>
              <a:rPr lang="ru-RU" sz="3300" dirty="0" smtClean="0"/>
              <a:t>В разделе </a:t>
            </a:r>
            <a:r>
              <a:rPr lang="en-US" sz="3300" b="1" dirty="0" smtClean="0"/>
              <a:t>Global</a:t>
            </a:r>
            <a:r>
              <a:rPr lang="ru-RU" sz="3300" dirty="0" smtClean="0"/>
              <a:t> – настройки печати, </a:t>
            </a:r>
            <a:r>
              <a:rPr lang="ru-RU" sz="3300" dirty="0" err="1" smtClean="0"/>
              <a:t>битмаповых</a:t>
            </a:r>
            <a:r>
              <a:rPr lang="ru-RU" sz="3300" dirty="0" smtClean="0"/>
              <a:t> эффектов и фильтров.</a:t>
            </a:r>
          </a:p>
          <a:p>
            <a:pPr>
              <a:spcAft>
                <a:spcPts val="600"/>
              </a:spcAft>
              <a:defRPr/>
            </a:pP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558D81-D0D3-4988-8E86-0D9C09CA32E5}" type="slidenum">
              <a:rPr lang="ru-RU" altLang="en-US" smtClean="0"/>
              <a:pPr>
                <a:defRPr/>
              </a:pPr>
              <a:t>13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674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2411413" y="122238"/>
            <a:ext cx="6661150" cy="930275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Arial" charset="0"/>
                <a:cs typeface="Arial" charset="0"/>
              </a:rPr>
              <a:t>Hot Keys</a:t>
            </a:r>
            <a:r>
              <a:rPr lang="ru-RU" sz="3200" dirty="0" smtClean="0">
                <a:latin typeface="Arial" charset="0"/>
                <a:cs typeface="Arial" charset="0"/>
              </a:rPr>
              <a:t> </a:t>
            </a:r>
            <a:r>
              <a:rPr lang="en-US" sz="3200" dirty="0" smtClean="0">
                <a:latin typeface="Arial" charset="0"/>
                <a:cs typeface="Arial" charset="0"/>
              </a:rPr>
              <a:t>(</a:t>
            </a:r>
            <a:r>
              <a:rPr lang="ru-RU" sz="3200" dirty="0" smtClean="0">
                <a:latin typeface="Arial" charset="0"/>
                <a:cs typeface="Arial" charset="0"/>
              </a:rPr>
              <a:t>горячи</a:t>
            </a:r>
            <a:r>
              <a:rPr lang="ru-RU" sz="3200" dirty="0">
                <a:latin typeface="Arial" charset="0"/>
                <a:cs typeface="Arial" charset="0"/>
              </a:rPr>
              <a:t>е</a:t>
            </a:r>
            <a:r>
              <a:rPr lang="ru-RU" sz="3200" dirty="0" smtClean="0">
                <a:latin typeface="Arial" charset="0"/>
                <a:cs typeface="Arial" charset="0"/>
              </a:rPr>
              <a:t> клавиши</a:t>
            </a:r>
            <a:r>
              <a:rPr lang="en-US" sz="3200" dirty="0" smtClean="0">
                <a:latin typeface="Arial" charset="0"/>
                <a:cs typeface="Arial" charset="0"/>
              </a:rPr>
              <a:t>)</a:t>
            </a:r>
            <a:endParaRPr lang="ru-RU" sz="3200" dirty="0" smtClean="0">
              <a:latin typeface="Arial" charset="0"/>
              <a:cs typeface="Arial" charset="0"/>
            </a:endParaRPr>
          </a:p>
        </p:txBody>
      </p:sp>
      <p:pic>
        <p:nvPicPr>
          <p:cNvPr id="32772" name="Содержимое 5" descr="options02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545" y="1196752"/>
            <a:ext cx="4714171" cy="3533775"/>
          </a:xfrm>
          <a:ln>
            <a:solidFill>
              <a:srgbClr val="72A4EE"/>
            </a:solidFill>
            <a:miter lim="800000"/>
            <a:headEnd/>
            <a:tailEnd/>
          </a:ln>
        </p:spPr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23528" y="4797152"/>
            <a:ext cx="8803141" cy="1728192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  <a:defRPr/>
            </a:pPr>
            <a:r>
              <a:rPr lang="ru-RU" sz="3300" dirty="0" smtClean="0"/>
              <a:t>Вызвать окно настройки программы </a:t>
            </a:r>
            <a:r>
              <a:rPr lang="en-US" sz="3300" b="1" dirty="0" smtClean="0"/>
              <a:t>Tools/Options</a:t>
            </a:r>
            <a:endParaRPr lang="en-US" sz="3300" dirty="0" smtClean="0"/>
          </a:p>
          <a:p>
            <a:pPr>
              <a:spcBef>
                <a:spcPts val="0"/>
              </a:spcBef>
              <a:defRPr/>
            </a:pPr>
            <a:r>
              <a:rPr lang="ru-RU" sz="3300" dirty="0" smtClean="0"/>
              <a:t>В разделе </a:t>
            </a:r>
            <a:r>
              <a:rPr lang="en-US" sz="3300" b="1" dirty="0" smtClean="0"/>
              <a:t>Workspace</a:t>
            </a:r>
            <a:r>
              <a:rPr lang="en-US" sz="3300" dirty="0" smtClean="0"/>
              <a:t> </a:t>
            </a:r>
            <a:r>
              <a:rPr lang="ru-RU" sz="3300" dirty="0" smtClean="0"/>
              <a:t>выбрать </a:t>
            </a:r>
            <a:r>
              <a:rPr lang="en-US" sz="3300" b="1" dirty="0" smtClean="0"/>
              <a:t>Customization </a:t>
            </a:r>
            <a:r>
              <a:rPr lang="en-US" sz="3300" dirty="0" smtClean="0"/>
              <a:t>(</a:t>
            </a:r>
            <a:r>
              <a:rPr lang="ru-RU" sz="3300" dirty="0" smtClean="0"/>
              <a:t>Настройка) и пункт </a:t>
            </a:r>
            <a:r>
              <a:rPr lang="en-US" sz="3300" b="1" dirty="0" smtClean="0"/>
              <a:t>Commands</a:t>
            </a:r>
            <a:r>
              <a:rPr lang="en-US" sz="3300" dirty="0" smtClean="0"/>
              <a:t> (</a:t>
            </a:r>
            <a:r>
              <a:rPr lang="ru-RU" sz="3300" dirty="0" smtClean="0"/>
              <a:t>Команды)</a:t>
            </a:r>
          </a:p>
          <a:p>
            <a:pPr>
              <a:spcBef>
                <a:spcPts val="0"/>
              </a:spcBef>
              <a:defRPr/>
            </a:pPr>
            <a:r>
              <a:rPr lang="ru-RU" sz="3300" dirty="0" smtClean="0"/>
              <a:t>В  выпадающем списке выбрать нужный пункт меню и команду, для которой хотите изменить/задать комбинацию горячих клавиш</a:t>
            </a:r>
          </a:p>
          <a:p>
            <a:pPr>
              <a:spcBef>
                <a:spcPts val="0"/>
              </a:spcBef>
              <a:defRPr/>
            </a:pPr>
            <a:r>
              <a:rPr lang="ru-RU" sz="3300" dirty="0" smtClean="0"/>
              <a:t>В области </a:t>
            </a:r>
            <a:r>
              <a:rPr lang="en-US" sz="3300" b="1" dirty="0" smtClean="0"/>
              <a:t>Current Shortcut Keys </a:t>
            </a:r>
            <a:r>
              <a:rPr lang="en-US" sz="3300" dirty="0" smtClean="0"/>
              <a:t>(</a:t>
            </a:r>
            <a:r>
              <a:rPr lang="ru-RU" sz="3300" dirty="0" smtClean="0"/>
              <a:t>Текущие сочетания клавиш</a:t>
            </a:r>
            <a:r>
              <a:rPr lang="en-US" sz="3300" dirty="0" smtClean="0"/>
              <a:t>)</a:t>
            </a:r>
            <a:r>
              <a:rPr lang="ru-RU" sz="3300" dirty="0" smtClean="0"/>
              <a:t>,</a:t>
            </a:r>
            <a:r>
              <a:rPr lang="en-US" sz="3300" dirty="0" smtClean="0"/>
              <a:t> </a:t>
            </a:r>
            <a:r>
              <a:rPr lang="ru-RU" sz="3300" dirty="0" smtClean="0"/>
              <a:t>пользуясь при необходимости кнопками </a:t>
            </a:r>
            <a:r>
              <a:rPr lang="en-US" sz="3300" b="1" dirty="0" smtClean="0"/>
              <a:t>Delete</a:t>
            </a:r>
            <a:r>
              <a:rPr lang="ru-RU" sz="3300" dirty="0" smtClean="0"/>
              <a:t>, </a:t>
            </a:r>
            <a:r>
              <a:rPr lang="en-US" sz="3300" b="1" dirty="0" smtClean="0"/>
              <a:t>View All</a:t>
            </a:r>
            <a:r>
              <a:rPr lang="ru-RU" sz="3300" b="1" dirty="0" smtClean="0"/>
              <a:t> </a:t>
            </a:r>
            <a:r>
              <a:rPr lang="ru-RU" sz="3300" dirty="0" smtClean="0"/>
              <a:t>задать нужную комбинацию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558D81-D0D3-4988-8E86-0D9C09CA32E5}" type="slidenum">
              <a:rPr lang="ru-RU" altLang="en-US" smtClean="0"/>
              <a:pPr>
                <a:defRPr/>
              </a:pPr>
              <a:t>14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6650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 smtClean="0">
                <a:latin typeface="Arial" charset="0"/>
                <a:cs typeface="Arial" charset="0"/>
              </a:rPr>
              <a:t>Пример настройки горячих клавиш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323528" y="1611313"/>
            <a:ext cx="8618860" cy="4548187"/>
          </a:xfrm>
        </p:spPr>
        <p:txBody>
          <a:bodyPr>
            <a:normAutofit fontScale="55000" lnSpcReduction="20000"/>
          </a:bodyPr>
          <a:lstStyle/>
          <a:p>
            <a:pPr marL="549275" lvl="2" indent="0"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ru-RU" sz="3800" dirty="0" smtClean="0"/>
              <a:t>Для навигации по файлу, для </a:t>
            </a:r>
            <a:r>
              <a:rPr lang="ru-RU" sz="3800" dirty="0" err="1" smtClean="0"/>
              <a:t>зуммирования</a:t>
            </a:r>
            <a:r>
              <a:rPr lang="ru-RU" sz="3800" dirty="0" smtClean="0"/>
              <a:t> удобно использовать клавиши "</a:t>
            </a:r>
            <a:r>
              <a:rPr lang="ru-RU" sz="3800" dirty="0" err="1" smtClean="0"/>
              <a:t>Ctrl</a:t>
            </a:r>
            <a:r>
              <a:rPr lang="ru-RU" sz="3800" dirty="0" smtClean="0"/>
              <a:t>"+"+" и "</a:t>
            </a:r>
            <a:r>
              <a:rPr lang="ru-RU" sz="3800" dirty="0" err="1" smtClean="0"/>
              <a:t>Ctrl</a:t>
            </a:r>
            <a:r>
              <a:rPr lang="ru-RU" sz="3800" dirty="0" smtClean="0"/>
              <a:t>"+"-".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800" dirty="0" err="1" smtClean="0"/>
              <a:t>Tools</a:t>
            </a:r>
            <a:r>
              <a:rPr lang="ru-RU" sz="3800" dirty="0" smtClean="0"/>
              <a:t>/</a:t>
            </a:r>
            <a:r>
              <a:rPr lang="ru-RU" sz="3800" dirty="0" err="1" smtClean="0"/>
              <a:t>Options</a:t>
            </a:r>
            <a:r>
              <a:rPr lang="ru-RU" sz="3800" dirty="0" smtClean="0"/>
              <a:t>/</a:t>
            </a:r>
            <a:r>
              <a:rPr lang="en-US" sz="3800" dirty="0" smtClean="0"/>
              <a:t>Workspace/</a:t>
            </a:r>
            <a:r>
              <a:rPr lang="ru-RU" sz="3800" dirty="0" err="1" smtClean="0"/>
              <a:t>Customization</a:t>
            </a:r>
            <a:r>
              <a:rPr lang="ru-RU" sz="3800" dirty="0" smtClean="0"/>
              <a:t>/</a:t>
            </a:r>
            <a:r>
              <a:rPr lang="ru-RU" sz="3800" dirty="0" err="1" smtClean="0"/>
              <a:t>Command</a:t>
            </a:r>
            <a:endParaRPr lang="ru-RU" sz="3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800" dirty="0" smtClean="0"/>
              <a:t>Меню </a:t>
            </a:r>
            <a:r>
              <a:rPr lang="ru-RU" sz="3800" dirty="0" err="1" smtClean="0"/>
              <a:t>File</a:t>
            </a:r>
            <a:r>
              <a:rPr lang="ru-RU" sz="3800" dirty="0" smtClean="0"/>
              <a:t> меняем на </a:t>
            </a:r>
            <a:r>
              <a:rPr lang="ru-RU" sz="3800" dirty="0" err="1" smtClean="0"/>
              <a:t>View</a:t>
            </a:r>
            <a:endParaRPr lang="ru-RU" sz="3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800" dirty="0" smtClean="0"/>
              <a:t>Находим команду </a:t>
            </a:r>
            <a:r>
              <a:rPr lang="en-US" sz="3800" dirty="0" smtClean="0"/>
              <a:t>Zoom In</a:t>
            </a:r>
            <a:endParaRPr lang="ru-RU" sz="3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800" dirty="0" smtClean="0"/>
              <a:t>Переходим на вкладку </a:t>
            </a:r>
            <a:r>
              <a:rPr lang="en-US" sz="3800" dirty="0" smtClean="0"/>
              <a:t>Shortcut Keys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800" dirty="0" smtClean="0"/>
              <a:t>Устанавливаем курсор в поле </a:t>
            </a:r>
            <a:r>
              <a:rPr lang="en-US" sz="3800" dirty="0" smtClean="0"/>
              <a:t>New Shortcut Key. </a:t>
            </a:r>
            <a:endParaRPr lang="ru-RU" sz="3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800" dirty="0" smtClean="0"/>
              <a:t>Нажимаем нужную комбинацию клавиш "</a:t>
            </a:r>
            <a:r>
              <a:rPr lang="en-US" sz="3800" dirty="0" smtClean="0"/>
              <a:t>Ctrl”+"+"</a:t>
            </a:r>
            <a:endParaRPr lang="ru-RU" sz="3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800" dirty="0" smtClean="0"/>
              <a:t>Кнопка </a:t>
            </a:r>
            <a:r>
              <a:rPr lang="en-US" sz="3800" dirty="0" smtClean="0"/>
              <a:t>Assign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ru-RU" sz="3800" dirty="0"/>
              <a:t>Самостоятельно назначьте команде </a:t>
            </a:r>
            <a:r>
              <a:rPr lang="en-US" sz="3800" b="1" dirty="0"/>
              <a:t>Zoom Out</a:t>
            </a:r>
            <a:r>
              <a:rPr lang="ru-RU" sz="3800" dirty="0"/>
              <a:t> комбинацию клавиш   "</a:t>
            </a:r>
            <a:r>
              <a:rPr lang="ru-RU" sz="3800" dirty="0" err="1"/>
              <a:t>Ctrl</a:t>
            </a:r>
            <a:r>
              <a:rPr lang="ru-RU" sz="3800" dirty="0"/>
              <a:t>"+"-"</a:t>
            </a:r>
          </a:p>
          <a:p>
            <a:pPr marL="0" indent="0">
              <a:buFont typeface="Wingdings" pitchFamily="2" charset="2"/>
              <a:buNone/>
              <a:defRPr/>
            </a:pPr>
            <a:endParaRPr lang="ru-RU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ru-RU" sz="3500" dirty="0" smtClean="0"/>
              <a:t>          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sz="3200" dirty="0">
                <a:latin typeface="Arial" charset="0"/>
                <a:cs typeface="Arial" charset="0"/>
              </a:rPr>
              <a:t>Для печати. Для </a:t>
            </a:r>
            <a:r>
              <a:rPr lang="en-US" sz="3200" dirty="0">
                <a:latin typeface="Arial" charset="0"/>
                <a:cs typeface="Arial" charset="0"/>
              </a:rPr>
              <a:t>web.</a:t>
            </a:r>
            <a:endParaRPr lang="ru-RU" dirty="0" smtClean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  <p:sp>
        <p:nvSpPr>
          <p:cNvPr id="34819" name="Содержимое 2"/>
          <p:cNvSpPr>
            <a:spLocks noGrp="1"/>
          </p:cNvSpPr>
          <p:nvPr>
            <p:ph sz="quarter" idx="1"/>
          </p:nvPr>
        </p:nvSpPr>
        <p:spPr>
          <a:xfrm>
            <a:off x="323528" y="1539875"/>
            <a:ext cx="8496622" cy="3185269"/>
          </a:xfrm>
        </p:spPr>
        <p:txBody>
          <a:bodyPr/>
          <a:lstStyle/>
          <a:p>
            <a:r>
              <a:rPr lang="ru-RU" dirty="0" smtClean="0"/>
              <a:t>Справа внизу  в строке состояния есть кнопка </a:t>
            </a:r>
            <a:r>
              <a:rPr lang="ru-RU" b="1" dirty="0" err="1" smtClean="0"/>
              <a:t>Proof</a:t>
            </a:r>
            <a:r>
              <a:rPr lang="ru-RU" b="1" dirty="0" smtClean="0"/>
              <a:t> </a:t>
            </a:r>
            <a:r>
              <a:rPr lang="ru-RU" b="1" dirty="0" err="1" smtClean="0"/>
              <a:t>Colors</a:t>
            </a:r>
            <a:r>
              <a:rPr lang="ru-RU" b="1" dirty="0" smtClean="0"/>
              <a:t> </a:t>
            </a:r>
            <a:r>
              <a:rPr lang="ru-RU" b="1" dirty="0" err="1" smtClean="0"/>
              <a:t>on</a:t>
            </a:r>
            <a:r>
              <a:rPr lang="ru-RU" b="1" dirty="0" smtClean="0"/>
              <a:t>/</a:t>
            </a:r>
            <a:r>
              <a:rPr lang="ru-RU" b="1" dirty="0" err="1" smtClean="0"/>
              <a:t>off</a:t>
            </a:r>
            <a:r>
              <a:rPr lang="ru-RU" i="1" dirty="0" smtClean="0"/>
              <a:t>(Цвета пробы вкл./выкл.)</a:t>
            </a:r>
          </a:p>
          <a:p>
            <a:r>
              <a:rPr lang="ru-RU" i="1" dirty="0" smtClean="0"/>
              <a:t> </a:t>
            </a:r>
            <a:r>
              <a:rPr lang="ru-RU" dirty="0" smtClean="0"/>
              <a:t>С помощью данной опции есть возможность посмотреть, как будет выглядеть документ при печати на конкретном принтере или же на </a:t>
            </a:r>
            <a:r>
              <a:rPr lang="ru-RU" dirty="0" err="1" smtClean="0"/>
              <a:t>web</a:t>
            </a:r>
            <a:r>
              <a:rPr lang="ru-RU" dirty="0" smtClean="0"/>
              <a:t>-странице.</a:t>
            </a:r>
          </a:p>
        </p:txBody>
      </p:sp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370137"/>
            <a:ext cx="360363" cy="3730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370137"/>
            <a:ext cx="346075" cy="358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 smtClean="0">
                <a:latin typeface="Arial" charset="0"/>
                <a:cs typeface="Arial" charset="0"/>
              </a:rPr>
              <a:t>Сохранение документа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288" y="1268413"/>
            <a:ext cx="40290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000" b="1" dirty="0" err="1">
                <a:latin typeface="+mn-lt"/>
              </a:rPr>
              <a:t>File</a:t>
            </a:r>
            <a:r>
              <a:rPr lang="ru-RU" sz="2000" b="1" dirty="0">
                <a:latin typeface="+mn-lt"/>
              </a:rPr>
              <a:t>(Файл)-</a:t>
            </a:r>
            <a:r>
              <a:rPr lang="ru-RU" sz="2000" b="1" dirty="0" err="1">
                <a:latin typeface="+mn-lt"/>
              </a:rPr>
              <a:t>Save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As</a:t>
            </a:r>
            <a:r>
              <a:rPr lang="ru-RU" sz="2000" b="1" dirty="0">
                <a:latin typeface="+mn-lt"/>
              </a:rPr>
              <a:t>(Сохранить Как)</a:t>
            </a:r>
            <a:r>
              <a:rPr lang="ru-RU" sz="2000" dirty="0">
                <a:latin typeface="+mn-lt"/>
              </a:rPr>
              <a:t> </a:t>
            </a:r>
          </a:p>
        </p:txBody>
      </p:sp>
      <p:pic>
        <p:nvPicPr>
          <p:cNvPr id="38917" name="Рисунок 6" descr="Окно сохранения докумен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4897437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364163" y="1196975"/>
            <a:ext cx="360045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ru-RU" dirty="0" smtClean="0">
              <a:latin typeface="+mn-lt"/>
            </a:endParaRPr>
          </a:p>
          <a:p>
            <a:pPr>
              <a:defRPr/>
            </a:pPr>
            <a:r>
              <a:rPr lang="ru-RU" dirty="0" smtClean="0">
                <a:latin typeface="+mn-lt"/>
              </a:rPr>
              <a:t>Необходимо </a:t>
            </a:r>
            <a:r>
              <a:rPr lang="ru-RU" dirty="0">
                <a:latin typeface="+mn-lt"/>
              </a:rPr>
              <a:t>указать: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место сохранения,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название документа,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тип файла</a:t>
            </a:r>
            <a:r>
              <a:rPr lang="ru-RU" dirty="0" smtClean="0">
                <a:latin typeface="+mn-lt"/>
              </a:rPr>
              <a:t>.</a:t>
            </a:r>
            <a:endParaRPr lang="ru-RU" dirty="0">
              <a:latin typeface="+mn-lt"/>
            </a:endParaRPr>
          </a:p>
          <a:p>
            <a:pPr>
              <a:defRPr/>
            </a:pPr>
            <a:r>
              <a:rPr lang="ru-RU" dirty="0">
                <a:latin typeface="+mn-lt"/>
              </a:rPr>
              <a:t> Стандартным расширением для файлов CorelDRAW является </a:t>
            </a:r>
            <a:r>
              <a:rPr lang="ru-RU" b="1" dirty="0">
                <a:latin typeface="+mn-lt"/>
              </a:rPr>
              <a:t>*.</a:t>
            </a:r>
            <a:r>
              <a:rPr lang="ru-RU" b="1" dirty="0" smtClean="0">
                <a:latin typeface="+mn-lt"/>
              </a:rPr>
              <a:t>CDR</a:t>
            </a:r>
            <a:endParaRPr lang="ru-RU" dirty="0">
              <a:latin typeface="+mn-lt"/>
            </a:endParaRPr>
          </a:p>
          <a:p>
            <a:pPr>
              <a:defRPr/>
            </a:pPr>
            <a:r>
              <a:rPr lang="ru-RU" dirty="0">
                <a:latin typeface="+mn-lt"/>
              </a:rPr>
              <a:t> В списке </a:t>
            </a:r>
            <a:r>
              <a:rPr lang="ru-RU" b="1" dirty="0" err="1">
                <a:latin typeface="+mn-lt"/>
              </a:rPr>
              <a:t>Version</a:t>
            </a:r>
            <a:r>
              <a:rPr lang="ru-RU" dirty="0">
                <a:latin typeface="+mn-lt"/>
              </a:rPr>
              <a:t> (Версия) </a:t>
            </a:r>
            <a:r>
              <a:rPr lang="ru-RU" dirty="0" smtClean="0">
                <a:latin typeface="+mn-lt"/>
              </a:rPr>
              <a:t>указывают </a:t>
            </a:r>
            <a:r>
              <a:rPr lang="ru-RU" dirty="0">
                <a:latin typeface="+mn-lt"/>
              </a:rPr>
              <a:t>версию </a:t>
            </a:r>
            <a:r>
              <a:rPr lang="ru-RU" dirty="0" smtClean="0">
                <a:latin typeface="+mn-lt"/>
              </a:rPr>
              <a:t>редактора.</a:t>
            </a:r>
            <a:endParaRPr lang="ru-RU" dirty="0">
              <a:latin typeface="+mn-l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492500" y="4437063"/>
            <a:ext cx="719138" cy="431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92500" y="5805488"/>
            <a:ext cx="1366838" cy="2159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436096" y="5229200"/>
            <a:ext cx="3528517" cy="1079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FF0000"/>
                </a:solidFill>
              </a:rPr>
              <a:t>Флажок 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ru-RU" b="1" dirty="0" smtClean="0">
                <a:solidFill>
                  <a:srgbClr val="FF0000"/>
                </a:solidFill>
              </a:rPr>
              <a:t>встраивание </a:t>
            </a:r>
            <a:r>
              <a:rPr lang="ru-RU" b="1" dirty="0">
                <a:solidFill>
                  <a:srgbClr val="FF0000"/>
                </a:solidFill>
              </a:rPr>
              <a:t>цветовых </a:t>
            </a:r>
            <a:r>
              <a:rPr lang="ru-RU" b="1" dirty="0" smtClean="0">
                <a:solidFill>
                  <a:srgbClr val="FF0000"/>
                </a:solidFill>
              </a:rPr>
              <a:t>профилей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r>
              <a:rPr lang="ru-RU" b="1" dirty="0" smtClean="0">
                <a:solidFill>
                  <a:srgbClr val="FF0000"/>
                </a:solidFill>
              </a:rPr>
              <a:t>при </a:t>
            </a:r>
            <a:r>
              <a:rPr lang="ru-RU" b="1" dirty="0">
                <a:solidFill>
                  <a:srgbClr val="FF0000"/>
                </a:solidFill>
              </a:rPr>
              <a:t>сохранении обязательных заданий лучше снимать!</a:t>
            </a:r>
          </a:p>
        </p:txBody>
      </p:sp>
      <p:cxnSp>
        <p:nvCxnSpPr>
          <p:cNvPr id="14" name="Прямая со стрелкой 13"/>
          <p:cNvCxnSpPr>
            <a:stCxn id="12" idx="1"/>
            <a:endCxn id="9" idx="3"/>
          </p:cNvCxnSpPr>
          <p:nvPr/>
        </p:nvCxnSpPr>
        <p:spPr>
          <a:xfrm flipH="1">
            <a:off x="4859338" y="5768963"/>
            <a:ext cx="576758" cy="14447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25" name="Picture 13" descr="https://yandexgaby.hit.gemius.pl/redot.gif?id=AqfgjeepI4F_xfx.61zHQnZJTBR18viqtVwS22h0vFH.P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909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6" name="Picture 14" descr="https://clck.yandex.ru/click/dtype=stred/pid=20/cid=71883/path=page-translation.fulltext/*https:/slovari.yandex.ru/embed%20color%20profiles/%D0%BF%D0%B5%D1%80%D0%B5%D0%B2%D0%BE%D0%B4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909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>
                <a:latin typeface="Arial" charset="0"/>
                <a:cs typeface="Arial" charset="0"/>
              </a:rPr>
              <a:t>Сохранение документа</a:t>
            </a:r>
            <a:endParaRPr lang="ru-RU" sz="3200" dirty="0" smtClean="0">
              <a:latin typeface="Arial" charset="0"/>
              <a:cs typeface="Arial" charset="0"/>
            </a:endParaRPr>
          </a:p>
        </p:txBody>
      </p:sp>
      <p:sp>
        <p:nvSpPr>
          <p:cNvPr id="39939" name="Содержимое 2"/>
          <p:cNvSpPr>
            <a:spLocks noGrp="1"/>
          </p:cNvSpPr>
          <p:nvPr>
            <p:ph sz="quarter" idx="1"/>
          </p:nvPr>
        </p:nvSpPr>
        <p:spPr>
          <a:xfrm>
            <a:off x="3986213" y="1219200"/>
            <a:ext cx="4978400" cy="50895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ru-RU" sz="1600" dirty="0" smtClean="0"/>
          </a:p>
          <a:p>
            <a:pPr>
              <a:spcAft>
                <a:spcPts val="600"/>
              </a:spcAft>
            </a:pPr>
            <a:r>
              <a:rPr lang="ru-RU" sz="1600" dirty="0" smtClean="0"/>
              <a:t>Если установить флажок </a:t>
            </a:r>
            <a:r>
              <a:rPr lang="ru-RU" sz="1600" b="1" dirty="0" err="1" smtClean="0"/>
              <a:t>Auto-backup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every</a:t>
            </a:r>
            <a:r>
              <a:rPr lang="ru-RU" sz="1600" b="1" dirty="0" smtClean="0"/>
              <a:t> </a:t>
            </a:r>
            <a:r>
              <a:rPr lang="ru-RU" sz="1600" dirty="0" smtClean="0"/>
              <a:t>(</a:t>
            </a:r>
            <a:r>
              <a:rPr lang="ru-RU" sz="1600" dirty="0" err="1" smtClean="0"/>
              <a:t>Автосохранение</a:t>
            </a:r>
            <a:r>
              <a:rPr lang="ru-RU" sz="1600" dirty="0" smtClean="0"/>
              <a:t> каждые) и указать количество минут , то через заданное время будет выполняться </a:t>
            </a:r>
            <a:r>
              <a:rPr lang="ru-RU" sz="1600" dirty="0" err="1" smtClean="0"/>
              <a:t>автосохранение</a:t>
            </a:r>
            <a:r>
              <a:rPr lang="ru-RU" sz="1600" dirty="0" smtClean="0"/>
              <a:t> файла. </a:t>
            </a:r>
          </a:p>
          <a:p>
            <a:pPr>
              <a:spcAft>
                <a:spcPts val="600"/>
              </a:spcAft>
            </a:pPr>
            <a:r>
              <a:rPr lang="ru-RU" sz="1600" dirty="0" smtClean="0"/>
              <a:t>Установленный флажок </a:t>
            </a:r>
            <a:r>
              <a:rPr lang="ru-RU" sz="1600" b="1" dirty="0" err="1" smtClean="0"/>
              <a:t>Make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backup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save</a:t>
            </a:r>
            <a:r>
              <a:rPr lang="ru-RU" sz="1600" b="1" dirty="0" smtClean="0"/>
              <a:t> </a:t>
            </a:r>
            <a:r>
              <a:rPr lang="ru-RU" sz="1600" dirty="0" smtClean="0"/>
              <a:t>(Сохранять резервную копию) предписывает сохранять предыдущую версию документа в резервном файле при каждом сохранении. Если вы уберете флажок, резервная копия сохраняться не будет. </a:t>
            </a:r>
          </a:p>
          <a:p>
            <a:pPr>
              <a:spcAft>
                <a:spcPts val="600"/>
              </a:spcAft>
            </a:pPr>
            <a:r>
              <a:rPr lang="ru-RU" sz="1600" dirty="0" smtClean="0"/>
              <a:t>С помощью переключателя можно выбрать место для резервной копии: та же папка, где находится основной файл или специальное место, указанное в поле диалога. Лучше сохранять резервные копии в одном месте, чтобы они не мешались в рабочих каталогах.</a:t>
            </a:r>
          </a:p>
        </p:txBody>
      </p:sp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916113"/>
            <a:ext cx="4000500" cy="30257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3" name="Прямоугольник 6"/>
          <p:cNvSpPr>
            <a:spLocks noChangeArrowheads="1"/>
          </p:cNvSpPr>
          <p:nvPr/>
        </p:nvSpPr>
        <p:spPr bwMode="auto">
          <a:xfrm>
            <a:off x="107950" y="1331913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/>
              <a:t> </a:t>
            </a:r>
            <a:r>
              <a:rPr lang="en-US" b="1"/>
              <a:t>Tools/Options/Workspace/ Save </a:t>
            </a:r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>
                <a:latin typeface="Arial" charset="0"/>
                <a:cs typeface="Arial" charset="0"/>
              </a:rPr>
              <a:t>Сохранение документа</a:t>
            </a:r>
            <a:endParaRPr lang="ru-RU" sz="3200" dirty="0" smtClean="0">
              <a:latin typeface="Arial" charset="0"/>
              <a:cs typeface="Arial" charset="0"/>
            </a:endParaRPr>
          </a:p>
        </p:txBody>
      </p:sp>
      <p:sp>
        <p:nvSpPr>
          <p:cNvPr id="4096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611312"/>
            <a:ext cx="8424169" cy="5018088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ru-RU" sz="2000" dirty="0" smtClean="0"/>
              <a:t>Использование </a:t>
            </a:r>
            <a:r>
              <a:rPr lang="ru-RU" sz="2000" b="1" dirty="0" err="1" smtClean="0"/>
              <a:t>Auto-backup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every</a:t>
            </a:r>
            <a:r>
              <a:rPr lang="ru-RU" sz="2000" b="1" dirty="0" smtClean="0"/>
              <a:t>  </a:t>
            </a:r>
            <a:r>
              <a:rPr lang="ru-RU" sz="2000" dirty="0" smtClean="0"/>
              <a:t>повышает надежность работы, но требует  некоторого времени на выполнение резервного копирования. </a:t>
            </a:r>
          </a:p>
          <a:p>
            <a:pPr algn="just">
              <a:spcBef>
                <a:spcPts val="0"/>
              </a:spcBef>
            </a:pPr>
            <a:r>
              <a:rPr lang="ru-RU" sz="2000" dirty="0" smtClean="0"/>
              <a:t>Если вы работаете со сложными документами, насыщенными растровой графикой или кривыми с очень большим количеством узлов, флажок </a:t>
            </a:r>
            <a:r>
              <a:rPr lang="ru-RU" sz="2000" b="1" dirty="0" err="1" smtClean="0"/>
              <a:t>Auto-backup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every</a:t>
            </a:r>
            <a:r>
              <a:rPr lang="ru-RU" sz="2000" b="1" dirty="0" smtClean="0"/>
              <a:t> </a:t>
            </a:r>
            <a:r>
              <a:rPr lang="ru-RU" sz="2000" dirty="0" smtClean="0"/>
              <a:t>(Автоматическое резервное копирование) лучше снять, особенно на медленном компьютере</a:t>
            </a:r>
          </a:p>
          <a:p>
            <a:pPr algn="just">
              <a:spcBef>
                <a:spcPts val="0"/>
              </a:spcBef>
            </a:pPr>
            <a:r>
              <a:rPr lang="ru-RU" sz="2000" dirty="0"/>
              <a:t>Ф</a:t>
            </a:r>
            <a:r>
              <a:rPr lang="ru-RU" sz="2000" dirty="0" smtClean="0"/>
              <a:t>лажок </a:t>
            </a:r>
            <a:r>
              <a:rPr lang="ru-RU" sz="2000" b="1" dirty="0" err="1" smtClean="0"/>
              <a:t>Make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backup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on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save</a:t>
            </a:r>
            <a:r>
              <a:rPr lang="ru-RU" sz="2000" b="1" dirty="0" smtClean="0"/>
              <a:t> </a:t>
            </a:r>
            <a:r>
              <a:rPr lang="ru-RU" sz="2000" dirty="0" smtClean="0"/>
              <a:t>(Создавать резервную копию при сохранении) спасает от уничтожения важных документов.</a:t>
            </a:r>
          </a:p>
          <a:p>
            <a:pPr algn="just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3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696075" cy="990600"/>
          </a:xfrm>
        </p:spPr>
        <p:txBody>
          <a:bodyPr/>
          <a:lstStyle/>
          <a:p>
            <a:pPr algn="r"/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Общие сведения</a:t>
            </a:r>
          </a:p>
        </p:txBody>
      </p:sp>
      <p:sp>
        <p:nvSpPr>
          <p:cNvPr id="15363" name="Содержимое 4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10600" cy="5089525"/>
          </a:xfrm>
        </p:spPr>
        <p:txBody>
          <a:bodyPr>
            <a:normAutofit/>
          </a:bodyPr>
          <a:lstStyle/>
          <a:p>
            <a:pPr marL="0" indent="355600" algn="just">
              <a:buNone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CorelDRAW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векторный графический редактор, разработанный канадской корпорацией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Corel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 algn="just"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CorelDRAW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Graphics Suite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маркетинговое официальное наименование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объектно-ориентированного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пакета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программ для работы с векторной графикой.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состав пакета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Corel Graphics Suite 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входят:</a:t>
            </a:r>
          </a:p>
          <a:p>
            <a:pPr lvl="1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векторный редактор </a:t>
            </a:r>
            <a:r>
              <a:rPr lang="ru-RU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CorelDRAW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растровый редактор </a:t>
            </a: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Corel PHOTO-PAINT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утилита </a:t>
            </a: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Corel </a:t>
            </a:r>
            <a:r>
              <a:rPr lang="ru-RU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PowerTRACE</a:t>
            </a: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(для быстрой и точной векторизации растровых изображений);</a:t>
            </a:r>
          </a:p>
          <a:p>
            <a:pPr lvl="1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утилита </a:t>
            </a: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Corel CAPTURE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(для моментального создания снимков экрана или его фрагментов);</a:t>
            </a:r>
          </a:p>
          <a:p>
            <a:pPr lvl="1"/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утилита   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Corel® </a:t>
            </a:r>
            <a:r>
              <a:rPr lang="ru-RU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Website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Creator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(для дизайна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веб-сайтов);</a:t>
            </a:r>
          </a:p>
          <a:p>
            <a:pPr lvl="1"/>
            <a:r>
              <a:rPr lang="ru-RU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ConceptShare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— инструмент для интерактивной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работы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 smtClean="0">
                <a:latin typeface="Arial" charset="0"/>
                <a:cs typeface="Arial" charset="0"/>
              </a:rPr>
              <a:t>Экспорт файлов</a:t>
            </a:r>
          </a:p>
        </p:txBody>
      </p:sp>
      <p:sp>
        <p:nvSpPr>
          <p:cNvPr id="41987" name="Содержимое 2"/>
          <p:cNvSpPr>
            <a:spLocks noGrp="1"/>
          </p:cNvSpPr>
          <p:nvPr>
            <p:ph sz="quarter" idx="1"/>
          </p:nvPr>
        </p:nvSpPr>
        <p:spPr>
          <a:xfrm>
            <a:off x="4932363" y="2576513"/>
            <a:ext cx="4032250" cy="2736850"/>
          </a:xfrm>
        </p:spPr>
        <p:txBody>
          <a:bodyPr/>
          <a:lstStyle/>
          <a:p>
            <a:pPr marL="109538" indent="-109538" algn="just"/>
            <a:r>
              <a:rPr lang="ru-RU" sz="1800" dirty="0" smtClean="0"/>
              <a:t>Операцией экспорта пользуются в тех случаях, когда необходимо  сохранить документ в файле определенного формата, отличного от родного формата </a:t>
            </a:r>
            <a:r>
              <a:rPr lang="ru-RU" sz="1800" dirty="0" err="1" smtClean="0"/>
              <a:t>CorelDRAW</a:t>
            </a:r>
            <a:r>
              <a:rPr lang="ru-RU" sz="1800" dirty="0" smtClean="0"/>
              <a:t> - формата </a:t>
            </a:r>
            <a:r>
              <a:rPr lang="ru-RU" sz="1800" b="1" dirty="0" smtClean="0"/>
              <a:t>*.</a:t>
            </a:r>
            <a:r>
              <a:rPr lang="ru-RU" sz="1800" b="1" dirty="0" err="1" smtClean="0"/>
              <a:t>cdr</a:t>
            </a:r>
            <a:r>
              <a:rPr lang="ru-RU" sz="1800" b="1" dirty="0" smtClean="0"/>
              <a:t> </a:t>
            </a:r>
            <a:r>
              <a:rPr lang="ru-RU" sz="1800" dirty="0" smtClean="0"/>
              <a:t>-  для дальнейшего использования в других графические редакторах или публикациях. 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19287"/>
            <a:ext cx="4757737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Прямоугольник 6"/>
          <p:cNvSpPr>
            <a:spLocks noChangeArrowheads="1"/>
          </p:cNvSpPr>
          <p:nvPr/>
        </p:nvSpPr>
        <p:spPr bwMode="auto">
          <a:xfrm>
            <a:off x="323850" y="1425575"/>
            <a:ext cx="3997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/>
              <a:t>File (</a:t>
            </a:r>
            <a:r>
              <a:rPr lang="ru-RU" sz="2000" b="1" dirty="0"/>
              <a:t>Файл</a:t>
            </a:r>
            <a:r>
              <a:rPr lang="en-US" sz="2000" b="1" dirty="0"/>
              <a:t>) – Export (</a:t>
            </a:r>
            <a:r>
              <a:rPr lang="ru-RU" sz="2000" b="1" dirty="0"/>
              <a:t>Экспорт</a:t>
            </a:r>
            <a:r>
              <a:rPr lang="en-US" sz="2000" b="1" dirty="0"/>
              <a:t>)</a:t>
            </a:r>
            <a:endParaRPr lang="ru-RU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>
          <a:xfrm>
            <a:off x="2571750" y="152400"/>
            <a:ext cx="6321425" cy="990600"/>
          </a:xfrm>
        </p:spPr>
        <p:txBody>
          <a:bodyPr>
            <a:normAutofit/>
          </a:bodyPr>
          <a:lstStyle/>
          <a:p>
            <a:pPr algn="r"/>
            <a:r>
              <a:rPr lang="ru-RU" sz="3200" dirty="0" smtClean="0">
                <a:latin typeface="Arial" charset="0"/>
                <a:cs typeface="Arial" charset="0"/>
              </a:rPr>
              <a:t>Экспорт файлов</a:t>
            </a:r>
          </a:p>
        </p:txBody>
      </p:sp>
      <p:sp>
        <p:nvSpPr>
          <p:cNvPr id="43011" name="Содержимое 2"/>
          <p:cNvSpPr>
            <a:spLocks noGrp="1"/>
          </p:cNvSpPr>
          <p:nvPr>
            <p:ph sz="quarter" idx="1"/>
          </p:nvPr>
        </p:nvSpPr>
        <p:spPr>
          <a:xfrm>
            <a:off x="5651500" y="1516063"/>
            <a:ext cx="3348038" cy="5113337"/>
          </a:xfrm>
        </p:spPr>
        <p:txBody>
          <a:bodyPr/>
          <a:lstStyle/>
          <a:p>
            <a:r>
              <a:rPr lang="ru-RU" sz="1400" dirty="0" smtClean="0"/>
              <a:t>В списке </a:t>
            </a:r>
            <a:r>
              <a:rPr lang="en-US" sz="1400" b="1" dirty="0"/>
              <a:t>Save </a:t>
            </a:r>
            <a:r>
              <a:rPr lang="ru-RU" sz="1400" b="1" dirty="0" smtClean="0"/>
              <a:t> </a:t>
            </a:r>
            <a:r>
              <a:rPr lang="en-US" sz="1400" b="1" dirty="0" smtClean="0"/>
              <a:t>as </a:t>
            </a:r>
            <a:r>
              <a:rPr lang="ru-RU" sz="1400" b="1" dirty="0" err="1"/>
              <a:t>type</a:t>
            </a:r>
            <a:r>
              <a:rPr lang="ru-RU" sz="1400" b="1" dirty="0"/>
              <a:t> </a:t>
            </a:r>
            <a:r>
              <a:rPr lang="ru-RU" sz="1400" dirty="0" smtClean="0"/>
              <a:t>(Сохранить), выбирают  файловый формат экспортируемой информации.</a:t>
            </a:r>
          </a:p>
          <a:p>
            <a:r>
              <a:rPr lang="ru-RU" sz="1400" dirty="0" smtClean="0"/>
              <a:t>Возможно настройка дополнительных параметров для экспорта графики</a:t>
            </a:r>
          </a:p>
          <a:p>
            <a:r>
              <a:rPr lang="ru-RU" sz="1400" b="1" dirty="0" err="1" smtClean="0">
                <a:solidFill>
                  <a:schemeClr val="tx1"/>
                </a:solidFill>
              </a:rPr>
              <a:t>Do</a:t>
            </a:r>
            <a:r>
              <a:rPr lang="ru-RU" sz="1400" b="1" dirty="0" smtClean="0">
                <a:solidFill>
                  <a:schemeClr val="tx1"/>
                </a:solidFill>
              </a:rPr>
              <a:t> </a:t>
            </a:r>
            <a:r>
              <a:rPr lang="ru-RU" sz="1400" b="1" dirty="0" err="1" smtClean="0">
                <a:solidFill>
                  <a:schemeClr val="tx1"/>
                </a:solidFill>
              </a:rPr>
              <a:t>not</a:t>
            </a:r>
            <a:r>
              <a:rPr lang="ru-RU" sz="1400" b="1" dirty="0" smtClean="0">
                <a:solidFill>
                  <a:schemeClr val="tx1"/>
                </a:solidFill>
              </a:rPr>
              <a:t> </a:t>
            </a:r>
            <a:r>
              <a:rPr lang="ru-RU" sz="1400" b="1" dirty="0" err="1" smtClean="0">
                <a:solidFill>
                  <a:schemeClr val="tx1"/>
                </a:solidFill>
              </a:rPr>
              <a:t>show</a:t>
            </a:r>
            <a:r>
              <a:rPr lang="ru-RU" sz="1400" b="1" dirty="0" smtClean="0">
                <a:solidFill>
                  <a:schemeClr val="tx1"/>
                </a:solidFill>
              </a:rPr>
              <a:t>  </a:t>
            </a:r>
            <a:r>
              <a:rPr lang="ru-RU" sz="1400" b="1" dirty="0" err="1" smtClean="0">
                <a:solidFill>
                  <a:schemeClr val="tx1"/>
                </a:solidFill>
              </a:rPr>
              <a:t>filter</a:t>
            </a:r>
            <a:r>
              <a:rPr lang="ru-RU" sz="1400" b="1" dirty="0" smtClean="0">
                <a:solidFill>
                  <a:schemeClr val="tx1"/>
                </a:solidFill>
              </a:rPr>
              <a:t> </a:t>
            </a:r>
            <a:r>
              <a:rPr lang="ru-RU" sz="1400" b="1" dirty="0" err="1" smtClean="0">
                <a:solidFill>
                  <a:schemeClr val="tx1"/>
                </a:solidFill>
              </a:rPr>
              <a:t>dialog</a:t>
            </a:r>
            <a:r>
              <a:rPr lang="ru-RU" sz="1400" b="1" dirty="0" smtClean="0">
                <a:solidFill>
                  <a:schemeClr val="tx1"/>
                </a:solidFill>
              </a:rPr>
              <a:t> - </a:t>
            </a:r>
            <a:r>
              <a:rPr lang="ru-RU" sz="1400" dirty="0" smtClean="0">
                <a:solidFill>
                  <a:schemeClr val="tx1"/>
                </a:solidFill>
              </a:rPr>
              <a:t>происходит отмена вывода на экран диалогового окна с параметрами настройки используемого фильтра экспорта.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endParaRPr lang="ru-RU" sz="1400" dirty="0" smtClean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04988"/>
            <a:ext cx="541337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539750" y="1444625"/>
            <a:ext cx="3556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 smtClean="0"/>
              <a:t>File (</a:t>
            </a:r>
            <a:r>
              <a:rPr lang="ru-RU" b="1" dirty="0" smtClean="0"/>
              <a:t>Файл</a:t>
            </a:r>
            <a:r>
              <a:rPr lang="en-US" b="1" dirty="0" smtClean="0"/>
              <a:t>) – Export (</a:t>
            </a:r>
            <a:r>
              <a:rPr lang="ru-RU" b="1" dirty="0" smtClean="0"/>
              <a:t>Экспорт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19250" y="4684713"/>
            <a:ext cx="2016125" cy="215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Выноска 2 8"/>
          <p:cNvSpPr/>
          <p:nvPr/>
        </p:nvSpPr>
        <p:spPr>
          <a:xfrm>
            <a:off x="3708400" y="3748088"/>
            <a:ext cx="1511300" cy="433387"/>
          </a:xfrm>
          <a:prstGeom prst="borderCallout2">
            <a:avLst>
              <a:gd name="adj1" fmla="val 60226"/>
              <a:gd name="adj2" fmla="val -299"/>
              <a:gd name="adj3" fmla="val 63326"/>
              <a:gd name="adj4" fmla="val -15913"/>
              <a:gd name="adj5" fmla="val 242354"/>
              <a:gd name="adj6" fmla="val -5450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</a:rPr>
              <a:t>Указать имя файла</a:t>
            </a:r>
          </a:p>
        </p:txBody>
      </p:sp>
      <p:sp>
        <p:nvSpPr>
          <p:cNvPr id="11" name="Выноска 2 10"/>
          <p:cNvSpPr/>
          <p:nvPr/>
        </p:nvSpPr>
        <p:spPr>
          <a:xfrm>
            <a:off x="3708400" y="2308225"/>
            <a:ext cx="1511300" cy="647700"/>
          </a:xfrm>
          <a:prstGeom prst="borderCallout2">
            <a:avLst>
              <a:gd name="adj1" fmla="val 53636"/>
              <a:gd name="adj2" fmla="val 27"/>
              <a:gd name="adj3" fmla="val 18750"/>
              <a:gd name="adj4" fmla="val -16667"/>
              <a:gd name="adj5" fmla="val -24718"/>
              <a:gd name="adj6" fmla="val -3981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</a:rPr>
              <a:t>Указать папку для сохранения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619250" y="4900613"/>
            <a:ext cx="2016125" cy="215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Выноска 2 12"/>
          <p:cNvSpPr/>
          <p:nvPr/>
        </p:nvSpPr>
        <p:spPr>
          <a:xfrm>
            <a:off x="3708400" y="4252913"/>
            <a:ext cx="1511300" cy="576262"/>
          </a:xfrm>
          <a:prstGeom prst="borderCallout2">
            <a:avLst>
              <a:gd name="adj1" fmla="val 30960"/>
              <a:gd name="adj2" fmla="val 970"/>
              <a:gd name="adj3" fmla="val 30960"/>
              <a:gd name="adj4" fmla="val -19768"/>
              <a:gd name="adj5" fmla="val 132851"/>
              <a:gd name="adj6" fmla="val -474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</a:rPr>
              <a:t>Выбрать тип файла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 smtClean="0">
                <a:latin typeface="Arial" charset="0"/>
                <a:cs typeface="Arial" charset="0"/>
              </a:rPr>
              <a:t>Экспорт файлов</a:t>
            </a:r>
          </a:p>
        </p:txBody>
      </p:sp>
      <p:sp>
        <p:nvSpPr>
          <p:cNvPr id="44035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76993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File (</a:t>
            </a:r>
            <a:r>
              <a:rPr lang="ru-RU" sz="1800" b="1" dirty="0" smtClean="0"/>
              <a:t>Файл) – </a:t>
            </a:r>
            <a:r>
              <a:rPr lang="en-US" sz="1800" b="1" dirty="0" smtClean="0"/>
              <a:t>Export (</a:t>
            </a:r>
            <a:r>
              <a:rPr lang="ru-RU" sz="1800" b="1" dirty="0" smtClean="0"/>
              <a:t>Экспорт)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60452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Прямоугольник 5"/>
          <p:cNvSpPr>
            <a:spLocks noChangeArrowheads="1"/>
          </p:cNvSpPr>
          <p:nvPr/>
        </p:nvSpPr>
        <p:spPr bwMode="auto">
          <a:xfrm>
            <a:off x="6191250" y="1773238"/>
            <a:ext cx="295275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300" dirty="0"/>
              <a:t>В появившимся диалоговом окне можно изменить дополнительные настройки.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227763" y="4143375"/>
            <a:ext cx="2916237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300" dirty="0">
                <a:latin typeface="+mn-lt"/>
              </a:rPr>
              <a:t>Е</a:t>
            </a:r>
            <a:r>
              <a:rPr lang="ru-RU" sz="1300" dirty="0" smtClean="0">
                <a:latin typeface="+mn-lt"/>
              </a:rPr>
              <a:t>сли </a:t>
            </a:r>
            <a:r>
              <a:rPr lang="ru-RU" sz="1300" dirty="0">
                <a:latin typeface="+mn-lt"/>
              </a:rPr>
              <a:t>изображение не экспортируется, попробуйте сгруппировать все объекты, а затем повторить процедуру </a:t>
            </a:r>
            <a:r>
              <a:rPr lang="ru-RU" sz="1300" dirty="0" smtClean="0">
                <a:latin typeface="+mn-lt"/>
              </a:rPr>
              <a:t>экспорта </a:t>
            </a:r>
            <a:r>
              <a:rPr lang="ru-RU" sz="1300" b="1" dirty="0" smtClean="0">
                <a:latin typeface="+mn-lt"/>
              </a:rPr>
              <a:t>(</a:t>
            </a:r>
            <a:r>
              <a:rPr lang="ru-RU" sz="1300" b="1" dirty="0" err="1" smtClean="0">
                <a:latin typeface="+mn-lt"/>
              </a:rPr>
              <a:t>Edit</a:t>
            </a:r>
            <a:r>
              <a:rPr lang="ru-RU" sz="1300" b="1" dirty="0" smtClean="0">
                <a:latin typeface="+mn-lt"/>
              </a:rPr>
              <a:t> </a:t>
            </a:r>
            <a:r>
              <a:rPr lang="ru-RU" sz="1300" b="1" dirty="0">
                <a:latin typeface="+mn-lt"/>
              </a:rPr>
              <a:t>&gt; Select </a:t>
            </a:r>
            <a:r>
              <a:rPr lang="ru-RU" sz="1300" b="1" dirty="0" err="1">
                <a:latin typeface="+mn-lt"/>
              </a:rPr>
              <a:t>All</a:t>
            </a:r>
            <a:r>
              <a:rPr lang="ru-RU" sz="1300" b="1" dirty="0">
                <a:latin typeface="+mn-lt"/>
              </a:rPr>
              <a:t> &gt; </a:t>
            </a:r>
            <a:r>
              <a:rPr lang="ru-RU" sz="1300" b="1" dirty="0" err="1">
                <a:latin typeface="+mn-lt"/>
              </a:rPr>
              <a:t>Objects</a:t>
            </a:r>
            <a:r>
              <a:rPr lang="ru-RU" sz="1300" b="1" dirty="0">
                <a:latin typeface="+mn-lt"/>
              </a:rPr>
              <a:t> (Правка &gt; Выделить все &gt; Объекты</a:t>
            </a:r>
            <a:r>
              <a:rPr lang="ru-RU" sz="1300" b="1" dirty="0" smtClean="0">
                <a:latin typeface="+mn-lt"/>
              </a:rPr>
              <a:t>), </a:t>
            </a:r>
            <a:r>
              <a:rPr lang="ru-RU" sz="1300" dirty="0" smtClean="0">
                <a:latin typeface="+mn-lt"/>
              </a:rPr>
              <a:t>а </a:t>
            </a:r>
            <a:r>
              <a:rPr lang="ru-RU" sz="1300" dirty="0">
                <a:latin typeface="+mn-lt"/>
              </a:rPr>
              <a:t>затем </a:t>
            </a:r>
            <a:r>
              <a:rPr lang="ru-RU" sz="1300" b="1" dirty="0" err="1">
                <a:latin typeface="+mn-lt"/>
              </a:rPr>
              <a:t>Arrange</a:t>
            </a:r>
            <a:r>
              <a:rPr lang="ru-RU" sz="1300" b="1" dirty="0">
                <a:latin typeface="+mn-lt"/>
              </a:rPr>
              <a:t> &gt;- </a:t>
            </a:r>
            <a:r>
              <a:rPr lang="ru-RU" sz="1300" b="1" dirty="0" err="1">
                <a:latin typeface="+mn-lt"/>
              </a:rPr>
              <a:t>Group</a:t>
            </a:r>
            <a:r>
              <a:rPr lang="ru-RU" sz="1300" b="1" dirty="0">
                <a:latin typeface="+mn-lt"/>
              </a:rPr>
              <a:t> (Компоновка &gt; Группа</a:t>
            </a:r>
            <a:r>
              <a:rPr lang="ru-RU" sz="1300" b="1" dirty="0" smtClean="0">
                <a:latin typeface="+mn-lt"/>
              </a:rPr>
              <a:t>)).</a:t>
            </a:r>
            <a:endParaRPr lang="ru-RU" sz="1300" b="1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 smtClean="0">
                <a:latin typeface="Arial" charset="0"/>
                <a:cs typeface="Arial" charset="0"/>
              </a:rPr>
              <a:t>Импорт файлов</a:t>
            </a:r>
          </a:p>
        </p:txBody>
      </p:sp>
      <p:sp>
        <p:nvSpPr>
          <p:cNvPr id="46083" name="Содержимое 2"/>
          <p:cNvSpPr>
            <a:spLocks noGrp="1"/>
          </p:cNvSpPr>
          <p:nvPr>
            <p:ph sz="quarter" idx="1"/>
          </p:nvPr>
        </p:nvSpPr>
        <p:spPr>
          <a:xfrm>
            <a:off x="179388" y="1362794"/>
            <a:ext cx="5904780" cy="554038"/>
          </a:xfrm>
        </p:spPr>
        <p:txBody>
          <a:bodyPr>
            <a:normAutofit/>
          </a:bodyPr>
          <a:lstStyle/>
          <a:p>
            <a:pPr>
              <a:buFont typeface="Wingdings 3" pitchFamily="18" charset="2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File (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Файл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Import (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Импорт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(CTRL+I)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11750" y="1773238"/>
            <a:ext cx="403225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Для того чтобы работать с файлами других форматов, в CorelDRAW существует возможность их импорта. </a:t>
            </a:r>
          </a:p>
          <a:p>
            <a:pPr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По сравнению с операцией </a:t>
            </a:r>
            <a:r>
              <a:rPr lang="ru-RU" b="1" dirty="0">
                <a:latin typeface="+mn-lt"/>
              </a:rPr>
              <a:t>открытия файла</a:t>
            </a:r>
            <a:r>
              <a:rPr lang="ru-RU" dirty="0">
                <a:latin typeface="+mn-lt"/>
              </a:rPr>
              <a:t> при импорте поддерживается значительно большее число форматов файлов. </a:t>
            </a:r>
          </a:p>
          <a:p>
            <a:pPr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Информация импортируется прямо в область активного документа.</a:t>
            </a:r>
          </a:p>
        </p:txBody>
      </p:sp>
      <p:pic>
        <p:nvPicPr>
          <p:cNvPr id="4608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1789686"/>
            <a:ext cx="4824089" cy="451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69"/>
          <a:stretch/>
        </p:blipFill>
        <p:spPr bwMode="auto">
          <a:xfrm>
            <a:off x="107950" y="1846590"/>
            <a:ext cx="2516497" cy="2519035"/>
          </a:xfrm>
          <a:prstGeom prst="rect">
            <a:avLst/>
          </a:prstGeom>
          <a:noFill/>
          <a:ln w="9525">
            <a:solidFill>
              <a:srgbClr val="72A4E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 smtClean="0">
                <a:latin typeface="Arial" charset="0"/>
                <a:cs typeface="Arial" charset="0"/>
              </a:rPr>
              <a:t>Импорт файлов</a:t>
            </a:r>
          </a:p>
        </p:txBody>
      </p:sp>
      <p:sp>
        <p:nvSpPr>
          <p:cNvPr id="48131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Continuation</a:t>
            </a:r>
            <a:r>
              <a:rPr lang="ru-RU" dirty="0" smtClean="0"/>
              <a:t>…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71775" y="1630363"/>
            <a:ext cx="6192838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После нажатия кнопки </a:t>
            </a:r>
            <a:r>
              <a:rPr lang="en-US" dirty="0" smtClean="0">
                <a:latin typeface="+mn-lt"/>
              </a:rPr>
              <a:t>Import</a:t>
            </a:r>
            <a:r>
              <a:rPr lang="ru-RU" dirty="0" smtClean="0">
                <a:latin typeface="+mn-lt"/>
              </a:rPr>
              <a:t>, </a:t>
            </a:r>
            <a:r>
              <a:rPr lang="ru-RU" dirty="0">
                <a:latin typeface="+mn-lt"/>
              </a:rPr>
              <a:t>появится изображение уголка с названием импортируемого файла</a:t>
            </a:r>
            <a:r>
              <a:rPr lang="ru-RU" dirty="0" smtClean="0">
                <a:latin typeface="+mn-lt"/>
              </a:rPr>
              <a:t>.</a:t>
            </a:r>
            <a:endParaRPr lang="ru-RU" dirty="0">
              <a:latin typeface="+mn-lt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Установите его в нужном месте рабочего экрана и щелкните мышью, вставив тем самым информацию из данного файла. </a:t>
            </a:r>
          </a:p>
          <a:p>
            <a:pPr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Если вы будете удерживать кнопку мыши и протащите указатель по диагонали, то вокруг области перемещения указателя появится прямоугольная пунктирная рамка, задающая размер импортируемого изображения, при соблюдении пропорции исходных размеров. </a:t>
            </a:r>
          </a:p>
          <a:p>
            <a:pPr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Удерживая нажатой клавишу </a:t>
            </a:r>
            <a:r>
              <a:rPr lang="ru-RU" b="1" dirty="0" err="1">
                <a:latin typeface="+mn-lt"/>
              </a:rPr>
              <a:t>Alt</a:t>
            </a:r>
            <a:r>
              <a:rPr lang="ru-RU" b="1" dirty="0">
                <a:latin typeface="+mn-lt"/>
              </a:rPr>
              <a:t>,</a:t>
            </a:r>
            <a:r>
              <a:rPr lang="ru-RU" dirty="0">
                <a:latin typeface="+mn-lt"/>
              </a:rPr>
              <a:t> вы также сможете регулировать размер изображения без соблюдения пропорций по диагонали и горизонтали.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22238"/>
            <a:ext cx="6589712" cy="930275"/>
          </a:xfrm>
        </p:spPr>
        <p:txBody>
          <a:bodyPr>
            <a:normAutofit/>
          </a:bodyPr>
          <a:lstStyle/>
          <a:p>
            <a:pPr algn="r" eaLnBrk="1" hangingPunct="1">
              <a:lnSpc>
                <a:spcPts val="3900"/>
              </a:lnSpc>
            </a:pPr>
            <a:r>
              <a:rPr lang="ru-RU" sz="3200" dirty="0" smtClean="0">
                <a:latin typeface="Arial" charset="0"/>
                <a:cs typeface="Arial" charset="0"/>
              </a:rPr>
              <a:t>Работа с файлами.</a:t>
            </a:r>
            <a:r>
              <a:rPr lang="en-US" sz="3200" dirty="0" smtClean="0">
                <a:latin typeface="Arial" charset="0"/>
                <a:cs typeface="Arial" charset="0"/>
              </a:rPr>
              <a:t>Hot keys</a:t>
            </a:r>
            <a:endParaRPr lang="ru-RU" sz="32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7590" name="Group 24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232181348"/>
              </p:ext>
            </p:extLst>
          </p:nvPr>
        </p:nvGraphicFramePr>
        <p:xfrm>
          <a:off x="468313" y="1484313"/>
          <a:ext cx="8229600" cy="4485608"/>
        </p:xfrm>
        <a:graphic>
          <a:graphicData uri="http://schemas.openxmlformats.org/drawingml/2006/table">
            <a:tbl>
              <a:tblPr/>
              <a:tblGrid>
                <a:gridCol w="1882775"/>
                <a:gridCol w="5040337"/>
                <a:gridCol w="1306488"/>
              </a:tblGrid>
              <a:tr h="360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Раздел меню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Задача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Hot keys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5FA"/>
                    </a:solidFill>
                  </a:tcPr>
                </a:tc>
              </a:tr>
              <a:tr h="550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File-&gt;New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Создает новый документ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CTRL+N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File-&gt;Open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Открывает ранее сохраненный документ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CTRL+O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File-&gt;Save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Сохраняет документ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CTRL+S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File-&gt;Import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Позволяет импортировать в документ объекты, сохраненные в других форматах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CTRL+I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File-&gt;Export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Позволяет экспортировать содержимое документа в другие форматы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CTRL+E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File-&gt;Print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Служит для настройки параметров печати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CTRL+P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File-&gt;A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с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quire Image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Позволяет получить изображение с внешнего источника (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e.g.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со сканера)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нет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73C978-1BD6-4B5B-905A-8C7C9962E6E0}" type="slidenum">
              <a:rPr lang="ru-RU" altLang="en-US" smtClean="0"/>
              <a:pPr>
                <a:defRPr/>
              </a:pPr>
              <a:t>25</a:t>
            </a:fld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35476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/>
            <a:r>
              <a:rPr lang="ru-RU" sz="3200" dirty="0" smtClean="0">
                <a:latin typeface="Arial" charset="0"/>
                <a:cs typeface="Arial" charset="0"/>
              </a:rPr>
              <a:t>Масштаб изображения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719263"/>
            <a:ext cx="8640960" cy="365395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100" b="1" dirty="0" smtClean="0"/>
              <a:t>1 способ. </a:t>
            </a:r>
            <a:r>
              <a:rPr lang="ru-RU" sz="2100" dirty="0" smtClean="0"/>
              <a:t>Изменение масштаба изображения, используя стандартную панель.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 smtClean="0"/>
              <a:t>Найдите список масштабов </a:t>
            </a:r>
            <a:r>
              <a:rPr lang="ru-RU" sz="1800" b="1" dirty="0" err="1" smtClean="0"/>
              <a:t>Zoom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Levels</a:t>
            </a:r>
            <a:r>
              <a:rPr lang="ru-RU" sz="1800" b="1" dirty="0" smtClean="0"/>
              <a:t> </a:t>
            </a:r>
            <a:r>
              <a:rPr lang="ru-RU" sz="1800" dirty="0" smtClean="0"/>
              <a:t>(Уровни увеличения) на стандартной панели управления.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 smtClean="0"/>
              <a:t>Выберите в списке:</a:t>
            </a:r>
          </a:p>
          <a:p>
            <a:pPr lvl="3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800" b="1" dirty="0" smtClean="0">
                <a:solidFill>
                  <a:schemeClr val="tx1"/>
                </a:solidFill>
              </a:rPr>
              <a:t>То </a:t>
            </a:r>
            <a:r>
              <a:rPr lang="ru-RU" sz="1800" b="1" dirty="0" err="1" smtClean="0">
                <a:solidFill>
                  <a:schemeClr val="tx1"/>
                </a:solidFill>
              </a:rPr>
              <a:t>Page</a:t>
            </a:r>
            <a:r>
              <a:rPr lang="ru-RU" sz="1800" b="1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(</a:t>
            </a:r>
            <a:r>
              <a:rPr lang="ru-RU" sz="1800" dirty="0">
                <a:solidFill>
                  <a:schemeClr val="tx1"/>
                </a:solidFill>
              </a:rPr>
              <a:t>н</a:t>
            </a:r>
            <a:r>
              <a:rPr lang="ru-RU" sz="1800" dirty="0" smtClean="0">
                <a:solidFill>
                  <a:schemeClr val="tx1"/>
                </a:solidFill>
              </a:rPr>
              <a:t>а страницу) — масштаб станет таким, чтобы в окне была видна целиком рабочая страница документа.</a:t>
            </a:r>
          </a:p>
          <a:p>
            <a:pPr lvl="3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800" b="1" dirty="0">
                <a:solidFill>
                  <a:schemeClr val="tx1"/>
                </a:solidFill>
              </a:rPr>
              <a:t>То </a:t>
            </a:r>
            <a:r>
              <a:rPr lang="ru-RU" sz="1800" b="1" dirty="0" err="1">
                <a:solidFill>
                  <a:schemeClr val="tx1"/>
                </a:solidFill>
              </a:rPr>
              <a:t>Height</a:t>
            </a:r>
            <a:r>
              <a:rPr lang="ru-RU" sz="1800" b="1" dirty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(по высоте). Рабочая страница разместится в окне документа полностью по высоте. </a:t>
            </a:r>
          </a:p>
          <a:p>
            <a:pPr lvl="3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To Width 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ru-RU" sz="1800" dirty="0" smtClean="0">
                <a:solidFill>
                  <a:schemeClr val="tx1"/>
                </a:solidFill>
              </a:rPr>
              <a:t>по ширине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lang="ru-RU" sz="1800" dirty="0" smtClean="0">
                <a:solidFill>
                  <a:schemeClr val="tx1"/>
                </a:solidFill>
              </a:rPr>
              <a:t>. Рабочая страница разместиться в окне документа полностью по ширине. </a:t>
            </a:r>
            <a:endParaRPr lang="ru-RU" sz="2000" dirty="0" smtClean="0"/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endParaRPr lang="ru-RU" sz="2000" dirty="0" smtClean="0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2"/>
            <a:ext cx="863600" cy="1944687"/>
          </a:xfrm>
          <a:prstGeom prst="rect">
            <a:avLst/>
          </a:prstGeom>
          <a:noFill/>
          <a:ln w="9525">
            <a:solidFill>
              <a:srgbClr val="72A4E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 smtClean="0">
                <a:latin typeface="Arial" charset="0"/>
                <a:cs typeface="Arial" charset="0"/>
              </a:rPr>
              <a:t>Масштаб изображения</a:t>
            </a:r>
          </a:p>
        </p:txBody>
      </p:sp>
      <p:sp>
        <p:nvSpPr>
          <p:cNvPr id="52227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87475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C</a:t>
            </a:r>
            <a:r>
              <a:rPr lang="en-US" sz="2000" b="1" dirty="0" smtClean="0">
                <a:solidFill>
                  <a:schemeClr val="tx1"/>
                </a:solidFill>
              </a:rPr>
              <a:t>ontinuation</a:t>
            </a:r>
            <a:r>
              <a:rPr lang="ru-RU" sz="2000" b="1" dirty="0" smtClean="0">
                <a:solidFill>
                  <a:schemeClr val="tx1"/>
                </a:solidFill>
              </a:rPr>
              <a:t>…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Если на печатном листе присутствует изображение, то становятся доступными следующие варианты:</a:t>
            </a:r>
          </a:p>
          <a:p>
            <a:pPr lvl="4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ru-RU" sz="2000" b="1" dirty="0"/>
              <a:t>То </a:t>
            </a:r>
            <a:r>
              <a:rPr lang="ru-RU" sz="2000" b="1" dirty="0" err="1"/>
              <a:t>Fit</a:t>
            </a:r>
            <a:r>
              <a:rPr lang="ru-RU" sz="2000" b="1" dirty="0"/>
              <a:t> </a:t>
            </a:r>
            <a:r>
              <a:rPr lang="ru-RU" sz="2000" dirty="0" smtClean="0"/>
              <a:t>(Вписать). Масштаб отображения изменится таким образом, чтобы в окне документа смогли поместиться все объекты иллюстрации.</a:t>
            </a:r>
          </a:p>
          <a:p>
            <a:pPr lvl="4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b="1" dirty="0"/>
              <a:t>To Selected </a:t>
            </a:r>
            <a:r>
              <a:rPr lang="en-US" sz="2000" dirty="0" smtClean="0"/>
              <a:t>(</a:t>
            </a:r>
            <a:r>
              <a:rPr lang="ru-RU" sz="2000" dirty="0" smtClean="0"/>
              <a:t>Выделенное). Масштаб отображения изменится таким образом, чтобы в окне документа смогли поместиться все </a:t>
            </a:r>
            <a:r>
              <a:rPr lang="ru-RU" sz="2000" i="1" dirty="0" smtClean="0"/>
              <a:t>выделенные</a:t>
            </a:r>
            <a:r>
              <a:rPr lang="ru-RU" sz="2000" dirty="0" smtClean="0"/>
              <a:t> объекты иллюстрации</a:t>
            </a: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7" y="2563812"/>
            <a:ext cx="936625" cy="2160588"/>
          </a:xfrm>
          <a:prstGeom prst="rect">
            <a:avLst/>
          </a:prstGeom>
          <a:noFill/>
          <a:ln w="9525">
            <a:solidFill>
              <a:srgbClr val="72A4E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ru-RU" dirty="0" smtClean="0">
                <a:latin typeface="Arial" charset="0"/>
                <a:cs typeface="Arial" charset="0"/>
              </a:rPr>
              <a:t>Масштаб изображения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92237"/>
            <a:ext cx="8229600" cy="1565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100" b="1" dirty="0"/>
              <a:t>2 способ.  </a:t>
            </a:r>
            <a:r>
              <a:rPr lang="ru-RU" sz="2100" b="1" dirty="0" smtClean="0"/>
              <a:t>С </a:t>
            </a:r>
            <a:r>
              <a:rPr lang="ru-RU" sz="2100" b="1" dirty="0"/>
              <a:t>помощью инструмента </a:t>
            </a:r>
            <a:r>
              <a:rPr lang="en-US" sz="2100" b="1" dirty="0"/>
              <a:t>Zoom Tool</a:t>
            </a:r>
            <a:r>
              <a:rPr lang="ru-RU" sz="2100" b="1" dirty="0"/>
              <a:t> (Масштаб).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dirty="0" smtClean="0"/>
              <a:t>	</a:t>
            </a: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408362"/>
            <a:ext cx="61198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AutoShape 13"/>
          <p:cNvSpPr>
            <a:spLocks/>
          </p:cNvSpPr>
          <p:nvPr/>
        </p:nvSpPr>
        <p:spPr bwMode="auto">
          <a:xfrm>
            <a:off x="323850" y="2760662"/>
            <a:ext cx="1576388" cy="503238"/>
          </a:xfrm>
          <a:prstGeom prst="callout2">
            <a:avLst>
              <a:gd name="adj1" fmla="val 37106"/>
              <a:gd name="adj2" fmla="val 101208"/>
              <a:gd name="adj3" fmla="val 41644"/>
              <a:gd name="adj4" fmla="val 118852"/>
              <a:gd name="adj5" fmla="val 191125"/>
              <a:gd name="adj6" fmla="val 181329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pPr algn="r"/>
            <a:r>
              <a:rPr lang="ru-RU" sz="1600"/>
              <a:t>Масштаб</a:t>
            </a:r>
          </a:p>
        </p:txBody>
      </p:sp>
      <p:sp>
        <p:nvSpPr>
          <p:cNvPr id="53254" name="AutoShape 11"/>
          <p:cNvSpPr>
            <a:spLocks/>
          </p:cNvSpPr>
          <p:nvPr/>
        </p:nvSpPr>
        <p:spPr bwMode="auto">
          <a:xfrm>
            <a:off x="1547813" y="4416425"/>
            <a:ext cx="1576387" cy="792162"/>
          </a:xfrm>
          <a:prstGeom prst="callout2">
            <a:avLst>
              <a:gd name="adj1" fmla="val 14431"/>
              <a:gd name="adj2" fmla="val 104833"/>
              <a:gd name="adj3" fmla="val 14431"/>
              <a:gd name="adj4" fmla="val 113194"/>
              <a:gd name="adj5" fmla="val -61523"/>
              <a:gd name="adj6" fmla="val 147028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pPr algn="r"/>
            <a:r>
              <a:rPr lang="ru-RU" sz="1600"/>
              <a:t>Крупнее</a:t>
            </a:r>
          </a:p>
        </p:txBody>
      </p:sp>
      <p:sp>
        <p:nvSpPr>
          <p:cNvPr id="53255" name="AutoShape 12"/>
          <p:cNvSpPr>
            <a:spLocks/>
          </p:cNvSpPr>
          <p:nvPr/>
        </p:nvSpPr>
        <p:spPr bwMode="auto">
          <a:xfrm>
            <a:off x="2490788" y="2760662"/>
            <a:ext cx="1576387" cy="431800"/>
          </a:xfrm>
          <a:prstGeom prst="callout2">
            <a:avLst>
              <a:gd name="adj1" fmla="val 40884"/>
              <a:gd name="adj2" fmla="val 97583"/>
              <a:gd name="adj3" fmla="val 38241"/>
              <a:gd name="adj4" fmla="val 112750"/>
              <a:gd name="adj5" fmla="val 189347"/>
              <a:gd name="adj6" fmla="val 120583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pPr algn="r"/>
            <a:r>
              <a:rPr lang="ru-RU" sz="1600"/>
              <a:t>Мельче</a:t>
            </a:r>
          </a:p>
        </p:txBody>
      </p:sp>
      <p:sp>
        <p:nvSpPr>
          <p:cNvPr id="53256" name="AutoShape 10"/>
          <p:cNvSpPr>
            <a:spLocks/>
          </p:cNvSpPr>
          <p:nvPr/>
        </p:nvSpPr>
        <p:spPr bwMode="auto">
          <a:xfrm>
            <a:off x="4932363" y="2328862"/>
            <a:ext cx="1500187" cy="792163"/>
          </a:xfrm>
          <a:prstGeom prst="callout2">
            <a:avLst>
              <a:gd name="adj1" fmla="val 161125"/>
              <a:gd name="adj2" fmla="val 3602"/>
              <a:gd name="adj3" fmla="val 110625"/>
              <a:gd name="adj4" fmla="val 11917"/>
              <a:gd name="adj5" fmla="val 102810"/>
              <a:gd name="adj6" fmla="val 25495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r>
              <a:rPr lang="ru-RU" sz="1600"/>
              <a:t>Выделенные объекты</a:t>
            </a:r>
            <a:br>
              <a:rPr lang="ru-RU" sz="1600"/>
            </a:br>
            <a:r>
              <a:rPr lang="ru-RU" sz="1600" b="1"/>
              <a:t>(</a:t>
            </a:r>
            <a:r>
              <a:rPr lang="en-US" sz="1600" b="1"/>
              <a:t>Shift+F</a:t>
            </a:r>
            <a:r>
              <a:rPr lang="ru-RU" sz="1600" b="1"/>
              <a:t>2</a:t>
            </a:r>
            <a:r>
              <a:rPr lang="en-US" sz="1600" b="1"/>
              <a:t>)</a:t>
            </a:r>
            <a:endParaRPr lang="ru-RU" sz="1600" b="1"/>
          </a:p>
        </p:txBody>
      </p:sp>
      <p:sp>
        <p:nvSpPr>
          <p:cNvPr id="53257" name="AutoShape 10"/>
          <p:cNvSpPr>
            <a:spLocks/>
          </p:cNvSpPr>
          <p:nvPr/>
        </p:nvSpPr>
        <p:spPr bwMode="auto">
          <a:xfrm>
            <a:off x="3635375" y="4344987"/>
            <a:ext cx="1576388" cy="792163"/>
          </a:xfrm>
          <a:prstGeom prst="callout2">
            <a:avLst>
              <a:gd name="adj1" fmla="val 14431"/>
              <a:gd name="adj2" fmla="val 104833"/>
              <a:gd name="adj3" fmla="val 12986"/>
              <a:gd name="adj4" fmla="val 114384"/>
              <a:gd name="adj5" fmla="val -55912"/>
              <a:gd name="adj6" fmla="val 12294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pPr algn="r"/>
            <a:r>
              <a:rPr lang="ru-RU" sz="1600"/>
              <a:t>Все объекты</a:t>
            </a:r>
            <a:br>
              <a:rPr lang="ru-RU" sz="1600"/>
            </a:br>
            <a:r>
              <a:rPr lang="ru-RU" sz="1600" b="1"/>
              <a:t>(</a:t>
            </a:r>
            <a:r>
              <a:rPr lang="en-US" sz="1600" b="1"/>
              <a:t>F</a:t>
            </a:r>
            <a:r>
              <a:rPr lang="ru-RU" sz="1600" b="1"/>
              <a:t>4</a:t>
            </a:r>
            <a:r>
              <a:rPr lang="en-US" sz="1600" b="1"/>
              <a:t>)</a:t>
            </a:r>
            <a:endParaRPr lang="ru-RU" sz="1600" b="1"/>
          </a:p>
        </p:txBody>
      </p:sp>
      <p:sp>
        <p:nvSpPr>
          <p:cNvPr id="53258" name="AutoShape 9"/>
          <p:cNvSpPr>
            <a:spLocks/>
          </p:cNvSpPr>
          <p:nvPr/>
        </p:nvSpPr>
        <p:spPr bwMode="auto">
          <a:xfrm>
            <a:off x="4572000" y="5064125"/>
            <a:ext cx="1223963" cy="792162"/>
          </a:xfrm>
          <a:prstGeom prst="callout2">
            <a:avLst>
              <a:gd name="adj1" fmla="val 14431"/>
              <a:gd name="adj2" fmla="val 106227"/>
              <a:gd name="adj3" fmla="val 14431"/>
              <a:gd name="adj4" fmla="val 111931"/>
              <a:gd name="adj5" fmla="val -143088"/>
              <a:gd name="adj6" fmla="val 132685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pPr algn="r"/>
            <a:r>
              <a:rPr lang="ru-RU" sz="1600"/>
              <a:t>Страница целиком</a:t>
            </a:r>
            <a:r>
              <a:rPr lang="en-US" sz="1600"/>
              <a:t/>
            </a:r>
            <a:br>
              <a:rPr lang="en-US" sz="1600"/>
            </a:br>
            <a:r>
              <a:rPr lang="en-US" sz="1600" b="1"/>
              <a:t>(Shift+F4)</a:t>
            </a:r>
            <a:endParaRPr lang="ru-RU" sz="1600" b="1"/>
          </a:p>
        </p:txBody>
      </p:sp>
      <p:sp>
        <p:nvSpPr>
          <p:cNvPr id="53259" name="AutoShape 8"/>
          <p:cNvSpPr>
            <a:spLocks/>
          </p:cNvSpPr>
          <p:nvPr/>
        </p:nvSpPr>
        <p:spPr bwMode="auto">
          <a:xfrm>
            <a:off x="7451725" y="2471737"/>
            <a:ext cx="1223963" cy="792163"/>
          </a:xfrm>
          <a:prstGeom prst="callout2">
            <a:avLst>
              <a:gd name="adj1" fmla="val 14431"/>
              <a:gd name="adj2" fmla="val -6227"/>
              <a:gd name="adj3" fmla="val 14431"/>
              <a:gd name="adj4" fmla="val -17769"/>
              <a:gd name="adj5" fmla="val 133468"/>
              <a:gd name="adj6" fmla="val -64333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r>
              <a:rPr lang="ru-RU" sz="1600"/>
              <a:t>По ширине страницы</a:t>
            </a:r>
          </a:p>
        </p:txBody>
      </p:sp>
      <p:sp>
        <p:nvSpPr>
          <p:cNvPr id="53260" name="AutoShape 6"/>
          <p:cNvSpPr>
            <a:spLocks/>
          </p:cNvSpPr>
          <p:nvPr/>
        </p:nvSpPr>
        <p:spPr bwMode="auto">
          <a:xfrm>
            <a:off x="7524750" y="4344987"/>
            <a:ext cx="1439863" cy="792163"/>
          </a:xfrm>
          <a:prstGeom prst="callout2">
            <a:avLst>
              <a:gd name="adj1" fmla="val 14431"/>
              <a:gd name="adj2" fmla="val -6227"/>
              <a:gd name="adj3" fmla="val 14431"/>
              <a:gd name="adj4" fmla="val -21144"/>
              <a:gd name="adj5" fmla="val -60921"/>
              <a:gd name="adj6" fmla="val -2313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r>
              <a:rPr lang="ru-RU" sz="1600"/>
              <a:t>По высоте страницы</a:t>
            </a:r>
          </a:p>
        </p:txBody>
      </p:sp>
      <p:sp>
        <p:nvSpPr>
          <p:cNvPr id="53261" name="Rectangle 15"/>
          <p:cNvSpPr>
            <a:spLocks noChangeArrowheads="1"/>
          </p:cNvSpPr>
          <p:nvPr/>
        </p:nvSpPr>
        <p:spPr bwMode="auto">
          <a:xfrm>
            <a:off x="2484438" y="6000750"/>
            <a:ext cx="502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000" b="1">
                <a:solidFill>
                  <a:srgbClr val="FF0000"/>
                </a:solidFill>
              </a:rPr>
              <a:t>!  </a:t>
            </a:r>
            <a:r>
              <a:rPr lang="en-US" sz="2000" b="1"/>
              <a:t>F9</a:t>
            </a:r>
            <a:r>
              <a:rPr lang="en-US" b="1"/>
              <a:t> </a:t>
            </a:r>
            <a:r>
              <a:rPr lang="ru-RU"/>
              <a:t>просмотр с отключенным интерфейсом</a:t>
            </a:r>
            <a:endParaRPr lang="ru-RU" b="1"/>
          </a:p>
        </p:txBody>
      </p:sp>
      <p:pic>
        <p:nvPicPr>
          <p:cNvPr id="53262" name="Рисунок 14" descr="Масштаб и Панорам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462088"/>
            <a:ext cx="525346" cy="50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361688" y="990600"/>
            <a:ext cx="457200" cy="441325"/>
          </a:xfrm>
        </p:spPr>
        <p:txBody>
          <a:bodyPr/>
          <a:lstStyle/>
          <a:p>
            <a:fld id="{5F17C9D5-7483-4D4D-BBF2-9E2AEC7037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0" y="152400"/>
            <a:ext cx="639286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>
                <a:latin typeface="Arial" charset="0"/>
                <a:cs typeface="Arial" charset="0"/>
              </a:rPr>
              <a:t>Типы объектов </a:t>
            </a:r>
            <a:r>
              <a:rPr lang="en-US" sz="3200" dirty="0" smtClean="0">
                <a:latin typeface="Arial" charset="0"/>
                <a:cs typeface="Arial" charset="0"/>
              </a:rPr>
              <a:t>CorelDraw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39875"/>
            <a:ext cx="8229600" cy="4937125"/>
          </a:xfrm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Calibri" pitchFamily="34" charset="0"/>
              </a:rPr>
              <a:t>Rectangle  (Polygon)— </a:t>
            </a:r>
            <a:r>
              <a:rPr lang="en-US" sz="2200" dirty="0" err="1" smtClean="0">
                <a:latin typeface="Calibri" pitchFamily="34" charset="0"/>
              </a:rPr>
              <a:t>прямоугольник</a:t>
            </a:r>
            <a:r>
              <a:rPr lang="en-US" sz="2200" dirty="0" smtClean="0">
                <a:latin typeface="Calibri" pitchFamily="34" charset="0"/>
              </a:rPr>
              <a:t> (</a:t>
            </a:r>
            <a:r>
              <a:rPr lang="en-US" sz="2200" dirty="0" err="1" smtClean="0">
                <a:latin typeface="Calibri" pitchFamily="34" charset="0"/>
              </a:rPr>
              <a:t>многоугольник</a:t>
            </a:r>
            <a:r>
              <a:rPr lang="en-US" sz="2200" dirty="0" smtClean="0">
                <a:latin typeface="Calibri" pitchFamily="34" charset="0"/>
              </a:rPr>
              <a:t>)</a:t>
            </a:r>
          </a:p>
          <a:p>
            <a:pPr marL="0" indent="354013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Calibri" pitchFamily="34" charset="0"/>
              </a:rPr>
              <a:t>Ellipse — </a:t>
            </a:r>
            <a:r>
              <a:rPr lang="en-US" sz="2200" dirty="0" err="1" smtClean="0">
                <a:latin typeface="Calibri" pitchFamily="34" charset="0"/>
              </a:rPr>
              <a:t>эллипс</a:t>
            </a:r>
            <a:endParaRPr lang="en-US" sz="2200" dirty="0" smtClean="0">
              <a:latin typeface="Calibri" pitchFamily="34" charset="0"/>
            </a:endParaRPr>
          </a:p>
          <a:p>
            <a:pPr marL="0" indent="354013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Calibri" pitchFamily="34" charset="0"/>
              </a:rPr>
              <a:t>Star (Complex Star ) — </a:t>
            </a:r>
            <a:r>
              <a:rPr lang="en-US" sz="2200" dirty="0" err="1" smtClean="0">
                <a:latin typeface="Calibri" pitchFamily="34" charset="0"/>
              </a:rPr>
              <a:t>звезда</a:t>
            </a:r>
            <a:r>
              <a:rPr lang="en-US" sz="2200" dirty="0" smtClean="0">
                <a:latin typeface="Calibri" pitchFamily="34" charset="0"/>
              </a:rPr>
              <a:t> (</a:t>
            </a:r>
            <a:r>
              <a:rPr lang="en-US" sz="2200" dirty="0" err="1" smtClean="0">
                <a:latin typeface="Calibri" pitchFamily="34" charset="0"/>
              </a:rPr>
              <a:t>сложная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звезда</a:t>
            </a:r>
            <a:r>
              <a:rPr lang="en-US" sz="2200" dirty="0" smtClean="0">
                <a:latin typeface="Calibri" pitchFamily="34" charset="0"/>
              </a:rPr>
              <a:t>)</a:t>
            </a:r>
          </a:p>
          <a:p>
            <a:pPr marL="0" indent="354013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Calibri" pitchFamily="34" charset="0"/>
              </a:rPr>
              <a:t>Perfect Shapes — </a:t>
            </a:r>
            <a:r>
              <a:rPr lang="en-US" sz="2200" dirty="0" err="1">
                <a:latin typeface="Calibri" pitchFamily="34" charset="0"/>
              </a:rPr>
              <a:t>улучшенн</a:t>
            </a:r>
            <a:r>
              <a:rPr lang="ru-RU" sz="2200" dirty="0" err="1">
                <a:latin typeface="Calibri" pitchFamily="34" charset="0"/>
              </a:rPr>
              <a:t>ые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форм</a:t>
            </a:r>
            <a:r>
              <a:rPr lang="ru-RU" sz="2200" dirty="0">
                <a:latin typeface="Calibri" pitchFamily="34" charset="0"/>
              </a:rPr>
              <a:t>ы</a:t>
            </a:r>
          </a:p>
          <a:p>
            <a:pPr marL="0" indent="354013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Calibri" pitchFamily="34" charset="0"/>
              </a:rPr>
              <a:t>Table —</a:t>
            </a:r>
            <a:r>
              <a:rPr lang="ru-RU" sz="2200" b="1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таблица</a:t>
            </a:r>
          </a:p>
          <a:p>
            <a:pPr marL="0" indent="354013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Calibri" pitchFamily="34" charset="0"/>
              </a:rPr>
              <a:t>Artistic Text</a:t>
            </a:r>
            <a:r>
              <a:rPr lang="ru-RU" sz="2200" b="1" dirty="0">
                <a:latin typeface="Calibri" pitchFamily="34" charset="0"/>
              </a:rPr>
              <a:t> — </a:t>
            </a:r>
            <a:r>
              <a:rPr lang="en-US" sz="2200" dirty="0" err="1" smtClean="0">
                <a:latin typeface="Calibri" pitchFamily="34" charset="0"/>
              </a:rPr>
              <a:t>художественный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текст</a:t>
            </a:r>
            <a:endParaRPr lang="en-US" sz="2200" dirty="0" smtClean="0">
              <a:latin typeface="Calibri" pitchFamily="34" charset="0"/>
            </a:endParaRPr>
          </a:p>
          <a:p>
            <a:pPr marL="0" indent="354013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Calibri" pitchFamily="34" charset="0"/>
              </a:rPr>
              <a:t>Paragraph Text — </a:t>
            </a:r>
            <a:r>
              <a:rPr lang="en-US" sz="2200" dirty="0" err="1">
                <a:latin typeface="Calibri" pitchFamily="34" charset="0"/>
              </a:rPr>
              <a:t>простой</a:t>
            </a:r>
            <a:r>
              <a:rPr lang="ru-RU" sz="2200" dirty="0">
                <a:latin typeface="Calibri" pitchFamily="34" charset="0"/>
              </a:rPr>
              <a:t> абзацный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текст</a:t>
            </a:r>
            <a:endParaRPr lang="en-US" sz="2200" dirty="0">
              <a:latin typeface="Calibri" pitchFamily="34" charset="0"/>
            </a:endParaRPr>
          </a:p>
          <a:p>
            <a:pPr marL="0" indent="354013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Calibri" pitchFamily="34" charset="0"/>
              </a:rPr>
              <a:t>Curve</a:t>
            </a:r>
            <a:r>
              <a:rPr lang="ru-RU" sz="2200" b="1" dirty="0">
                <a:latin typeface="Calibri" pitchFamily="34" charset="0"/>
              </a:rPr>
              <a:t> — </a:t>
            </a:r>
            <a:r>
              <a:rPr lang="en-US" sz="2200" dirty="0" err="1" smtClean="0">
                <a:latin typeface="Calibri" pitchFamily="34" charset="0"/>
              </a:rPr>
              <a:t>кривая</a:t>
            </a:r>
            <a:endParaRPr lang="en-US" sz="2200" dirty="0" smtClean="0">
              <a:latin typeface="Calibri" pitchFamily="34" charset="0"/>
            </a:endParaRPr>
          </a:p>
          <a:p>
            <a:pPr marL="0" indent="354013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Calibri" pitchFamily="34" charset="0"/>
              </a:rPr>
              <a:t>Group — </a:t>
            </a:r>
            <a:r>
              <a:rPr lang="en-US" sz="2200" dirty="0" err="1" smtClean="0">
                <a:latin typeface="Calibri" pitchFamily="34" charset="0"/>
              </a:rPr>
              <a:t>групп</a:t>
            </a:r>
            <a:r>
              <a:rPr lang="ru-RU" sz="2200" dirty="0" smtClean="0"/>
              <a:t>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3"/>
          <p:cNvSpPr>
            <a:spLocks noGrp="1"/>
          </p:cNvSpPr>
          <p:nvPr>
            <p:ph type="title"/>
          </p:nvPr>
        </p:nvSpPr>
        <p:spPr>
          <a:xfrm>
            <a:off x="2484438" y="152400"/>
            <a:ext cx="6202362" cy="990600"/>
          </a:xfrm>
        </p:spPr>
        <p:txBody>
          <a:bodyPr/>
          <a:lstStyle/>
          <a:p>
            <a:pPr algn="r"/>
            <a:r>
              <a:rPr lang="ru-RU" sz="3600" dirty="0" smtClean="0">
                <a:latin typeface="Arial" charset="0"/>
                <a:cs typeface="Arial" charset="0"/>
              </a:rPr>
              <a:t>Общие сведения</a:t>
            </a:r>
          </a:p>
        </p:txBody>
      </p:sp>
      <p:sp>
        <p:nvSpPr>
          <p:cNvPr id="16387" name="Содержимое 4"/>
          <p:cNvSpPr>
            <a:spLocks noGrp="1"/>
          </p:cNvSpPr>
          <p:nvPr>
            <p:ph sz="quarter" idx="1"/>
          </p:nvPr>
        </p:nvSpPr>
        <p:spPr>
          <a:xfrm>
            <a:off x="142844" y="1616075"/>
            <a:ext cx="8858312" cy="3455999"/>
          </a:xfrm>
        </p:spPr>
        <p:txBody>
          <a:bodyPr>
            <a:noAutofit/>
          </a:bodyPr>
          <a:lstStyle/>
          <a:p>
            <a:pPr marL="0" indent="355600" algn="just">
              <a:spcBef>
                <a:spcPts val="0"/>
              </a:spcBef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CorelDRAW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Graphics Suite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интегрированный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объектно-ориентированный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пакет программ для работы с векторной графикой, следовательно: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355600" algn="just">
              <a:spcBef>
                <a:spcPts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все операции в процессе создания и редактирования изображений выполняются с объектами;</a:t>
            </a:r>
          </a:p>
          <a:p>
            <a:pPr marL="0" lvl="1" indent="355600" algn="just">
              <a:spcBef>
                <a:spcPts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каждому классу объектов соответствует уникальная совокупность управляющих параметров;</a:t>
            </a:r>
          </a:p>
          <a:p>
            <a:pPr marL="0" lvl="1" indent="355600" algn="just">
              <a:spcBef>
                <a:spcPts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каждого стандартного класса объектов определен перечень стандартных операций.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122238"/>
            <a:ext cx="6408738" cy="100330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>
                <a:latin typeface="Arial" charset="0"/>
                <a:cs typeface="Arial" charset="0"/>
              </a:rPr>
              <a:t>Прямоугольник (</a:t>
            </a:r>
            <a:r>
              <a:rPr sz="3200" dirty="0" smtClean="0">
                <a:latin typeface="Arial" charset="0"/>
                <a:cs typeface="Arial" charset="0"/>
              </a:rPr>
              <a:t>Rectangle</a:t>
            </a:r>
            <a:r>
              <a:rPr lang="ru-RU" sz="3200" dirty="0" smtClean="0">
                <a:latin typeface="Arial" charset="0"/>
                <a:cs typeface="Arial" charset="0"/>
              </a:rPr>
              <a:t>)</a:t>
            </a:r>
          </a:p>
        </p:txBody>
      </p:sp>
      <p:pic>
        <p:nvPicPr>
          <p:cNvPr id="57348" name="Содержимое 11" descr="прям1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2008188"/>
            <a:ext cx="1604962" cy="2955925"/>
          </a:xfrm>
        </p:spPr>
      </p:pic>
      <p:sp>
        <p:nvSpPr>
          <p:cNvPr id="51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627313" y="1935163"/>
            <a:ext cx="6059487" cy="3797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2400" dirty="0" smtClean="0"/>
              <a:t>Создается с помощью инструментов </a:t>
            </a:r>
            <a:r>
              <a:rPr lang="en-US" sz="2400" b="1" dirty="0" smtClean="0"/>
              <a:t>Rectangle</a:t>
            </a:r>
            <a:r>
              <a:rPr lang="ru-RU" sz="2400" b="1" dirty="0" smtClean="0"/>
              <a:t> (</a:t>
            </a:r>
            <a:r>
              <a:rPr lang="en-US" sz="2400" b="1" dirty="0" smtClean="0"/>
              <a:t>F6) </a:t>
            </a:r>
            <a:r>
              <a:rPr lang="ru-RU" sz="2400" dirty="0" smtClean="0"/>
              <a:t>и </a:t>
            </a:r>
            <a:r>
              <a:rPr lang="en-US" sz="2400" b="1" dirty="0" smtClean="0"/>
              <a:t>3 Point Rectangle</a:t>
            </a:r>
            <a:endParaRPr lang="ru-RU" sz="2400" b="1" dirty="0" smtClean="0"/>
          </a:p>
          <a:p>
            <a:pPr eaLnBrk="1" hangingPunct="1">
              <a:lnSpc>
                <a:spcPct val="80000"/>
              </a:lnSpc>
              <a:defRPr/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+Ctrl</a:t>
            </a:r>
            <a:r>
              <a:rPr lang="ru-RU" sz="2400" dirty="0" smtClean="0"/>
              <a:t> – создается квадрат</a:t>
            </a:r>
          </a:p>
          <a:p>
            <a:pPr indent="19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+</a:t>
            </a:r>
            <a:r>
              <a:rPr lang="en-US" sz="2400" dirty="0" smtClean="0"/>
              <a:t>Shift</a:t>
            </a:r>
            <a:r>
              <a:rPr lang="ru-RU" sz="2400" dirty="0" smtClean="0"/>
              <a:t> – создается от центра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dirty="0" smtClean="0"/>
              <a:t>Двойной щелчок по инструменту создает прямоугольник размером с активную страницу документа</a:t>
            </a:r>
          </a:p>
          <a:p>
            <a:pPr eaLnBrk="1" hangingPunct="1">
              <a:lnSpc>
                <a:spcPct val="80000"/>
              </a:lnSpc>
              <a:defRPr/>
            </a:pPr>
            <a:endParaRPr lang="ru-RU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558D81-D0D3-4988-8E86-0D9C09CA32E5}" type="slidenum">
              <a:rPr lang="ru-RU" altLang="en-US" smtClean="0"/>
              <a:pPr>
                <a:defRPr/>
              </a:pPr>
              <a:t>30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73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060848"/>
            <a:ext cx="49688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122238"/>
            <a:ext cx="6408738" cy="100330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>
                <a:latin typeface="Arial" charset="0"/>
                <a:cs typeface="Arial" charset="0"/>
              </a:rPr>
              <a:t>Прямоугольник (</a:t>
            </a:r>
            <a:r>
              <a:rPr sz="3200" dirty="0" smtClean="0">
                <a:latin typeface="Arial" charset="0"/>
                <a:cs typeface="Arial" charset="0"/>
              </a:rPr>
              <a:t>Rectangle</a:t>
            </a:r>
            <a:r>
              <a:rPr lang="ru-RU" sz="3200" dirty="0" smtClean="0">
                <a:latin typeface="Arial" charset="0"/>
                <a:cs typeface="Arial" charset="0"/>
              </a:rPr>
              <a:t>)</a:t>
            </a:r>
          </a:p>
        </p:txBody>
      </p:sp>
      <p:pic>
        <p:nvPicPr>
          <p:cNvPr id="59399" name="Содержимое 8" descr="прямоугольники.jp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48"/>
          <a:stretch/>
        </p:blipFill>
        <p:spPr>
          <a:xfrm>
            <a:off x="684213" y="1681163"/>
            <a:ext cx="1655762" cy="800780"/>
          </a:xfrm>
        </p:spPr>
      </p:pic>
      <p:sp>
        <p:nvSpPr>
          <p:cNvPr id="5939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627313" y="1412875"/>
            <a:ext cx="6059487" cy="647973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ru-RU" sz="1800" dirty="0" smtClean="0"/>
              <a:t>Степень изменения углов может задаваться как для всех углов одинаково, так и для каждого угла отдельно</a:t>
            </a:r>
          </a:p>
        </p:txBody>
      </p:sp>
      <p:sp>
        <p:nvSpPr>
          <p:cNvPr id="59397" name="Oval 9"/>
          <p:cNvSpPr>
            <a:spLocks noChangeArrowheads="1"/>
          </p:cNvSpPr>
          <p:nvPr/>
        </p:nvSpPr>
        <p:spPr bwMode="auto">
          <a:xfrm>
            <a:off x="5651500" y="2205310"/>
            <a:ext cx="360363" cy="3603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AutoShape 8"/>
          <p:cNvSpPr>
            <a:spLocks/>
          </p:cNvSpPr>
          <p:nvPr/>
        </p:nvSpPr>
        <p:spPr bwMode="auto">
          <a:xfrm>
            <a:off x="6156325" y="2781573"/>
            <a:ext cx="2266950" cy="503237"/>
          </a:xfrm>
          <a:prstGeom prst="callout2">
            <a:avLst>
              <a:gd name="adj1" fmla="val 41329"/>
              <a:gd name="adj2" fmla="val -2019"/>
              <a:gd name="adj3" fmla="val 23185"/>
              <a:gd name="adj4" fmla="val -9796"/>
              <a:gd name="adj5" fmla="val -43310"/>
              <a:gd name="adj6" fmla="val -15102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r>
              <a:rPr lang="ru-RU" sz="1200"/>
              <a:t>Блокировка </a:t>
            </a:r>
            <a:r>
              <a:rPr lang="ru-RU" sz="1200" b="1"/>
              <a:t>раздельного воздействия на углы</a:t>
            </a:r>
            <a:r>
              <a:rPr lang="ru-RU" sz="1200"/>
              <a:t> </a:t>
            </a:r>
            <a:r>
              <a:rPr lang="ru-RU" sz="1200">
                <a:solidFill>
                  <a:schemeClr val="bg1"/>
                </a:solidFill>
              </a:rPr>
              <a:t>углов</a:t>
            </a:r>
          </a:p>
        </p:txBody>
      </p:sp>
      <p:pic>
        <p:nvPicPr>
          <p:cNvPr id="594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910"/>
            <a:ext cx="4333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005535"/>
            <a:ext cx="433387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869135"/>
            <a:ext cx="4175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3" name="Прямоугольник 11"/>
          <p:cNvSpPr>
            <a:spLocks noChangeArrowheads="1"/>
          </p:cNvSpPr>
          <p:nvPr/>
        </p:nvSpPr>
        <p:spPr bwMode="auto">
          <a:xfrm>
            <a:off x="3635375" y="2996952"/>
            <a:ext cx="2089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Calibri" pitchFamily="34" charset="0"/>
              </a:rPr>
              <a:t>round corner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скругленный угол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9404" name="Прямоугольник 12"/>
          <p:cNvSpPr>
            <a:spLocks noChangeArrowheads="1"/>
          </p:cNvSpPr>
          <p:nvPr/>
        </p:nvSpPr>
        <p:spPr bwMode="auto">
          <a:xfrm>
            <a:off x="3635375" y="3933056"/>
            <a:ext cx="30972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Calibri" pitchFamily="34" charset="0"/>
              </a:rPr>
              <a:t>scalloped corner</a:t>
            </a:r>
            <a:r>
              <a:rPr lang="ru-RU" b="1" dirty="0">
                <a:latin typeface="Calibri" pitchFamily="34" charset="0"/>
              </a:rPr>
              <a:t> </a:t>
            </a:r>
          </a:p>
          <a:p>
            <a:r>
              <a:rPr lang="ru-RU" dirty="0">
                <a:latin typeface="Calibri" pitchFamily="34" charset="0"/>
              </a:rPr>
              <a:t>угол с выемкой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9405" name="Прямоугольник 13"/>
          <p:cNvSpPr>
            <a:spLocks noChangeArrowheads="1"/>
          </p:cNvSpPr>
          <p:nvPr/>
        </p:nvSpPr>
        <p:spPr bwMode="auto">
          <a:xfrm>
            <a:off x="3708400" y="4725144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Calibri" pitchFamily="34" charset="0"/>
              </a:rPr>
              <a:t>chamfered corner</a:t>
            </a:r>
            <a:r>
              <a:rPr lang="ru-RU" b="1" dirty="0">
                <a:latin typeface="Calibri" pitchFamily="34" charset="0"/>
              </a:rPr>
              <a:t> </a:t>
            </a:r>
          </a:p>
          <a:p>
            <a:r>
              <a:rPr lang="ru-RU" dirty="0">
                <a:latin typeface="Calibri" pitchFamily="34" charset="0"/>
              </a:rPr>
              <a:t>скошенный угол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987675" y="2060848"/>
            <a:ext cx="1223963" cy="647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2987675" y="2924944"/>
            <a:ext cx="647700" cy="24479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3276600" y="2708548"/>
            <a:ext cx="0" cy="28892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2339975" y="2997200"/>
            <a:ext cx="647700" cy="295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8" idx="1"/>
            <a:endCxn id="32" idx="3"/>
          </p:cNvCxnSpPr>
          <p:nvPr/>
        </p:nvCxnSpPr>
        <p:spPr>
          <a:xfrm flipH="1" flipV="1">
            <a:off x="2339975" y="3843723"/>
            <a:ext cx="647700" cy="305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 flipV="1">
            <a:off x="2339975" y="4869135"/>
            <a:ext cx="647700" cy="215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7451725" y="2060848"/>
            <a:ext cx="504825" cy="647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AutoShape 8"/>
          <p:cNvSpPr>
            <a:spLocks/>
          </p:cNvSpPr>
          <p:nvPr/>
        </p:nvSpPr>
        <p:spPr bwMode="auto">
          <a:xfrm>
            <a:off x="6894882" y="3292747"/>
            <a:ext cx="2266950" cy="719138"/>
          </a:xfrm>
          <a:prstGeom prst="callout2">
            <a:avLst>
              <a:gd name="adj1" fmla="val 2060"/>
              <a:gd name="adj2" fmla="val 49412"/>
              <a:gd name="adj3" fmla="val -117439"/>
              <a:gd name="adj4" fmla="val 67132"/>
              <a:gd name="adj5" fmla="val -118012"/>
              <a:gd name="adj6" fmla="val 46854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pPr algn="just" eaLnBrk="0" hangingPunct="0"/>
            <a:r>
              <a:rPr lang="en-US" sz="1200" b="1" dirty="0"/>
              <a:t>Relative corner scaling</a:t>
            </a:r>
            <a:endParaRPr lang="ru-RU" sz="1200" b="1" dirty="0"/>
          </a:p>
          <a:p>
            <a:pPr algn="just" eaLnBrk="0" hangingPunct="0"/>
            <a:r>
              <a:rPr lang="ru-RU" sz="1200" dirty="0"/>
              <a:t>(Относительное масштабирование углов)</a:t>
            </a:r>
          </a:p>
          <a:p>
            <a:r>
              <a:rPr lang="ru-RU" sz="1200" dirty="0">
                <a:solidFill>
                  <a:schemeClr val="bg1"/>
                </a:solidFill>
              </a:rPr>
              <a:t>углов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20" y="537321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ru-RU" sz="1600" dirty="0" smtClean="0"/>
              <a:t>Параметр </a:t>
            </a:r>
            <a:r>
              <a:rPr lang="en-US" sz="1600" b="1" dirty="0" smtClean="0"/>
              <a:t>Relative</a:t>
            </a:r>
            <a:r>
              <a:rPr lang="en-US" sz="1600" b="1" dirty="0"/>
              <a:t> corner scaling</a:t>
            </a:r>
            <a:r>
              <a:rPr lang="ru-RU" sz="1600" b="1" dirty="0"/>
              <a:t> </a:t>
            </a:r>
            <a:r>
              <a:rPr lang="ru-RU" sz="1600" dirty="0" smtClean="0"/>
              <a:t>позволяет </a:t>
            </a:r>
            <a:r>
              <a:rPr lang="ru-RU" sz="1600" dirty="0" smtClean="0">
                <a:solidFill>
                  <a:srgbClr val="000000"/>
                </a:solidFill>
                <a:cs typeface="Tahoma" pitchFamily="34" charset="0"/>
              </a:rPr>
              <a:t>при </a:t>
            </a:r>
            <a:r>
              <a:rPr lang="ru-RU" sz="1600" dirty="0">
                <a:solidFill>
                  <a:srgbClr val="000000"/>
                </a:solidFill>
                <a:cs typeface="Tahoma" pitchFamily="34" charset="0"/>
              </a:rPr>
              <a:t>изменении размеров </a:t>
            </a:r>
            <a:r>
              <a:rPr lang="ru-RU" sz="1600" dirty="0" smtClean="0">
                <a:solidFill>
                  <a:srgbClr val="000000"/>
                </a:solidFill>
                <a:cs typeface="Tahoma" pitchFamily="34" charset="0"/>
              </a:rPr>
              <a:t>прямоугольника изменять размеры </a:t>
            </a:r>
            <a:r>
              <a:rPr lang="ru-RU" sz="1600" dirty="0">
                <a:solidFill>
                  <a:srgbClr val="000000"/>
                </a:solidFill>
                <a:cs typeface="Tahoma" pitchFamily="34" charset="0"/>
              </a:rPr>
              <a:t>закруглений в углах </a:t>
            </a:r>
            <a:r>
              <a:rPr lang="ru-RU" sz="1600" dirty="0" smtClean="0">
                <a:solidFill>
                  <a:srgbClr val="000000"/>
                </a:solidFill>
                <a:cs typeface="Tahoma" pitchFamily="34" charset="0"/>
              </a:rPr>
              <a:t>пропорционально, иначе при </a:t>
            </a:r>
            <a:r>
              <a:rPr lang="ru-RU" sz="1600" dirty="0">
                <a:solidFill>
                  <a:srgbClr val="000000"/>
                </a:solidFill>
                <a:cs typeface="Tahoma" pitchFamily="34" charset="0"/>
              </a:rPr>
              <a:t>изменении размеров прямоугольника размеры углов изменяться не будут.</a:t>
            </a:r>
            <a:r>
              <a:rPr lang="ru-RU" sz="1600" dirty="0"/>
              <a:t> </a:t>
            </a:r>
          </a:p>
        </p:txBody>
      </p:sp>
      <p:pic>
        <p:nvPicPr>
          <p:cNvPr id="32" name="Содержимое 8" descr="прямоугольники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1"/>
          <a:stretch/>
        </p:blipFill>
        <p:spPr bwMode="auto">
          <a:xfrm>
            <a:off x="684213" y="2492896"/>
            <a:ext cx="1655762" cy="270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558D81-D0D3-4988-8E86-0D9C09CA32E5}" type="slidenum">
              <a:rPr lang="ru-RU" altLang="en-US" smtClean="0"/>
              <a:pPr>
                <a:defRPr/>
              </a:pPr>
              <a:t>31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0555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nimBg="1" autoUpdateAnimBg="0"/>
      <p:bldP spid="2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88913"/>
            <a:ext cx="6408737" cy="863600"/>
          </a:xfrm>
        </p:spPr>
        <p:txBody>
          <a:bodyPr/>
          <a:lstStyle/>
          <a:p>
            <a:pPr algn="r" eaLnBrk="1" hangingPunct="1"/>
            <a:r>
              <a:rPr lang="ru-RU" sz="2400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Упражнение</a:t>
            </a:r>
            <a:r>
              <a:rPr lang="en-US" sz="2400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1</a:t>
            </a:r>
            <a:r>
              <a:rPr lang="ru-RU" sz="2400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. Редактирование прямоугольников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14282" y="1557338"/>
            <a:ext cx="8572559" cy="2014538"/>
          </a:xfrm>
        </p:spPr>
        <p:txBody>
          <a:bodyPr/>
          <a:lstStyle/>
          <a:p>
            <a:pPr marL="0" indent="450850" algn="just" eaLnBrk="1" hangingPunct="1"/>
            <a:r>
              <a:rPr lang="ru-RU" sz="2200" dirty="0" smtClean="0"/>
              <a:t>Создайте три прямоугольника (рисунок 1). Сделайте 4 набора таких прямоугольников по 3 штуки в каждом </a:t>
            </a:r>
          </a:p>
          <a:p>
            <a:pPr marL="0" indent="450850" algn="just" eaLnBrk="1" hangingPunct="1"/>
            <a:r>
              <a:rPr lang="ru-RU" sz="2200" dirty="0" smtClean="0"/>
              <a:t>Задавая различные значения изменения углов прямоугольников, преобразуйте ваше изображение последовательно к видам,</a:t>
            </a:r>
            <a:r>
              <a:rPr lang="en-US" sz="2200" dirty="0" smtClean="0"/>
              <a:t> </a:t>
            </a:r>
            <a:r>
              <a:rPr lang="ru-RU" sz="2200" dirty="0" smtClean="0"/>
              <a:t>представленным на рисунках 2, 3, 4</a:t>
            </a:r>
          </a:p>
          <a:p>
            <a:pPr eaLnBrk="1" hangingPunct="1"/>
            <a:endParaRPr lang="ru-RU" sz="2200" dirty="0" smtClean="0"/>
          </a:p>
        </p:txBody>
      </p:sp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1893888" y="5826125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>
                <a:solidFill>
                  <a:schemeClr val="folHlink"/>
                </a:solidFill>
              </a:rPr>
              <a:t>рис. 1</a:t>
            </a:r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3405188" y="5826125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>
                <a:solidFill>
                  <a:schemeClr val="folHlink"/>
                </a:solidFill>
              </a:rPr>
              <a:t>рис. 2</a:t>
            </a:r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4989513" y="5826125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>
                <a:solidFill>
                  <a:schemeClr val="folHlink"/>
                </a:solidFill>
              </a:rPr>
              <a:t>рис. 3</a:t>
            </a:r>
          </a:p>
        </p:txBody>
      </p:sp>
      <p:sp>
        <p:nvSpPr>
          <p:cNvPr id="61447" name="Text Box 8"/>
          <p:cNvSpPr txBox="1">
            <a:spLocks noChangeArrowheads="1"/>
          </p:cNvSpPr>
          <p:nvPr/>
        </p:nvSpPr>
        <p:spPr bwMode="auto">
          <a:xfrm>
            <a:off x="6502400" y="5826125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>
                <a:solidFill>
                  <a:schemeClr val="folHlink"/>
                </a:solidFill>
              </a:rPr>
              <a:t>рис. 4</a:t>
            </a:r>
          </a:p>
        </p:txBody>
      </p:sp>
      <p:pic>
        <p:nvPicPr>
          <p:cNvPr id="61449" name="Рисунок 11" descr="рис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076700"/>
            <a:ext cx="6076950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558D81-D0D3-4988-8E86-0D9C09CA32E5}" type="slidenum">
              <a:rPr lang="ru-RU" altLang="en-US" smtClean="0"/>
              <a:pPr>
                <a:defRPr/>
              </a:pPr>
              <a:t>32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328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/>
          <p:cNvSpPr>
            <a:spLocks noGrp="1" noChangeArrowheads="1"/>
          </p:cNvSpPr>
          <p:nvPr>
            <p:ph type="title"/>
          </p:nvPr>
        </p:nvSpPr>
        <p:spPr>
          <a:xfrm>
            <a:off x="2484438" y="122238"/>
            <a:ext cx="6480175" cy="930275"/>
          </a:xfrm>
        </p:spPr>
        <p:txBody>
          <a:bodyPr>
            <a:normAutofit/>
          </a:bodyPr>
          <a:lstStyle/>
          <a:p>
            <a:pPr algn="r" eaLnBrk="1" hangingPunct="1"/>
            <a:r>
              <a:rPr lang="ru-RU" sz="3200" dirty="0" smtClean="0">
                <a:latin typeface="Arial" charset="0"/>
                <a:cs typeface="Arial" charset="0"/>
              </a:rPr>
              <a:t>Эллипс </a:t>
            </a:r>
            <a:r>
              <a:rPr sz="3200" dirty="0" smtClean="0">
                <a:latin typeface="Arial" charset="0"/>
                <a:cs typeface="Arial" charset="0"/>
              </a:rPr>
              <a:t>(Ellipse)</a:t>
            </a:r>
            <a:endParaRPr lang="ru-RU" sz="3200" dirty="0" smtClean="0">
              <a:latin typeface="Arial" charset="0"/>
              <a:cs typeface="Arial" charset="0"/>
            </a:endParaRPr>
          </a:p>
        </p:txBody>
      </p:sp>
      <p:pic>
        <p:nvPicPr>
          <p:cNvPr id="62471" name="Содержимое 9" descr="рис2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341438"/>
            <a:ext cx="1584325" cy="4824412"/>
          </a:xfrm>
        </p:spPr>
      </p:pic>
      <p:sp>
        <p:nvSpPr>
          <p:cNvPr id="7172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2267744" y="1341438"/>
            <a:ext cx="6768752" cy="3159132"/>
          </a:xfrm>
        </p:spPr>
        <p:txBody>
          <a:bodyPr/>
          <a:lstStyle/>
          <a:p>
            <a:pPr marL="0" indent="450850" eaLnBrk="1" hangingPunct="1">
              <a:lnSpc>
                <a:spcPct val="80000"/>
              </a:lnSpc>
              <a:defRPr/>
            </a:pPr>
            <a:r>
              <a:rPr lang="ru-RU" sz="1800" dirty="0" smtClean="0"/>
              <a:t>Создается с помощью инструментов </a:t>
            </a:r>
            <a:r>
              <a:rPr lang="en-US" sz="1800" b="1" dirty="0" smtClean="0"/>
              <a:t>Ellipse</a:t>
            </a:r>
            <a:r>
              <a:rPr lang="ru-RU" sz="1800" b="1" dirty="0" smtClean="0"/>
              <a:t> (</a:t>
            </a:r>
            <a:r>
              <a:rPr lang="en-US" sz="1800" b="1" dirty="0" smtClean="0"/>
              <a:t>F7</a:t>
            </a:r>
            <a:r>
              <a:rPr lang="ru-RU" sz="1800" b="1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en-US" sz="1800" b="1" dirty="0" smtClean="0"/>
              <a:t>3 Point Ellipse</a:t>
            </a:r>
          </a:p>
          <a:p>
            <a:pPr marL="0" indent="450850" eaLnBrk="1" hangingPunct="1">
              <a:lnSpc>
                <a:spcPct val="80000"/>
              </a:lnSpc>
              <a:defRPr/>
            </a:pPr>
            <a:endParaRPr lang="ru-RU" sz="1800" dirty="0" smtClean="0"/>
          </a:p>
          <a:p>
            <a:pPr marL="0" indent="450850" eaLnBrk="1" hangingPunct="1">
              <a:lnSpc>
                <a:spcPct val="80000"/>
              </a:lnSpc>
              <a:buNone/>
              <a:defRPr/>
            </a:pPr>
            <a:r>
              <a:rPr lang="en-US" sz="1800" dirty="0" smtClean="0"/>
              <a:t>+Ctrl</a:t>
            </a:r>
            <a:r>
              <a:rPr lang="ru-RU" sz="1800" dirty="0" smtClean="0"/>
              <a:t> – создается круг</a:t>
            </a:r>
          </a:p>
          <a:p>
            <a:pPr marL="0" indent="4508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1800" dirty="0" smtClean="0"/>
              <a:t>+</a:t>
            </a:r>
            <a:r>
              <a:rPr lang="en-US" sz="1800" dirty="0" smtClean="0"/>
              <a:t>Shift</a:t>
            </a:r>
            <a:r>
              <a:rPr lang="ru-RU" sz="1800" dirty="0" smtClean="0"/>
              <a:t> – создается от центра</a:t>
            </a:r>
          </a:p>
          <a:p>
            <a:pPr marL="0" indent="450850" eaLnBrk="1" hangingPunct="1">
              <a:lnSpc>
                <a:spcPct val="80000"/>
              </a:lnSpc>
              <a:defRPr/>
            </a:pPr>
            <a:endParaRPr lang="ru-RU" sz="1800" dirty="0" smtClean="0"/>
          </a:p>
          <a:p>
            <a:pPr marL="0" indent="450850" eaLnBrk="1" hangingPunct="1">
              <a:lnSpc>
                <a:spcPct val="80000"/>
              </a:lnSpc>
              <a:defRPr/>
            </a:pPr>
            <a:r>
              <a:rPr lang="ru-RU" sz="1800" dirty="0" smtClean="0"/>
              <a:t>Особые параметры: </a:t>
            </a:r>
            <a:br>
              <a:rPr lang="ru-RU" sz="1800" dirty="0" smtClean="0"/>
            </a:br>
            <a:r>
              <a:rPr lang="ru-RU" sz="1800" dirty="0" smtClean="0"/>
              <a:t>а) режимы </a:t>
            </a:r>
            <a:r>
              <a:rPr lang="en-US" sz="1800" b="1" dirty="0" smtClean="0"/>
              <a:t>Ellipse</a:t>
            </a:r>
            <a:r>
              <a:rPr lang="ru-RU" sz="1800" dirty="0" smtClean="0"/>
              <a:t> (Эллипс</a:t>
            </a:r>
            <a:r>
              <a:rPr lang="en-US" sz="1800" dirty="0" smtClean="0"/>
              <a:t>)</a:t>
            </a:r>
            <a:r>
              <a:rPr lang="ru-RU" sz="1800" dirty="0" smtClean="0"/>
              <a:t>, </a:t>
            </a:r>
            <a:r>
              <a:rPr lang="en-US" sz="1800" b="1" dirty="0" smtClean="0"/>
              <a:t>Pie</a:t>
            </a:r>
            <a:r>
              <a:rPr lang="ru-RU" sz="1800" dirty="0" smtClean="0"/>
              <a:t> (Сектор) и </a:t>
            </a:r>
            <a:r>
              <a:rPr lang="en-US" sz="1800" b="1" dirty="0" smtClean="0"/>
              <a:t>Arc</a:t>
            </a:r>
            <a:r>
              <a:rPr lang="ru-RU" sz="1800" dirty="0" smtClean="0"/>
              <a:t> (Дуга); </a:t>
            </a:r>
            <a:br>
              <a:rPr lang="ru-RU" sz="1800" dirty="0" smtClean="0"/>
            </a:br>
            <a:r>
              <a:rPr lang="ru-RU" sz="1800" dirty="0" smtClean="0"/>
              <a:t>б)</a:t>
            </a:r>
            <a:r>
              <a:rPr lang="en-US" sz="1800" dirty="0" smtClean="0"/>
              <a:t> </a:t>
            </a:r>
            <a:r>
              <a:rPr lang="ru-RU" sz="1800" dirty="0" smtClean="0"/>
              <a:t>для секторов и дуг – начальный </a:t>
            </a:r>
            <a:r>
              <a:rPr lang="en-US" sz="1800" dirty="0" smtClean="0"/>
              <a:t>(Starting)</a:t>
            </a:r>
            <a:r>
              <a:rPr lang="ru-RU" sz="1800" dirty="0" smtClean="0"/>
              <a:t> и конечный</a:t>
            </a:r>
            <a:r>
              <a:rPr lang="en-US" sz="1800" dirty="0" smtClean="0"/>
              <a:t> (Ending)</a:t>
            </a:r>
            <a:r>
              <a:rPr lang="ru-RU" sz="1800" dirty="0" smtClean="0"/>
              <a:t> углы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ru-RU" sz="1800" dirty="0" smtClean="0"/>
              <a:t>в) направление: по часовой (</a:t>
            </a:r>
            <a:r>
              <a:rPr lang="en-US" sz="1800" dirty="0" smtClean="0"/>
              <a:t>Clockwise</a:t>
            </a:r>
            <a:r>
              <a:rPr lang="ru-RU" sz="1800" dirty="0" smtClean="0"/>
              <a:t>), против часовой </a:t>
            </a:r>
            <a:r>
              <a:rPr lang="en-US" sz="1800" dirty="0" smtClean="0"/>
              <a:t>(Counterclockwise)</a:t>
            </a:r>
            <a:r>
              <a:rPr lang="ru-RU" sz="1800" dirty="0" smtClean="0"/>
              <a:t> стрелки</a:t>
            </a:r>
          </a:p>
        </p:txBody>
      </p:sp>
      <p:sp>
        <p:nvSpPr>
          <p:cNvPr id="62468" name="Text Box 14"/>
          <p:cNvSpPr txBox="1">
            <a:spLocks noChangeArrowheads="1"/>
          </p:cNvSpPr>
          <p:nvPr/>
        </p:nvSpPr>
        <p:spPr bwMode="auto">
          <a:xfrm>
            <a:off x="4865688" y="5910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>
                <a:solidFill>
                  <a:schemeClr val="bg1"/>
                </a:solidFill>
              </a:rPr>
              <a:t>а</a:t>
            </a:r>
          </a:p>
        </p:txBody>
      </p:sp>
      <p:sp>
        <p:nvSpPr>
          <p:cNvPr id="62469" name="Text Box 15"/>
          <p:cNvSpPr txBox="1">
            <a:spLocks noChangeArrowheads="1"/>
          </p:cNvSpPr>
          <p:nvPr/>
        </p:nvSpPr>
        <p:spPr bwMode="auto">
          <a:xfrm>
            <a:off x="6265863" y="5910263"/>
            <a:ext cx="31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>
                <a:solidFill>
                  <a:schemeClr val="bg1"/>
                </a:solidFill>
              </a:rPr>
              <a:t>б</a:t>
            </a:r>
          </a:p>
        </p:txBody>
      </p:sp>
      <p:sp>
        <p:nvSpPr>
          <p:cNvPr id="62470" name="Text Box 17"/>
          <p:cNvSpPr txBox="1">
            <a:spLocks noChangeArrowheads="1"/>
          </p:cNvSpPr>
          <p:nvPr/>
        </p:nvSpPr>
        <p:spPr bwMode="auto">
          <a:xfrm>
            <a:off x="7529513" y="5905500"/>
            <a:ext cx="306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>
                <a:solidFill>
                  <a:schemeClr val="bg1"/>
                </a:solidFill>
              </a:rPr>
              <a:t>в</a:t>
            </a:r>
          </a:p>
        </p:txBody>
      </p:sp>
      <p:pic>
        <p:nvPicPr>
          <p:cNvPr id="62472" name="Рисунок 10" descr="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51450"/>
            <a:ext cx="45862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Скругленный прямоугольник 11"/>
          <p:cNvSpPr/>
          <p:nvPr/>
        </p:nvSpPr>
        <p:spPr>
          <a:xfrm>
            <a:off x="3348038" y="5300663"/>
            <a:ext cx="1368425" cy="576262"/>
          </a:xfrm>
          <a:prstGeom prst="roundRect">
            <a:avLst>
              <a:gd name="adj" fmla="val 2857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932363" y="5300663"/>
            <a:ext cx="1943100" cy="5762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235825" y="5300663"/>
            <a:ext cx="504825" cy="5762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2476" name="TextBox 14"/>
          <p:cNvSpPr txBox="1">
            <a:spLocks noChangeArrowheads="1"/>
          </p:cNvSpPr>
          <p:nvPr/>
        </p:nvSpPr>
        <p:spPr bwMode="auto">
          <a:xfrm>
            <a:off x="3492500" y="58769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а</a:t>
            </a:r>
          </a:p>
        </p:txBody>
      </p:sp>
      <p:sp>
        <p:nvSpPr>
          <p:cNvPr id="62477" name="TextBox 15"/>
          <p:cNvSpPr txBox="1">
            <a:spLocks noChangeArrowheads="1"/>
          </p:cNvSpPr>
          <p:nvPr/>
        </p:nvSpPr>
        <p:spPr bwMode="auto">
          <a:xfrm>
            <a:off x="5376863" y="5876925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б</a:t>
            </a:r>
          </a:p>
        </p:txBody>
      </p:sp>
      <p:sp>
        <p:nvSpPr>
          <p:cNvPr id="62478" name="TextBox 16"/>
          <p:cNvSpPr txBox="1">
            <a:spLocks noChangeArrowheads="1"/>
          </p:cNvSpPr>
          <p:nvPr/>
        </p:nvSpPr>
        <p:spPr bwMode="auto">
          <a:xfrm>
            <a:off x="7308850" y="5867400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в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558D81-D0D3-4988-8E86-0D9C09CA32E5}" type="slidenum">
              <a:rPr lang="ru-RU" altLang="en-US" smtClean="0"/>
              <a:pPr>
                <a:defRPr/>
              </a:pPr>
              <a:t>33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>
          <a:xfrm>
            <a:off x="2411413" y="122238"/>
            <a:ext cx="6408737" cy="1003300"/>
          </a:xfrm>
        </p:spPr>
        <p:txBody>
          <a:bodyPr/>
          <a:lstStyle/>
          <a:p>
            <a:pPr algn="r" eaLnBrk="1" hangingPunct="1"/>
            <a:r>
              <a:rPr lang="ru-RU" sz="2400" dirty="0" smtClean="0">
                <a:solidFill>
                  <a:srgbClr val="E2AC00"/>
                </a:solidFill>
                <a:latin typeface="Arial" charset="0"/>
                <a:cs typeface="Arial" charset="0"/>
              </a:rPr>
              <a:t>Упражнение 2.</a:t>
            </a:r>
            <a:br>
              <a:rPr lang="ru-RU" sz="2400" dirty="0" smtClean="0">
                <a:solidFill>
                  <a:srgbClr val="E2AC00"/>
                </a:solidFill>
                <a:latin typeface="Arial" charset="0"/>
                <a:cs typeface="Arial" charset="0"/>
              </a:rPr>
            </a:br>
            <a:r>
              <a:rPr lang="ru-RU" sz="2400" dirty="0" smtClean="0">
                <a:solidFill>
                  <a:srgbClr val="E2AC00"/>
                </a:solidFill>
                <a:latin typeface="Arial" charset="0"/>
                <a:cs typeface="Arial" charset="0"/>
              </a:rPr>
              <a:t>Редактирование эллипсов</a:t>
            </a:r>
          </a:p>
        </p:txBody>
      </p:sp>
      <p:pic>
        <p:nvPicPr>
          <p:cNvPr id="63499" name="Содержимое 14" descr="4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18" y="2928934"/>
            <a:ext cx="5300662" cy="3172365"/>
          </a:xfrm>
        </p:spPr>
      </p:pic>
      <p:sp>
        <p:nvSpPr>
          <p:cNvPr id="6349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7158" y="1412875"/>
            <a:ext cx="8358246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800" dirty="0" smtClean="0"/>
              <a:t>Создайте три эллипса (рисунок 1).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dirty="0" smtClean="0"/>
              <a:t>Изменяя параметры эллипса, получите результаты  с рисунок 2-6.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285720" y="3357562"/>
            <a:ext cx="12859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/>
              <a:t>рисунок  </a:t>
            </a:r>
            <a:r>
              <a:rPr lang="ru-RU" dirty="0"/>
              <a:t>1</a:t>
            </a:r>
          </a:p>
        </p:txBody>
      </p:sp>
      <p:sp>
        <p:nvSpPr>
          <p:cNvPr id="63493" name="Text Box 6"/>
          <p:cNvSpPr txBox="1">
            <a:spLocks noChangeArrowheads="1"/>
          </p:cNvSpPr>
          <p:nvPr/>
        </p:nvSpPr>
        <p:spPr bwMode="auto">
          <a:xfrm>
            <a:off x="7254875" y="3252788"/>
            <a:ext cx="12859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/>
              <a:t>рисунок  2</a:t>
            </a:r>
            <a:endParaRPr lang="ru-RU" dirty="0"/>
          </a:p>
        </p:txBody>
      </p:sp>
      <p:sp>
        <p:nvSpPr>
          <p:cNvPr id="63494" name="Text Box 7"/>
          <p:cNvSpPr txBox="1">
            <a:spLocks noChangeArrowheads="1"/>
          </p:cNvSpPr>
          <p:nvPr/>
        </p:nvSpPr>
        <p:spPr bwMode="auto">
          <a:xfrm>
            <a:off x="285675" y="4581525"/>
            <a:ext cx="12859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/>
              <a:t>рисунок  </a:t>
            </a:r>
            <a:r>
              <a:rPr lang="ru-RU" dirty="0"/>
              <a:t>3</a:t>
            </a:r>
          </a:p>
        </p:txBody>
      </p:sp>
      <p:sp>
        <p:nvSpPr>
          <p:cNvPr id="63495" name="Text Box 8"/>
          <p:cNvSpPr txBox="1">
            <a:spLocks noChangeArrowheads="1"/>
          </p:cNvSpPr>
          <p:nvPr/>
        </p:nvSpPr>
        <p:spPr bwMode="auto">
          <a:xfrm>
            <a:off x="7254875" y="4500563"/>
            <a:ext cx="12859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/>
              <a:t>рисунок  </a:t>
            </a:r>
            <a:r>
              <a:rPr lang="ru-RU" dirty="0"/>
              <a:t>4</a:t>
            </a:r>
          </a:p>
        </p:txBody>
      </p:sp>
      <p:sp>
        <p:nvSpPr>
          <p:cNvPr id="63496" name="Rectangle 9"/>
          <p:cNvSpPr>
            <a:spLocks noChangeArrowheads="1"/>
          </p:cNvSpPr>
          <p:nvPr/>
        </p:nvSpPr>
        <p:spPr bwMode="auto">
          <a:xfrm>
            <a:off x="6084888" y="2708275"/>
            <a:ext cx="38163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spcBef>
                <a:spcPct val="20000"/>
              </a:spcBef>
              <a:buClr>
                <a:srgbClr val="FFCC00"/>
              </a:buClr>
              <a:buSzPct val="70000"/>
              <a:buFont typeface="Wingdings" pitchFamily="2" charset="2"/>
              <a:buChar char="l"/>
            </a:pP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63497" name="Text Box 10"/>
          <p:cNvSpPr txBox="1">
            <a:spLocks noChangeArrowheads="1"/>
          </p:cNvSpPr>
          <p:nvPr/>
        </p:nvSpPr>
        <p:spPr bwMode="auto">
          <a:xfrm>
            <a:off x="285720" y="5661025"/>
            <a:ext cx="12859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/>
              <a:t>рисунок 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63498" name="Text Box 11"/>
          <p:cNvSpPr txBox="1">
            <a:spLocks noChangeArrowheads="1"/>
          </p:cNvSpPr>
          <p:nvPr/>
        </p:nvSpPr>
        <p:spPr bwMode="auto">
          <a:xfrm>
            <a:off x="7308850" y="5661025"/>
            <a:ext cx="12859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/>
              <a:t>рисунок  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558D81-D0D3-4988-8E86-0D9C09CA32E5}" type="slidenum">
              <a:rPr lang="ru-RU" altLang="en-US" smtClean="0"/>
              <a:pPr>
                <a:defRPr/>
              </a:pPr>
              <a:t>34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0343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6950" y="122238"/>
            <a:ext cx="6769100" cy="1003300"/>
          </a:xfrm>
        </p:spPr>
        <p:txBody>
          <a:bodyPr>
            <a:normAutofit/>
          </a:bodyPr>
          <a:lstStyle/>
          <a:p>
            <a:pPr algn="r" eaLnBrk="1" hangingPunct="1"/>
            <a:r>
              <a:rPr lang="ru-RU" sz="3200" dirty="0" smtClean="0">
                <a:latin typeface="Arial" charset="0"/>
                <a:cs typeface="Arial" charset="0"/>
              </a:rPr>
              <a:t>Многоугольник (</a:t>
            </a:r>
            <a:r>
              <a:rPr sz="3200" dirty="0" smtClean="0">
                <a:latin typeface="Arial" charset="0"/>
                <a:cs typeface="Arial" charset="0"/>
              </a:rPr>
              <a:t>Polygon)</a:t>
            </a:r>
            <a:endParaRPr lang="ru-RU" sz="3200" dirty="0" smtClean="0">
              <a:latin typeface="Arial" charset="0"/>
              <a:cs typeface="Arial" charset="0"/>
            </a:endParaRPr>
          </a:p>
        </p:txBody>
      </p:sp>
      <p:pic>
        <p:nvPicPr>
          <p:cNvPr id="64516" name="Содержимое 6" descr="5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58" y="1557338"/>
            <a:ext cx="1657350" cy="4565650"/>
          </a:xfrm>
        </p:spPr>
      </p:pic>
      <p:sp>
        <p:nvSpPr>
          <p:cNvPr id="6451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000232" y="1719263"/>
            <a:ext cx="6964257" cy="2781307"/>
          </a:xfrm>
        </p:spPr>
        <p:txBody>
          <a:bodyPr/>
          <a:lstStyle/>
          <a:p>
            <a:pPr eaLnBrk="1" hangingPunct="1"/>
            <a:r>
              <a:rPr lang="ru-RU" sz="2200" dirty="0" smtClean="0"/>
              <a:t>Создается с помощью инструмента </a:t>
            </a:r>
            <a:r>
              <a:rPr lang="en-US" sz="2200" b="1" dirty="0" smtClean="0"/>
              <a:t>Polygon</a:t>
            </a:r>
            <a:r>
              <a:rPr lang="ru-RU" sz="2200" b="1" dirty="0" smtClean="0"/>
              <a:t> (</a:t>
            </a:r>
            <a:r>
              <a:rPr lang="en-US" sz="2200" b="1" dirty="0" smtClean="0"/>
              <a:t>Y</a:t>
            </a:r>
            <a:r>
              <a:rPr lang="ru-RU" sz="2200" b="1" dirty="0" smtClean="0"/>
              <a:t>)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+Ctrl</a:t>
            </a:r>
            <a:r>
              <a:rPr lang="ru-RU" sz="2200" dirty="0" smtClean="0"/>
              <a:t> – создается правильный </a:t>
            </a:r>
            <a:r>
              <a:rPr lang="en-US" sz="2200" dirty="0" smtClean="0"/>
              <a:t>n-</a:t>
            </a:r>
            <a:r>
              <a:rPr lang="ru-RU" sz="2200" dirty="0" smtClean="0"/>
              <a:t>угольник</a:t>
            </a:r>
          </a:p>
          <a:p>
            <a:pPr eaLnBrk="1" hangingPunct="1"/>
            <a:r>
              <a:rPr lang="ru-RU" sz="2200" dirty="0" smtClean="0"/>
              <a:t>+</a:t>
            </a:r>
            <a:r>
              <a:rPr lang="en-US" sz="2200" dirty="0" smtClean="0"/>
              <a:t>Shift</a:t>
            </a:r>
            <a:r>
              <a:rPr lang="ru-RU" sz="2200" dirty="0" smtClean="0"/>
              <a:t> – создается от центра</a:t>
            </a:r>
          </a:p>
          <a:p>
            <a:pPr eaLnBrk="1" hangingPunct="1"/>
            <a:r>
              <a:rPr lang="ru-RU" sz="2200" dirty="0" smtClean="0"/>
              <a:t>Особый параметр – количество сторон (</a:t>
            </a:r>
            <a:r>
              <a:rPr lang="en-US" sz="2200" dirty="0" smtClean="0"/>
              <a:t>Number of sides</a:t>
            </a:r>
            <a:r>
              <a:rPr lang="ru-RU" sz="2200" dirty="0" smtClean="0"/>
              <a:t>)</a:t>
            </a:r>
          </a:p>
        </p:txBody>
      </p:sp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565650"/>
            <a:ext cx="14398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558D81-D0D3-4988-8E86-0D9C09CA32E5}" type="slidenum">
              <a:rPr lang="ru-RU" altLang="en-US" smtClean="0"/>
              <a:pPr>
                <a:defRPr/>
              </a:pPr>
              <a:t>35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029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188913"/>
            <a:ext cx="6408737" cy="930275"/>
          </a:xfrm>
        </p:spPr>
        <p:txBody>
          <a:bodyPr>
            <a:normAutofit/>
          </a:bodyPr>
          <a:lstStyle/>
          <a:p>
            <a:pPr algn="r" eaLnBrk="1" hangingPunct="1"/>
            <a:r>
              <a:rPr lang="ru-RU" sz="3200" dirty="0" smtClean="0">
                <a:latin typeface="Arial" charset="0"/>
                <a:cs typeface="Arial" charset="0"/>
              </a:rPr>
              <a:t>Звезда</a:t>
            </a:r>
            <a:r>
              <a:rPr sz="3200" dirty="0" smtClean="0">
                <a:latin typeface="Arial" charset="0"/>
                <a:cs typeface="Arial" charset="0"/>
              </a:rPr>
              <a:t> </a:t>
            </a:r>
            <a:r>
              <a:rPr lang="ru-RU" sz="3200" dirty="0" smtClean="0">
                <a:latin typeface="Arial" charset="0"/>
                <a:cs typeface="Arial" charset="0"/>
              </a:rPr>
              <a:t>(</a:t>
            </a:r>
            <a:r>
              <a:rPr sz="3200" dirty="0" smtClean="0">
                <a:latin typeface="Arial" charset="0"/>
                <a:cs typeface="Arial" charset="0"/>
              </a:rPr>
              <a:t>Star</a:t>
            </a:r>
            <a:r>
              <a:rPr lang="ru-RU" sz="3200" dirty="0" smtClean="0">
                <a:latin typeface="Arial" charset="0"/>
                <a:cs typeface="Arial" charset="0"/>
              </a:rPr>
              <a:t>)</a:t>
            </a:r>
          </a:p>
        </p:txBody>
      </p:sp>
      <p:pic>
        <p:nvPicPr>
          <p:cNvPr id="65544" name="Содержимое 10" descr="6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484313"/>
            <a:ext cx="2016125" cy="4321175"/>
          </a:xfrm>
        </p:spPr>
      </p:pic>
      <p:sp>
        <p:nvSpPr>
          <p:cNvPr id="6553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143125" y="1571625"/>
            <a:ext cx="6858000" cy="221456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200" dirty="0" smtClean="0"/>
              <a:t>Создается с помощью инструмента </a:t>
            </a:r>
            <a:r>
              <a:rPr lang="en-US" sz="2200" b="1" dirty="0" smtClean="0"/>
              <a:t>Star</a:t>
            </a:r>
            <a:endParaRPr lang="ru-RU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+Ctrl</a:t>
            </a:r>
            <a:r>
              <a:rPr lang="ru-RU" sz="2200" dirty="0" smtClean="0"/>
              <a:t> – создается правильная звезда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dirty="0" smtClean="0"/>
              <a:t>+</a:t>
            </a:r>
            <a:r>
              <a:rPr lang="en-US" sz="2200" dirty="0" smtClean="0"/>
              <a:t>Shift</a:t>
            </a:r>
            <a:r>
              <a:rPr lang="ru-RU" sz="2200" dirty="0" smtClean="0"/>
              <a:t> – создается от центра</a:t>
            </a:r>
          </a:p>
          <a:p>
            <a:pPr eaLnBrk="1" hangingPunct="1">
              <a:lnSpc>
                <a:spcPct val="80000"/>
              </a:lnSpc>
              <a:tabLst>
                <a:tab pos="355600" algn="l"/>
              </a:tabLst>
            </a:pPr>
            <a:r>
              <a:rPr lang="ru-RU" sz="2200" dirty="0" smtClean="0"/>
              <a:t>Особые параметры: </a:t>
            </a:r>
            <a:br>
              <a:rPr lang="ru-RU" sz="2200" dirty="0" smtClean="0"/>
            </a:br>
            <a:r>
              <a:rPr lang="ru-RU" sz="2200" dirty="0" smtClean="0"/>
              <a:t>	а) количество лучей (</a:t>
            </a:r>
            <a:r>
              <a:rPr lang="en-US" sz="2200" dirty="0" smtClean="0"/>
              <a:t>Number of points</a:t>
            </a:r>
            <a:r>
              <a:rPr lang="ru-RU" sz="2200" dirty="0" smtClean="0"/>
              <a:t>); </a:t>
            </a:r>
            <a:br>
              <a:rPr lang="ru-RU" sz="2200" dirty="0" smtClean="0"/>
            </a:br>
            <a:r>
              <a:rPr lang="ru-RU" sz="2200" dirty="0" smtClean="0"/>
              <a:t>	б) острота (</a:t>
            </a:r>
            <a:r>
              <a:rPr lang="en-US" sz="2200" dirty="0" smtClean="0"/>
              <a:t>Sharpness) </a:t>
            </a:r>
            <a:r>
              <a:rPr lang="en-US" sz="1400" i="1" dirty="0" smtClean="0"/>
              <a:t>(</a:t>
            </a:r>
            <a:r>
              <a:rPr lang="ru-RU" sz="1400" i="1" dirty="0" smtClean="0"/>
              <a:t>на рисунке, сверху вниз – 80, 50 и 20 соответственно)</a:t>
            </a:r>
          </a:p>
        </p:txBody>
      </p:sp>
      <p:pic>
        <p:nvPicPr>
          <p:cNvPr id="655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5589588"/>
            <a:ext cx="18732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 Box 8"/>
          <p:cNvSpPr txBox="1">
            <a:spLocks noChangeArrowheads="1"/>
          </p:cNvSpPr>
          <p:nvPr/>
        </p:nvSpPr>
        <p:spPr bwMode="auto">
          <a:xfrm>
            <a:off x="3995738" y="599124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а</a:t>
            </a:r>
          </a:p>
        </p:txBody>
      </p:sp>
      <p:sp>
        <p:nvSpPr>
          <p:cNvPr id="65542" name="Text Box 9"/>
          <p:cNvSpPr txBox="1">
            <a:spLocks noChangeArrowheads="1"/>
          </p:cNvSpPr>
          <p:nvPr/>
        </p:nvSpPr>
        <p:spPr bwMode="auto">
          <a:xfrm flipH="1">
            <a:off x="5003800" y="6011863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б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55875" y="4941888"/>
            <a:ext cx="61436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400" i="1" dirty="0">
                <a:latin typeface="+mn-lt"/>
              </a:rPr>
              <a:t>Максимальное значение – 99 (прямые из точки).</a:t>
            </a:r>
          </a:p>
          <a:p>
            <a:pPr>
              <a:defRPr/>
            </a:pPr>
            <a:r>
              <a:rPr lang="ru-RU" sz="1400" i="1" dirty="0">
                <a:latin typeface="+mn-lt"/>
              </a:rPr>
              <a:t>Минимальное значение – 1 (многоугольник).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558D81-D0D3-4988-8E86-0D9C09CA32E5}" type="slidenum">
              <a:rPr lang="ru-RU" altLang="en-US" smtClean="0"/>
              <a:pPr>
                <a:defRPr/>
              </a:pPr>
              <a:t>36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810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4038" y="122238"/>
            <a:ext cx="7069137" cy="1003300"/>
          </a:xfrm>
        </p:spPr>
        <p:txBody>
          <a:bodyPr>
            <a:normAutofit/>
          </a:bodyPr>
          <a:lstStyle/>
          <a:p>
            <a:pPr algn="r" eaLnBrk="1" hangingPunct="1"/>
            <a:r>
              <a:rPr lang="ru-RU" sz="3200" dirty="0" smtClean="0">
                <a:latin typeface="Arial" charset="0"/>
                <a:cs typeface="Arial" charset="0"/>
              </a:rPr>
              <a:t>Сложная звезда</a:t>
            </a:r>
            <a:r>
              <a:rPr lang="en-US" sz="3200" dirty="0" smtClean="0">
                <a:latin typeface="Arial" charset="0"/>
                <a:cs typeface="Arial" charset="0"/>
              </a:rPr>
              <a:t> </a:t>
            </a:r>
            <a:r>
              <a:rPr lang="ru-RU" sz="3200" dirty="0" smtClean="0">
                <a:latin typeface="Arial" charset="0"/>
                <a:cs typeface="Arial" charset="0"/>
              </a:rPr>
              <a:t>(</a:t>
            </a:r>
            <a:r>
              <a:rPr sz="3200" dirty="0" smtClean="0">
                <a:latin typeface="Arial" charset="0"/>
                <a:cs typeface="Arial" charset="0"/>
              </a:rPr>
              <a:t>Complex Star)</a:t>
            </a:r>
            <a:endParaRPr lang="ru-RU" sz="3200" dirty="0" smtClean="0">
              <a:latin typeface="Arial" charset="0"/>
              <a:cs typeface="Arial" charset="0"/>
            </a:endParaRPr>
          </a:p>
        </p:txBody>
      </p:sp>
      <p:pic>
        <p:nvPicPr>
          <p:cNvPr id="66562" name="Содержимое 12" descr="7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484313"/>
            <a:ext cx="1820863" cy="4824412"/>
          </a:xfrm>
        </p:spPr>
      </p:pic>
      <p:sp>
        <p:nvSpPr>
          <p:cNvPr id="6656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555875" y="1341439"/>
            <a:ext cx="6130925" cy="308769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 smtClean="0"/>
              <a:t>Создается с помощью инструмента </a:t>
            </a:r>
            <a:r>
              <a:rPr lang="en-US" sz="2200" b="1" dirty="0" smtClean="0"/>
              <a:t>Complex Star</a:t>
            </a:r>
            <a:endParaRPr lang="ru-RU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+Ctrl</a:t>
            </a:r>
            <a:r>
              <a:rPr lang="ru-RU" sz="2200" dirty="0" smtClean="0"/>
              <a:t> – создается правильная звезда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 smtClean="0"/>
              <a:t>+</a:t>
            </a:r>
            <a:r>
              <a:rPr lang="en-US" sz="2200" dirty="0" smtClean="0"/>
              <a:t>Shift</a:t>
            </a:r>
            <a:r>
              <a:rPr lang="ru-RU" sz="2200" dirty="0" smtClean="0"/>
              <a:t> – создается от центра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 smtClean="0"/>
              <a:t>Особые параметры: </a:t>
            </a:r>
            <a:br>
              <a:rPr lang="ru-RU" sz="2200" dirty="0" smtClean="0"/>
            </a:br>
            <a:r>
              <a:rPr lang="ru-RU" sz="2200" dirty="0" smtClean="0"/>
              <a:t>	а) количество лучей (</a:t>
            </a:r>
            <a:r>
              <a:rPr lang="en-US" sz="2200" dirty="0" smtClean="0"/>
              <a:t>Number of points</a:t>
            </a:r>
            <a:r>
              <a:rPr lang="ru-RU" sz="2200" dirty="0" smtClean="0"/>
              <a:t>); </a:t>
            </a:r>
            <a:br>
              <a:rPr lang="ru-RU" sz="2200" dirty="0" smtClean="0"/>
            </a:br>
            <a:r>
              <a:rPr lang="ru-RU" sz="2200" dirty="0" smtClean="0"/>
              <a:t>	б) острота (</a:t>
            </a:r>
            <a:r>
              <a:rPr lang="en-US" sz="2200" dirty="0" smtClean="0"/>
              <a:t>Sharpness) (</a:t>
            </a:r>
            <a:r>
              <a:rPr lang="ru-RU" sz="2200" dirty="0" smtClean="0"/>
              <a:t>на рисунке, сверху вниз – 1, 2 и 3 соответственно)</a:t>
            </a:r>
          </a:p>
        </p:txBody>
      </p:sp>
      <p:pic>
        <p:nvPicPr>
          <p:cNvPr id="665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716462"/>
            <a:ext cx="19446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8"/>
          <p:cNvSpPr txBox="1">
            <a:spLocks noChangeArrowheads="1"/>
          </p:cNvSpPr>
          <p:nvPr/>
        </p:nvSpPr>
        <p:spPr bwMode="auto">
          <a:xfrm>
            <a:off x="4637088" y="58102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>
                <a:solidFill>
                  <a:schemeClr val="bg1"/>
                </a:solidFill>
              </a:rPr>
              <a:t>а</a:t>
            </a:r>
          </a:p>
        </p:txBody>
      </p:sp>
      <p:sp>
        <p:nvSpPr>
          <p:cNvPr id="66567" name="Text Box 9"/>
          <p:cNvSpPr txBox="1">
            <a:spLocks noChangeArrowheads="1"/>
          </p:cNvSpPr>
          <p:nvPr/>
        </p:nvSpPr>
        <p:spPr bwMode="auto">
          <a:xfrm>
            <a:off x="5726113" y="5810250"/>
            <a:ext cx="31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>
                <a:solidFill>
                  <a:schemeClr val="bg1"/>
                </a:solidFill>
              </a:rPr>
              <a:t>б</a:t>
            </a:r>
          </a:p>
        </p:txBody>
      </p:sp>
      <p:sp>
        <p:nvSpPr>
          <p:cNvPr id="66568" name="Text Box 10"/>
          <p:cNvSpPr txBox="1">
            <a:spLocks noChangeArrowheads="1"/>
          </p:cNvSpPr>
          <p:nvPr/>
        </p:nvSpPr>
        <p:spPr bwMode="auto">
          <a:xfrm>
            <a:off x="1476375" y="2708275"/>
            <a:ext cx="936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200" b="1" dirty="0" smtClean="0"/>
              <a:t>рисунок </a:t>
            </a:r>
            <a:r>
              <a:rPr lang="ru-RU" sz="1200" b="1" dirty="0"/>
              <a:t>1</a:t>
            </a:r>
          </a:p>
        </p:txBody>
      </p:sp>
      <p:sp>
        <p:nvSpPr>
          <p:cNvPr id="66569" name="Text Box 11"/>
          <p:cNvSpPr txBox="1">
            <a:spLocks noChangeArrowheads="1"/>
          </p:cNvSpPr>
          <p:nvPr/>
        </p:nvSpPr>
        <p:spPr bwMode="auto">
          <a:xfrm>
            <a:off x="1476375" y="4437063"/>
            <a:ext cx="936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200" b="1" dirty="0" smtClean="0"/>
              <a:t>рисунок </a:t>
            </a:r>
            <a:r>
              <a:rPr lang="ru-RU" sz="1200" b="1" dirty="0"/>
              <a:t>2</a:t>
            </a:r>
          </a:p>
        </p:txBody>
      </p:sp>
      <p:sp>
        <p:nvSpPr>
          <p:cNvPr id="66570" name="Text Box 12"/>
          <p:cNvSpPr txBox="1">
            <a:spLocks noChangeArrowheads="1"/>
          </p:cNvSpPr>
          <p:nvPr/>
        </p:nvSpPr>
        <p:spPr bwMode="auto">
          <a:xfrm>
            <a:off x="1476375" y="5949950"/>
            <a:ext cx="936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200" b="1" dirty="0" smtClean="0"/>
              <a:t>рисунок </a:t>
            </a:r>
            <a:r>
              <a:rPr lang="ru-RU" sz="1200" b="1" dirty="0"/>
              <a:t>3</a:t>
            </a:r>
          </a:p>
        </p:txBody>
      </p:sp>
      <p:sp>
        <p:nvSpPr>
          <p:cNvPr id="5131" name="Rectangle 12"/>
          <p:cNvSpPr>
            <a:spLocks noChangeArrowheads="1"/>
          </p:cNvSpPr>
          <p:nvPr/>
        </p:nvSpPr>
        <p:spPr bwMode="auto">
          <a:xfrm>
            <a:off x="2700338" y="5084763"/>
            <a:ext cx="5888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200" dirty="0">
                <a:latin typeface="+mn-lt"/>
              </a:rPr>
              <a:t>Значение остроты зависит от количества лучей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71775" y="5589588"/>
            <a:ext cx="62642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000" dirty="0">
                <a:latin typeface="+mn-lt"/>
              </a:rPr>
              <a:t>Отличие от обычной звезды – наличие </a:t>
            </a:r>
            <a:r>
              <a:rPr lang="ru-RU" sz="2000" dirty="0" smtClean="0">
                <a:latin typeface="+mn-lt"/>
              </a:rPr>
              <a:t>внутренних самопересечений </a:t>
            </a:r>
            <a:r>
              <a:rPr lang="ru-RU" sz="2000" dirty="0">
                <a:latin typeface="+mn-lt"/>
              </a:rPr>
              <a:t>лучей.</a:t>
            </a:r>
          </a:p>
        </p:txBody>
      </p:sp>
    </p:spTree>
    <p:extLst>
      <p:ext uri="{BB962C8B-B14F-4D97-AF65-F5344CB8AC3E}">
        <p14:creationId xmlns:p14="http://schemas.microsoft.com/office/powerpoint/2010/main" val="14033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4038" y="122238"/>
            <a:ext cx="7319962" cy="930275"/>
          </a:xfrm>
        </p:spPr>
        <p:txBody>
          <a:bodyPr>
            <a:normAutofit/>
          </a:bodyPr>
          <a:lstStyle/>
          <a:p>
            <a:pPr algn="r" eaLnBrk="1" hangingPunct="1"/>
            <a:r>
              <a:rPr lang="ru-RU" sz="3200" dirty="0" smtClean="0">
                <a:latin typeface="Arial" charset="0"/>
                <a:cs typeface="Arial" charset="0"/>
              </a:rPr>
              <a:t>Улучшенные формы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r>
              <a:rPr sz="3200" dirty="0" smtClean="0">
                <a:latin typeface="Arial" charset="0"/>
                <a:cs typeface="Arial" charset="0"/>
              </a:rPr>
              <a:t>(Perfect Shapes)</a:t>
            </a:r>
            <a:endParaRPr lang="ru-RU" sz="3200" dirty="0" smtClean="0">
              <a:latin typeface="Arial" charset="0"/>
              <a:cs typeface="Arial" charset="0"/>
            </a:endParaRPr>
          </a:p>
        </p:txBody>
      </p:sp>
      <p:pic>
        <p:nvPicPr>
          <p:cNvPr id="67588" name="Содержимое 5" descr="8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025" y="1628775"/>
            <a:ext cx="3641725" cy="4392613"/>
          </a:xfrm>
        </p:spPr>
      </p:pic>
      <p:sp>
        <p:nvSpPr>
          <p:cNvPr id="6758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071934" y="1776413"/>
            <a:ext cx="4857784" cy="3009909"/>
          </a:xfrm>
        </p:spPr>
        <p:txBody>
          <a:bodyPr>
            <a:normAutofit/>
          </a:bodyPr>
          <a:lstStyle/>
          <a:p>
            <a:pPr eaLnBrk="1" hangingPunct="1"/>
            <a:r>
              <a:rPr lang="ru-RU" b="1" dirty="0" smtClean="0"/>
              <a:t>Основные</a:t>
            </a:r>
            <a:r>
              <a:rPr lang="ru-RU" dirty="0" smtClean="0"/>
              <a:t> (</a:t>
            </a:r>
            <a:r>
              <a:rPr lang="en-US" dirty="0" smtClean="0"/>
              <a:t>Basic Shapes)</a:t>
            </a:r>
          </a:p>
          <a:p>
            <a:pPr eaLnBrk="1" hangingPunct="1"/>
            <a:r>
              <a:rPr lang="ru-RU" b="1" dirty="0" smtClean="0"/>
              <a:t>Стрелки</a:t>
            </a:r>
            <a:r>
              <a:rPr lang="ru-RU" dirty="0" smtClean="0"/>
              <a:t> (</a:t>
            </a:r>
            <a:r>
              <a:rPr lang="en-US" dirty="0" smtClean="0"/>
              <a:t>Arrow Shapes</a:t>
            </a:r>
            <a:r>
              <a:rPr lang="ru-RU" dirty="0" smtClean="0"/>
              <a:t>)</a:t>
            </a:r>
          </a:p>
          <a:p>
            <a:pPr eaLnBrk="1" hangingPunct="1"/>
            <a:r>
              <a:rPr lang="ru-RU" b="1" dirty="0" smtClean="0"/>
              <a:t>Блок-схема</a:t>
            </a:r>
            <a:r>
              <a:rPr lang="en-US" dirty="0" smtClean="0"/>
              <a:t> (Flowchart Shapes</a:t>
            </a:r>
            <a:r>
              <a:rPr lang="ru-RU" dirty="0" smtClean="0"/>
              <a:t>)</a:t>
            </a:r>
          </a:p>
          <a:p>
            <a:pPr eaLnBrk="1" hangingPunct="1"/>
            <a:r>
              <a:rPr lang="ru-RU" b="1" dirty="0" smtClean="0"/>
              <a:t>Баннеры</a:t>
            </a:r>
            <a:r>
              <a:rPr lang="en-US" dirty="0" smtClean="0"/>
              <a:t> (Banner</a:t>
            </a:r>
            <a:r>
              <a:rPr lang="ru-RU" dirty="0" smtClean="0"/>
              <a:t> </a:t>
            </a:r>
            <a:r>
              <a:rPr lang="en-US" dirty="0" smtClean="0"/>
              <a:t>Shapes)</a:t>
            </a:r>
          </a:p>
          <a:p>
            <a:pPr eaLnBrk="1" hangingPunct="1"/>
            <a:r>
              <a:rPr lang="ru-RU" b="1" dirty="0" smtClean="0"/>
              <a:t>Выноски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Callout Shapes)</a:t>
            </a:r>
            <a:endParaRPr lang="ru-R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558D81-D0D3-4988-8E86-0D9C09CA32E5}" type="slidenum">
              <a:rPr lang="ru-RU" altLang="en-US" smtClean="0"/>
              <a:pPr>
                <a:defRPr/>
              </a:pPr>
              <a:t>38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816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Заголовок 6"/>
          <p:cNvSpPr>
            <a:spLocks noGrp="1"/>
          </p:cNvSpPr>
          <p:nvPr>
            <p:ph type="title"/>
          </p:nvPr>
        </p:nvSpPr>
        <p:spPr>
          <a:xfrm>
            <a:off x="2571750" y="152400"/>
            <a:ext cx="6248400" cy="990600"/>
          </a:xfrm>
        </p:spPr>
        <p:txBody>
          <a:bodyPr/>
          <a:lstStyle/>
          <a:p>
            <a:pPr algn="r"/>
            <a:r>
              <a:rPr lang="ru-RU" sz="3200" dirty="0" smtClean="0">
                <a:latin typeface="Arial" charset="0"/>
                <a:cs typeface="Arial" charset="0"/>
              </a:rPr>
              <a:t>Таблицы (</a:t>
            </a:r>
            <a:r>
              <a:rPr sz="3200" dirty="0" smtClean="0">
                <a:latin typeface="Arial" charset="0"/>
                <a:cs typeface="Arial" charset="0"/>
              </a:rPr>
              <a:t>Table)</a:t>
            </a:r>
            <a:endParaRPr lang="ru-RU" sz="3200" dirty="0" smtClean="0">
              <a:latin typeface="Arial" charset="0"/>
              <a:cs typeface="Arial" charset="0"/>
            </a:endParaRP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75"/>
            <a:ext cx="25685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916238" y="1484313"/>
            <a:ext cx="5870604" cy="109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dirty="0">
                <a:latin typeface="+mn-lt"/>
              </a:rPr>
              <a:t>Создается с помощью инструмента </a:t>
            </a:r>
            <a:r>
              <a:rPr lang="en-US" b="1" dirty="0">
                <a:latin typeface="+mn-lt"/>
              </a:rPr>
              <a:t>Table tool</a:t>
            </a:r>
            <a:endParaRPr lang="ru-RU" b="1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endParaRPr lang="ru-RU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+mn-lt"/>
              </a:rPr>
              <a:t>+</a:t>
            </a:r>
            <a:r>
              <a:rPr lang="en-US" dirty="0" smtClean="0">
                <a:latin typeface="+mn-lt"/>
              </a:rPr>
              <a:t>Ctrl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– создается таблица с ячейками-квадратами</a:t>
            </a:r>
          </a:p>
          <a:p>
            <a:pPr>
              <a:lnSpc>
                <a:spcPct val="90000"/>
              </a:lnSpc>
              <a:defRPr/>
            </a:pPr>
            <a:r>
              <a:rPr lang="ru-RU" dirty="0">
                <a:latin typeface="+mn-lt"/>
              </a:rPr>
              <a:t>Особые параметры: </a:t>
            </a:r>
          </a:p>
        </p:txBody>
      </p:sp>
      <p:pic>
        <p:nvPicPr>
          <p:cNvPr id="686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81300"/>
            <a:ext cx="9953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10188" y="2708275"/>
            <a:ext cx="33655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Счетчики</a:t>
            </a:r>
            <a:r>
              <a:rPr lang="ru-RU" sz="1600" dirty="0"/>
              <a:t> числа строк и столбцов</a:t>
            </a:r>
          </a:p>
          <a:p>
            <a:pPr>
              <a:defRPr/>
            </a:pPr>
            <a:r>
              <a:rPr lang="ru-RU" sz="1600" dirty="0"/>
              <a:t> (не могут превышать 500)</a:t>
            </a:r>
          </a:p>
        </p:txBody>
      </p:sp>
      <p:pic>
        <p:nvPicPr>
          <p:cNvPr id="686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357563"/>
            <a:ext cx="18272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05425" y="3357563"/>
            <a:ext cx="34131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Параметр изменения цвета </a:t>
            </a:r>
            <a:r>
              <a:rPr lang="ru-RU" sz="1600" dirty="0" smtClean="0">
                <a:latin typeface="+mn-lt"/>
              </a:rPr>
              <a:t>фона</a:t>
            </a:r>
            <a:endParaRPr lang="ru-RU" sz="1600" dirty="0">
              <a:latin typeface="+mn-lt"/>
            </a:endParaRPr>
          </a:p>
        </p:txBody>
      </p:sp>
      <p:pic>
        <p:nvPicPr>
          <p:cNvPr id="686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933825"/>
            <a:ext cx="115093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292725" y="4005263"/>
            <a:ext cx="3494117" cy="33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Список видов границ таблицы</a:t>
            </a:r>
          </a:p>
        </p:txBody>
      </p:sp>
      <p:sp>
        <p:nvSpPr>
          <p:cNvPr id="68620" name="TextBox 17"/>
          <p:cNvSpPr txBox="1">
            <a:spLocks noChangeArrowheads="1"/>
          </p:cNvSpPr>
          <p:nvPr/>
        </p:nvSpPr>
        <p:spPr bwMode="auto">
          <a:xfrm flipH="1">
            <a:off x="0" y="3716338"/>
            <a:ext cx="2520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6862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508500"/>
            <a:ext cx="15144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292725" y="4508500"/>
            <a:ext cx="2990850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Списки толщины и цвета границ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dirty="0" smtClean="0">
                <a:latin typeface="Arial" charset="0"/>
                <a:cs typeface="Arial" charset="0"/>
              </a:rPr>
              <a:t>CorelD</a:t>
            </a:r>
            <a:r>
              <a:rPr lang="en-US" dirty="0" smtClean="0">
                <a:latin typeface="Arial" charset="0"/>
                <a:cs typeface="Arial" charset="0"/>
              </a:rPr>
              <a:t>raw</a:t>
            </a:r>
            <a:endParaRPr lang="ru-RU" dirty="0" smtClean="0">
              <a:latin typeface="Arial" charset="0"/>
              <a:cs typeface="Arial" charset="0"/>
            </a:endParaRPr>
          </a:p>
        </p:txBody>
      </p:sp>
      <p:sp>
        <p:nvSpPr>
          <p:cNvPr id="22531" name="Содержимое 2"/>
          <p:cNvSpPr>
            <a:spLocks noGrp="1"/>
          </p:cNvSpPr>
          <p:nvPr>
            <p:ph sz="quarter" idx="1"/>
          </p:nvPr>
        </p:nvSpPr>
        <p:spPr>
          <a:xfrm>
            <a:off x="250825" y="1539875"/>
            <a:ext cx="8785225" cy="4246579"/>
          </a:xfrm>
        </p:spPr>
        <p:txBody>
          <a:bodyPr>
            <a:noAutofit/>
          </a:bodyPr>
          <a:lstStyle/>
          <a:p>
            <a:pPr marL="0" indent="35560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CorelDRAW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редактор векторной графики, используемый для создания:</a:t>
            </a:r>
          </a:p>
          <a:p>
            <a:pPr marL="0" lvl="1" indent="3556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Иллюстраций</a:t>
            </a:r>
          </a:p>
          <a:p>
            <a:pPr marL="0" lvl="1" indent="3556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Буклетов</a:t>
            </a:r>
          </a:p>
          <a:p>
            <a:pPr marL="0" lvl="1" indent="3556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Визиток</a:t>
            </a:r>
          </a:p>
          <a:p>
            <a:pPr marL="0" lvl="1" indent="3556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Открыток</a:t>
            </a:r>
          </a:p>
          <a:p>
            <a:pPr marL="0" lvl="1" indent="3556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Рекламных листовок и буклетов</a:t>
            </a:r>
          </a:p>
          <a:p>
            <a:pPr marL="0" lvl="1" indent="3556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Макетов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-страниц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Матрица сравнения версий: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http://www.coreldraw.com/static/product_content/cdgs/x7/CorelDRAWGraphicsSuiteX7_ComparisonChart_ru.pdf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4038" y="188913"/>
            <a:ext cx="7069137" cy="792162"/>
          </a:xfrm>
        </p:spPr>
        <p:txBody>
          <a:bodyPr>
            <a:normAutofit/>
          </a:bodyPr>
          <a:lstStyle/>
          <a:p>
            <a:pPr algn="r" eaLnBrk="1" hangingPunct="1"/>
            <a:r>
              <a:rPr lang="ru-RU" sz="3200" dirty="0" smtClean="0">
                <a:latin typeface="Arial" charset="0"/>
                <a:cs typeface="Arial" charset="0"/>
              </a:rPr>
              <a:t>Кривые (</a:t>
            </a:r>
            <a:r>
              <a:rPr sz="3200" dirty="0" smtClean="0">
                <a:latin typeface="Arial" charset="0"/>
                <a:cs typeface="Arial" charset="0"/>
              </a:rPr>
              <a:t>Curves)</a:t>
            </a:r>
            <a:endParaRPr lang="ru-RU" sz="3200" dirty="0" smtClean="0">
              <a:latin typeface="Arial" charset="0"/>
              <a:cs typeface="Arial" charset="0"/>
            </a:endParaRPr>
          </a:p>
        </p:txBody>
      </p:sp>
      <p:sp>
        <p:nvSpPr>
          <p:cNvPr id="7065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85720" y="1719263"/>
            <a:ext cx="8572560" cy="46624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200" dirty="0" smtClean="0"/>
              <a:t>Можно создать с помощью инструментов: </a:t>
            </a:r>
            <a:r>
              <a:rPr lang="en-US" sz="2200" dirty="0" smtClean="0"/>
              <a:t>	</a:t>
            </a:r>
            <a:endParaRPr lang="ru-RU" sz="2200" dirty="0" smtClean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sz="2200" b="1" dirty="0" smtClean="0">
                <a:latin typeface="Arial" charset="0"/>
                <a:cs typeface="Arial" charset="0"/>
              </a:rPr>
              <a:t>	</a:t>
            </a:r>
            <a:r>
              <a:rPr lang="en-US" sz="2200" b="1" dirty="0" smtClean="0">
                <a:latin typeface="Arial" charset="0"/>
                <a:cs typeface="Arial" charset="0"/>
              </a:rPr>
              <a:t>Freehand (</a:t>
            </a:r>
            <a:r>
              <a:rPr lang="ru-RU" sz="2200" b="1" dirty="0" smtClean="0">
                <a:latin typeface="Arial" charset="0"/>
                <a:cs typeface="Arial" charset="0"/>
              </a:rPr>
              <a:t>Свободная форма</a:t>
            </a:r>
            <a:r>
              <a:rPr lang="en-US" sz="2200" b="1" dirty="0" smtClean="0">
                <a:latin typeface="Arial" charset="0"/>
                <a:cs typeface="Arial" charset="0"/>
              </a:rPr>
              <a:t>) (F5) </a:t>
            </a:r>
            <a:r>
              <a:rPr lang="ru-RU" sz="2000" dirty="0" smtClean="0"/>
              <a:t>предназначена для построения линии в режиме произвольных кривых</a:t>
            </a:r>
            <a:r>
              <a:rPr lang="ru-RU" sz="2000" dirty="0"/>
              <a:t>;</a:t>
            </a:r>
            <a:r>
              <a:rPr lang="en-US" sz="2200" dirty="0" smtClean="0">
                <a:latin typeface="Arial" charset="0"/>
                <a:cs typeface="Arial" charset="0"/>
              </a:rPr>
              <a:t/>
            </a:r>
            <a:br>
              <a:rPr lang="en-US" sz="2200" dirty="0" smtClean="0">
                <a:latin typeface="Arial" charset="0"/>
                <a:cs typeface="Arial" charset="0"/>
              </a:rPr>
            </a:br>
            <a:r>
              <a:rPr lang="ru-RU" sz="2200" dirty="0" smtClean="0">
                <a:latin typeface="Arial" charset="0"/>
                <a:cs typeface="Arial" charset="0"/>
              </a:rPr>
              <a:t>	</a:t>
            </a:r>
            <a:r>
              <a:rPr lang="en-US" sz="2200" b="1" dirty="0" smtClean="0">
                <a:latin typeface="Arial" charset="0"/>
                <a:cs typeface="Arial" charset="0"/>
              </a:rPr>
              <a:t>Bezier</a:t>
            </a:r>
            <a:r>
              <a:rPr lang="ru-RU" sz="2200" b="1" dirty="0" smtClean="0">
                <a:latin typeface="Arial" charset="0"/>
                <a:cs typeface="Arial" charset="0"/>
              </a:rPr>
              <a:t> (кривая Безье) </a:t>
            </a:r>
            <a:r>
              <a:rPr lang="ru-RU" sz="2000" dirty="0" smtClean="0"/>
              <a:t>создаются</a:t>
            </a:r>
            <a:r>
              <a:rPr lang="ru-RU" sz="2000" b="1" dirty="0" smtClean="0"/>
              <a:t> </a:t>
            </a:r>
            <a:r>
              <a:rPr lang="ru-RU" sz="2000" dirty="0"/>
              <a:t>плавно изогнутые кривые, с помощью которых можно построить любой произвольный </a:t>
            </a:r>
            <a:r>
              <a:rPr lang="ru-RU" sz="2000" dirty="0" smtClean="0"/>
              <a:t>контур</a:t>
            </a:r>
            <a:r>
              <a:rPr lang="ru-RU" sz="2000" dirty="0">
                <a:latin typeface="Arial" charset="0"/>
                <a:cs typeface="Arial" charset="0"/>
              </a:rPr>
              <a:t>;</a:t>
            </a:r>
            <a:r>
              <a:rPr lang="en-US" sz="2200" dirty="0" smtClean="0">
                <a:latin typeface="Arial" charset="0"/>
                <a:cs typeface="Arial" charset="0"/>
              </a:rPr>
              <a:t/>
            </a:r>
            <a:br>
              <a:rPr lang="en-US" sz="2200" dirty="0" smtClean="0">
                <a:latin typeface="Arial" charset="0"/>
                <a:cs typeface="Arial" charset="0"/>
              </a:rPr>
            </a:br>
            <a:r>
              <a:rPr lang="en-US" sz="2200" dirty="0" smtClean="0">
                <a:latin typeface="Arial" charset="0"/>
                <a:cs typeface="Arial" charset="0"/>
              </a:rPr>
              <a:t>	</a:t>
            </a:r>
            <a:r>
              <a:rPr lang="en-US" sz="2200" b="1" dirty="0" smtClean="0">
                <a:latin typeface="Arial" charset="0"/>
                <a:cs typeface="Arial" charset="0"/>
              </a:rPr>
              <a:t>Pen</a:t>
            </a:r>
            <a:r>
              <a:rPr lang="ru-RU" sz="2200" b="1" dirty="0" smtClean="0">
                <a:latin typeface="Arial" charset="0"/>
                <a:cs typeface="Arial" charset="0"/>
              </a:rPr>
              <a:t> (Перо) </a:t>
            </a:r>
            <a:r>
              <a:rPr lang="ru-RU" sz="2000" dirty="0"/>
              <a:t>позволяет рисовать кривые по одному сегменту;</a:t>
            </a:r>
            <a:r>
              <a:rPr lang="en-US" sz="2200" dirty="0" smtClean="0">
                <a:latin typeface="Arial" charset="0"/>
                <a:cs typeface="Arial" charset="0"/>
              </a:rPr>
              <a:t/>
            </a:r>
            <a:br>
              <a:rPr lang="en-US" sz="2200" dirty="0" smtClean="0">
                <a:latin typeface="Arial" charset="0"/>
                <a:cs typeface="Arial" charset="0"/>
              </a:rPr>
            </a:br>
            <a:r>
              <a:rPr lang="en-US" sz="2200" dirty="0" smtClean="0">
                <a:latin typeface="Arial" charset="0"/>
                <a:cs typeface="Arial" charset="0"/>
              </a:rPr>
              <a:t>	</a:t>
            </a:r>
            <a:r>
              <a:rPr lang="en-US" sz="2200" b="1" dirty="0" smtClean="0">
                <a:latin typeface="Arial" charset="0"/>
                <a:cs typeface="Arial" charset="0"/>
              </a:rPr>
              <a:t>Polyline</a:t>
            </a:r>
            <a:r>
              <a:rPr lang="ru-RU" sz="2200" b="1" dirty="0" smtClean="0">
                <a:latin typeface="Arial" charset="0"/>
                <a:cs typeface="Arial" charset="0"/>
              </a:rPr>
              <a:t> (</a:t>
            </a:r>
            <a:r>
              <a:rPr lang="ru-RU" sz="2200" b="1" dirty="0" err="1" smtClean="0">
                <a:latin typeface="Arial" charset="0"/>
                <a:cs typeface="Arial" charset="0"/>
              </a:rPr>
              <a:t>Полилиния</a:t>
            </a:r>
            <a:r>
              <a:rPr lang="ru-RU" sz="2200" b="1" dirty="0" smtClean="0">
                <a:latin typeface="Arial" charset="0"/>
                <a:cs typeface="Arial" charset="0"/>
              </a:rPr>
              <a:t>) </a:t>
            </a:r>
            <a:r>
              <a:rPr lang="ru-RU" sz="2000" dirty="0" smtClean="0"/>
              <a:t>предназначена для построения ломаных</a:t>
            </a:r>
            <a:r>
              <a:rPr lang="ru-RU" sz="2000" dirty="0"/>
              <a:t>;</a:t>
            </a:r>
            <a:r>
              <a:rPr lang="en-US" sz="2200" dirty="0" smtClean="0">
                <a:latin typeface="Arial" charset="0"/>
                <a:cs typeface="Arial" charset="0"/>
              </a:rPr>
              <a:t/>
            </a:r>
            <a:br>
              <a:rPr lang="en-US" sz="2200" dirty="0" smtClean="0">
                <a:latin typeface="Arial" charset="0"/>
                <a:cs typeface="Arial" charset="0"/>
              </a:rPr>
            </a:br>
            <a:r>
              <a:rPr lang="en-US" sz="2200" dirty="0" smtClean="0">
                <a:latin typeface="Arial" charset="0"/>
                <a:cs typeface="Arial" charset="0"/>
              </a:rPr>
              <a:t>	</a:t>
            </a:r>
            <a:r>
              <a:rPr lang="en-US" sz="2200" b="1" dirty="0" smtClean="0">
                <a:latin typeface="Arial" charset="0"/>
                <a:cs typeface="Arial" charset="0"/>
              </a:rPr>
              <a:t>3 Point Curve</a:t>
            </a:r>
            <a:r>
              <a:rPr lang="ru-RU" sz="2200" b="1" dirty="0" smtClean="0">
                <a:latin typeface="Arial" charset="0"/>
                <a:cs typeface="Arial" charset="0"/>
              </a:rPr>
              <a:t> (Трехточечная кривая) </a:t>
            </a:r>
            <a:r>
              <a:rPr lang="ru-RU" sz="2000" dirty="0" smtClean="0"/>
              <a:t>позволяет построить различные дуги, задавая их тремя точками</a:t>
            </a:r>
            <a:r>
              <a:rPr lang="ru-RU" sz="2000" dirty="0"/>
              <a:t>;</a:t>
            </a:r>
            <a:r>
              <a:rPr lang="en-US" sz="2200" dirty="0" smtClean="0">
                <a:latin typeface="Arial" charset="0"/>
                <a:cs typeface="Arial" charset="0"/>
              </a:rPr>
              <a:t/>
            </a:r>
            <a:br>
              <a:rPr lang="en-US" sz="2200" dirty="0" smtClean="0">
                <a:latin typeface="Arial" charset="0"/>
                <a:cs typeface="Arial" charset="0"/>
              </a:rPr>
            </a:br>
            <a:r>
              <a:rPr lang="en-US" sz="2200" dirty="0" smtClean="0">
                <a:latin typeface="Arial" charset="0"/>
                <a:cs typeface="Arial" charset="0"/>
              </a:rPr>
              <a:t>	</a:t>
            </a:r>
            <a:r>
              <a:rPr lang="en-US" sz="2200" b="1" dirty="0">
                <a:latin typeface="Arial" charset="0"/>
                <a:cs typeface="Arial" charset="0"/>
              </a:rPr>
              <a:t>Spiral</a:t>
            </a:r>
            <a:r>
              <a:rPr lang="ru-RU" sz="2200" b="1" dirty="0">
                <a:latin typeface="Arial" charset="0"/>
                <a:cs typeface="Arial" charset="0"/>
              </a:rPr>
              <a:t> (спираль) </a:t>
            </a:r>
            <a:r>
              <a:rPr lang="ru-RU" sz="2000" dirty="0"/>
              <a:t>позволяет рисовать симметричные и логарифмические спирали.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200" dirty="0" smtClean="0"/>
              <a:t>Можно создать кривую, преобразовав объект другого типа к типу </a:t>
            </a:r>
            <a:r>
              <a:rPr lang="en-US" sz="2200" dirty="0" smtClean="0"/>
              <a:t>Curve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14831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ru-RU" sz="3200" dirty="0" smtClean="0">
                <a:latin typeface="Arial" charset="0"/>
                <a:cs typeface="Arial" charset="0"/>
              </a:rPr>
              <a:t>Выделение объектов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1685925"/>
            <a:ext cx="8643998" cy="438628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ru-RU" sz="2500" dirty="0" smtClean="0"/>
              <a:t>Для выделения служит инструмент        </a:t>
            </a:r>
            <a:r>
              <a:rPr lang="en-US" sz="2500" b="1" dirty="0" smtClean="0"/>
              <a:t>Pick</a:t>
            </a:r>
            <a:r>
              <a:rPr lang="ru-RU" sz="2500" dirty="0" smtClean="0"/>
              <a:t> (Указатель)</a:t>
            </a:r>
          </a:p>
          <a:p>
            <a:pPr eaLnBrk="1" hangingPunct="1">
              <a:lnSpc>
                <a:spcPct val="80000"/>
              </a:lnSpc>
            </a:pPr>
            <a:endParaRPr lang="ru-RU" sz="2500" dirty="0" smtClean="0"/>
          </a:p>
          <a:p>
            <a:pPr eaLnBrk="1" hangingPunct="1">
              <a:lnSpc>
                <a:spcPct val="80000"/>
              </a:lnSpc>
            </a:pPr>
            <a:r>
              <a:rPr lang="ru-RU" sz="2500" dirty="0" smtClean="0"/>
              <a:t>Выделить несколько объектов можно с помощью рамкой выделения или щелкая по ним мышью при нажатой клавише </a:t>
            </a:r>
            <a:r>
              <a:rPr lang="en-US" sz="2500" b="1" dirty="0" smtClean="0"/>
              <a:t>Shift</a:t>
            </a:r>
            <a:endParaRPr lang="ru-RU" sz="2500" b="1" dirty="0" smtClean="0"/>
          </a:p>
          <a:p>
            <a:pPr eaLnBrk="1" hangingPunct="1">
              <a:lnSpc>
                <a:spcPct val="80000"/>
              </a:lnSpc>
            </a:pPr>
            <a:endParaRPr lang="ru-RU" sz="2500" dirty="0" smtClean="0"/>
          </a:p>
          <a:p>
            <a:pPr eaLnBrk="1" hangingPunct="1">
              <a:lnSpc>
                <a:spcPct val="80000"/>
              </a:lnSpc>
            </a:pPr>
            <a:r>
              <a:rPr lang="ru-RU" sz="2500" dirty="0" smtClean="0"/>
              <a:t>Выделить все объекты можно двойным щелчком на инструменте </a:t>
            </a:r>
            <a:r>
              <a:rPr lang="en-US" sz="2500" b="1" dirty="0" smtClean="0"/>
              <a:t>Pick</a:t>
            </a:r>
            <a:r>
              <a:rPr lang="en-US" sz="2500" dirty="0" smtClean="0"/>
              <a:t> </a:t>
            </a:r>
            <a:r>
              <a:rPr lang="ru-RU" sz="2500" dirty="0" smtClean="0"/>
              <a:t>или с помощью «горячих» клавиш </a:t>
            </a:r>
            <a:r>
              <a:rPr lang="en-US" sz="2500" b="1" dirty="0" err="1" smtClean="0"/>
              <a:t>Ctrl+A</a:t>
            </a:r>
            <a:endParaRPr lang="en-US" sz="2500" b="1" dirty="0" smtClean="0"/>
          </a:p>
          <a:p>
            <a:pPr eaLnBrk="1" hangingPunct="1">
              <a:lnSpc>
                <a:spcPct val="80000"/>
              </a:lnSpc>
            </a:pPr>
            <a:endParaRPr lang="ru-RU" sz="2500" b="1" dirty="0" smtClean="0"/>
          </a:p>
          <a:p>
            <a:pPr eaLnBrk="1" hangingPunct="1">
              <a:lnSpc>
                <a:spcPct val="80000"/>
              </a:lnSpc>
            </a:pPr>
            <a:r>
              <a:rPr lang="ru-RU" sz="2500" dirty="0" smtClean="0"/>
              <a:t>Чтобы выделялись объекты, частично попавшие в рамку выделения, следует вести рамку, удерживая клавишу </a:t>
            </a:r>
            <a:r>
              <a:rPr lang="en-US" sz="2500" b="1" dirty="0" smtClean="0"/>
              <a:t>Alt</a:t>
            </a:r>
            <a:endParaRPr lang="ru-RU" sz="2500" b="1" dirty="0" smtClean="0"/>
          </a:p>
        </p:txBody>
      </p:sp>
      <p:pic>
        <p:nvPicPr>
          <p:cNvPr id="72708" name="Рисунок 11" descr="Указател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22" y="1700213"/>
            <a:ext cx="3587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1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08" y="0"/>
            <a:ext cx="6804025" cy="1143000"/>
          </a:xfrm>
        </p:spPr>
        <p:txBody>
          <a:bodyPr>
            <a:normAutofit/>
          </a:bodyPr>
          <a:lstStyle/>
          <a:p>
            <a:pPr algn="r" eaLnBrk="1" hangingPunct="1"/>
            <a:r>
              <a:rPr lang="ru-RU" sz="3200" dirty="0" smtClean="0">
                <a:latin typeface="Arial" charset="0"/>
                <a:cs typeface="Arial" charset="0"/>
              </a:rPr>
              <a:t>Выделение объектов стопки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1484313"/>
            <a:ext cx="8582056" cy="4733925"/>
          </a:xfrm>
        </p:spPr>
        <p:txBody>
          <a:bodyPr/>
          <a:lstStyle/>
          <a:p>
            <a:pPr marL="0" indent="361950" algn="just"/>
            <a:r>
              <a:rPr lang="ru-RU" sz="2800" dirty="0" smtClean="0"/>
              <a:t>Если после выделения объекта (лежащего выше) нажать клавишу </a:t>
            </a:r>
            <a:r>
              <a:rPr lang="en-US" sz="2800" b="1" dirty="0" smtClean="0"/>
              <a:t>Tab</a:t>
            </a:r>
            <a:r>
              <a:rPr lang="ru-RU" sz="2800" b="1" dirty="0" smtClean="0"/>
              <a:t>, </a:t>
            </a:r>
            <a:r>
              <a:rPr lang="ru-RU" sz="2800" dirty="0" smtClean="0"/>
              <a:t>то выделение переместиться на следующий объект стопки по направлению к печатной странице (лежащий ниже).</a:t>
            </a:r>
          </a:p>
          <a:p>
            <a:pPr marL="0" indent="361950" algn="just"/>
            <a:r>
              <a:rPr lang="ru-RU" sz="2800" dirty="0" smtClean="0"/>
              <a:t>Если после выделения объекта (лежащего ниже)использовать комбинацию </a:t>
            </a:r>
            <a:r>
              <a:rPr lang="en-US" sz="2800" b="1" dirty="0" err="1" smtClean="0"/>
              <a:t>Shift+Tab</a:t>
            </a:r>
            <a:r>
              <a:rPr lang="ru-RU" sz="2800" b="1" dirty="0" smtClean="0"/>
              <a:t>,</a:t>
            </a:r>
            <a:r>
              <a:rPr lang="ru-RU" sz="2800" dirty="0" smtClean="0"/>
              <a:t> то выделение перемещается на объект, лежащий в стопке выше.</a:t>
            </a:r>
          </a:p>
          <a:p>
            <a:pPr marL="809625" indent="-447675"/>
            <a:endParaRPr lang="ru-RU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/>
              <a:t>Стопка</a:t>
            </a:r>
            <a:endParaRPr lang="ru-RU" dirty="0" smtClean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  <p:sp>
        <p:nvSpPr>
          <p:cNvPr id="74755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433514"/>
            <a:ext cx="8715436" cy="4638692"/>
          </a:xfrm>
        </p:spPr>
        <p:txBody>
          <a:bodyPr>
            <a:normAutofit fontScale="92500"/>
          </a:bodyPr>
          <a:lstStyle/>
          <a:p>
            <a:pPr marL="0" indent="450850" algn="just">
              <a:buFont typeface="Wingdings 3" pitchFamily="18" charset="2"/>
              <a:buNone/>
            </a:pPr>
            <a:r>
              <a:rPr lang="ru-RU" sz="2400" dirty="0" smtClean="0"/>
              <a:t>         Объекты, составляющие рисунок, удобно представлять в виде фигур, вырезанных из эластичной пленки, одна из сторон которой покрыта клейким составом.</a:t>
            </a:r>
          </a:p>
          <a:p>
            <a:pPr marL="0" indent="450850" algn="just">
              <a:buFont typeface="Wingdings 3" pitchFamily="18" charset="2"/>
              <a:buNone/>
            </a:pPr>
            <a:r>
              <a:rPr lang="ru-RU" sz="2400" dirty="0" smtClean="0"/>
              <a:t>При создании объекта на поверхность уже имеющегося изображения накладывается прозрачный тонкий, но жесткий лист, который обрезан по размерам страницы, и на этот лист приклеивается вновь созданный объект. </a:t>
            </a:r>
          </a:p>
          <a:p>
            <a:pPr marL="0" indent="450850" algn="just">
              <a:buFont typeface="Wingdings 3" pitchFamily="18" charset="2"/>
              <a:buNone/>
            </a:pPr>
            <a:r>
              <a:rPr lang="ru-RU" sz="2400" dirty="0" smtClean="0"/>
              <a:t>Совокупность таких прозрачных листов, на каждый из которых наклеено по одному объекту, представляет собой неплохую физическую модель стопки объектов.</a:t>
            </a:r>
          </a:p>
          <a:p>
            <a:pPr marL="0" indent="450850" algn="just">
              <a:buFont typeface="Wingdings 3" pitchFamily="18" charset="2"/>
              <a:buNone/>
            </a:pPr>
            <a:r>
              <a:rPr lang="ru-RU" sz="2400" dirty="0" smtClean="0"/>
              <a:t>Меняя порядок размещения объектов – меняются порядок прозрачных листов с наклеенными на них объектами.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0" y="152400"/>
            <a:ext cx="6464300" cy="990600"/>
          </a:xfrm>
        </p:spPr>
        <p:txBody>
          <a:bodyPr/>
          <a:lstStyle/>
          <a:p>
            <a:pPr algn="r" eaLnBrk="1" hangingPunct="1"/>
            <a:r>
              <a:rPr lang="ru-RU" sz="3200" dirty="0" smtClean="0">
                <a:latin typeface="Arial" charset="0"/>
                <a:cs typeface="Arial" charset="0"/>
              </a:rPr>
              <a:t>Перемещение объектов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20" y="1546225"/>
            <a:ext cx="8572560" cy="3168659"/>
          </a:xfrm>
        </p:spPr>
        <p:txBody>
          <a:bodyPr/>
          <a:lstStyle/>
          <a:p>
            <a:pPr marL="0" indent="450850" algn="just" eaLnBrk="1" hangingPunct="1">
              <a:lnSpc>
                <a:spcPct val="80000"/>
              </a:lnSpc>
            </a:pPr>
            <a:r>
              <a:rPr lang="ru-RU" sz="2100" dirty="0" smtClean="0"/>
              <a:t>Перемещать выделенные объекты можно перетаскивая их мышью или с помощью клавиш управления курсором (</a:t>
            </a:r>
            <a:r>
              <a:rPr lang="ru-RU" sz="2100" dirty="0" smtClean="0">
                <a:sym typeface="Symbol" pitchFamily="18" charset="2"/>
              </a:rPr>
              <a:t>, ,  или </a:t>
            </a:r>
            <a:r>
              <a:rPr lang="ru-RU" sz="2100" dirty="0" smtClean="0"/>
              <a:t>)</a:t>
            </a:r>
          </a:p>
          <a:p>
            <a:pPr marL="0" indent="450850" algn="just" eaLnBrk="1" hangingPunct="1">
              <a:lnSpc>
                <a:spcPct val="80000"/>
              </a:lnSpc>
            </a:pPr>
            <a:r>
              <a:rPr lang="ru-RU" sz="2100" dirty="0" smtClean="0"/>
              <a:t>При перемещении клавишами объект смещается на параметр, указанный в поле </a:t>
            </a:r>
            <a:r>
              <a:rPr lang="en-US" sz="2100" b="1" dirty="0" smtClean="0"/>
              <a:t>Nudge Offset</a:t>
            </a:r>
            <a:r>
              <a:rPr lang="ru-RU" sz="2100" dirty="0" smtClean="0"/>
              <a:t> (Шаг смещения) на панели свойств документа (видна, при условии, что нет выделенных объектов)</a:t>
            </a:r>
          </a:p>
          <a:p>
            <a:pPr marL="0" indent="450850" algn="just" eaLnBrk="1" hangingPunct="1">
              <a:lnSpc>
                <a:spcPct val="80000"/>
              </a:lnSpc>
            </a:pPr>
            <a:r>
              <a:rPr lang="ru-RU" sz="2100" dirty="0" smtClean="0"/>
              <a:t>Перемещение клавишами </a:t>
            </a:r>
            <a:r>
              <a:rPr lang="ru-RU" sz="2100" b="1" dirty="0" smtClean="0"/>
              <a:t>+ </a:t>
            </a:r>
            <a:r>
              <a:rPr lang="en-US" sz="2100" b="1" dirty="0" smtClean="0"/>
              <a:t>Shift</a:t>
            </a:r>
            <a:r>
              <a:rPr lang="ru-RU" sz="2100" dirty="0" smtClean="0"/>
              <a:t> </a:t>
            </a:r>
            <a:r>
              <a:rPr lang="ru-RU" sz="2100" dirty="0" smtClean="0">
                <a:sym typeface="Symbol" pitchFamily="18" charset="2"/>
              </a:rPr>
              <a:t></a:t>
            </a:r>
            <a:r>
              <a:rPr lang="ru-RU" sz="2100" dirty="0" smtClean="0"/>
              <a:t> объект перемещается на удвоенный шаг смещения</a:t>
            </a:r>
          </a:p>
          <a:p>
            <a:pPr marL="0" indent="450850" algn="just" eaLnBrk="1" hangingPunct="1">
              <a:lnSpc>
                <a:spcPct val="80000"/>
              </a:lnSpc>
            </a:pPr>
            <a:r>
              <a:rPr lang="ru-RU" sz="2100" dirty="0" smtClean="0"/>
              <a:t>Перемещение клавишами </a:t>
            </a:r>
            <a:r>
              <a:rPr lang="ru-RU" sz="2100" b="1" dirty="0" smtClean="0"/>
              <a:t>+ </a:t>
            </a:r>
            <a:r>
              <a:rPr lang="en-US" sz="2100" b="1" dirty="0" smtClean="0"/>
              <a:t>Ctrl</a:t>
            </a:r>
            <a:r>
              <a:rPr lang="ru-RU" sz="2100" dirty="0" smtClean="0"/>
              <a:t> </a:t>
            </a:r>
            <a:r>
              <a:rPr lang="ru-RU" sz="2100" dirty="0" smtClean="0">
                <a:sym typeface="Symbol" pitchFamily="18" charset="2"/>
              </a:rPr>
              <a:t> объект смещается на половину шага смещения</a:t>
            </a:r>
            <a:endParaRPr lang="ru-RU" sz="2100" dirty="0" smtClean="0"/>
          </a:p>
          <a:p>
            <a:pPr algn="just" eaLnBrk="1" hangingPunct="1">
              <a:lnSpc>
                <a:spcPct val="80000"/>
              </a:lnSpc>
            </a:pPr>
            <a:endParaRPr lang="ru-RU" sz="2100" dirty="0" smtClean="0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16" y="5000636"/>
            <a:ext cx="1943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ru-RU" dirty="0" smtClean="0">
                <a:latin typeface="Arial" charset="0"/>
                <a:cs typeface="Arial" charset="0"/>
              </a:rPr>
              <a:t>Копирование объектов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1458888"/>
            <a:ext cx="8643998" cy="3327434"/>
          </a:xfrm>
        </p:spPr>
        <p:txBody>
          <a:bodyPr/>
          <a:lstStyle/>
          <a:p>
            <a:pPr marL="0" indent="450850" algn="just" eaLnBrk="1" hangingPunct="1">
              <a:lnSpc>
                <a:spcPct val="80000"/>
              </a:lnSpc>
            </a:pPr>
            <a:r>
              <a:rPr lang="ru-RU" sz="2000" b="1" dirty="0" smtClean="0"/>
              <a:t>1 способ</a:t>
            </a:r>
            <a:r>
              <a:rPr lang="ru-RU" sz="2000" dirty="0" smtClean="0"/>
              <a:t>. Копировать объекты, используя буфер обмена: скопировать  объект в буфер с помощью команд </a:t>
            </a:r>
            <a:r>
              <a:rPr lang="en-US" sz="2000" b="1" dirty="0" smtClean="0"/>
              <a:t>Copy</a:t>
            </a:r>
            <a:r>
              <a:rPr lang="ru-RU" sz="2000" dirty="0" smtClean="0"/>
              <a:t> (Копировать) или</a:t>
            </a:r>
            <a:r>
              <a:rPr lang="en-US" sz="2000" dirty="0" smtClean="0"/>
              <a:t> </a:t>
            </a:r>
            <a:r>
              <a:rPr lang="en-US" sz="2000" b="1" dirty="0" smtClean="0"/>
              <a:t>Cut</a:t>
            </a:r>
            <a:r>
              <a:rPr lang="en-US" sz="2000" dirty="0" smtClean="0"/>
              <a:t> (</a:t>
            </a:r>
            <a:r>
              <a:rPr lang="ru-RU" sz="2000" dirty="0" smtClean="0"/>
              <a:t>Вырезать), а затем вставить из буфера с помощью команды меню </a:t>
            </a:r>
            <a:r>
              <a:rPr lang="en-US" sz="2000" b="1" dirty="0" smtClean="0"/>
              <a:t>Paste</a:t>
            </a:r>
            <a:r>
              <a:rPr lang="ru-RU" sz="2000" dirty="0" smtClean="0"/>
              <a:t> (Вставить)</a:t>
            </a:r>
            <a:endParaRPr lang="ru-RU" sz="2000" b="1" dirty="0" smtClean="0"/>
          </a:p>
          <a:p>
            <a:pPr marL="0" indent="450850" algn="just" eaLnBrk="1" hangingPunct="1">
              <a:lnSpc>
                <a:spcPct val="80000"/>
              </a:lnSpc>
            </a:pPr>
            <a:r>
              <a:rPr lang="ru-RU" sz="2000" b="1" dirty="0" smtClean="0"/>
              <a:t>2 способ. </a:t>
            </a:r>
            <a:r>
              <a:rPr lang="ru-RU" sz="2000" dirty="0" smtClean="0"/>
              <a:t>Клавиша </a:t>
            </a:r>
            <a:r>
              <a:rPr lang="en-US" sz="2000" dirty="0" smtClean="0"/>
              <a:t>‘+’</a:t>
            </a:r>
            <a:r>
              <a:rPr lang="ru-RU" sz="2000" dirty="0" smtClean="0"/>
              <a:t> на дополнительной клавиатуре дублирует выделенные объекты (при активном инструменте </a:t>
            </a:r>
            <a:r>
              <a:rPr lang="en-US" sz="2000" b="1" dirty="0" smtClean="0"/>
              <a:t>Pick</a:t>
            </a:r>
            <a:r>
              <a:rPr lang="ru-RU" sz="2000" dirty="0" smtClean="0"/>
              <a:t> (Выбор))</a:t>
            </a:r>
          </a:p>
          <a:p>
            <a:pPr marL="0" indent="450850" algn="just" eaLnBrk="1" hangingPunct="1">
              <a:lnSpc>
                <a:spcPct val="80000"/>
              </a:lnSpc>
            </a:pPr>
            <a:r>
              <a:rPr lang="ru-RU" sz="2000" b="1" dirty="0" smtClean="0"/>
              <a:t>3 способ. </a:t>
            </a:r>
            <a:r>
              <a:rPr lang="ru-RU" sz="2000" dirty="0" smtClean="0"/>
              <a:t>Переместить выделенные объекты на новое место правой кнопкой мыши и в появившемся контекстном меню выбрать </a:t>
            </a:r>
            <a:r>
              <a:rPr lang="en-US" sz="2000" b="1" dirty="0" smtClean="0"/>
              <a:t>Copy Here</a:t>
            </a:r>
            <a:r>
              <a:rPr lang="ru-RU" sz="2000" b="1" dirty="0" smtClean="0"/>
              <a:t> </a:t>
            </a:r>
          </a:p>
          <a:p>
            <a:pPr marL="0" indent="450850" algn="just" eaLnBrk="1" hangingPunct="1">
              <a:lnSpc>
                <a:spcPct val="80000"/>
              </a:lnSpc>
            </a:pPr>
            <a:r>
              <a:rPr lang="ru-RU" sz="2000" b="1" dirty="0" smtClean="0"/>
              <a:t>4 способ. </a:t>
            </a:r>
            <a:r>
              <a:rPr lang="ru-RU" sz="2000" dirty="0" smtClean="0"/>
              <a:t>Переместить выделенный объект на новое место и нажатием клавиши «пробел» сделать копию</a:t>
            </a:r>
            <a:endParaRPr lang="en-US" sz="2000" dirty="0" smtClean="0"/>
          </a:p>
          <a:p>
            <a:pPr marL="0" indent="450850" algn="just" eaLnBrk="1" hangingPunct="1">
              <a:lnSpc>
                <a:spcPct val="80000"/>
              </a:lnSpc>
            </a:pPr>
            <a:r>
              <a:rPr lang="en-US" sz="2000" b="1" dirty="0"/>
              <a:t>5</a:t>
            </a:r>
            <a:r>
              <a:rPr lang="ru-RU" sz="2000" b="1" dirty="0" smtClean="0"/>
              <a:t> способ.</a:t>
            </a:r>
            <a:r>
              <a:rPr lang="en-US" sz="2000" b="1" dirty="0" smtClean="0"/>
              <a:t> </a:t>
            </a:r>
            <a:r>
              <a:rPr lang="en-US" sz="2000" dirty="0" smtClean="0"/>
              <a:t>Hot keys </a:t>
            </a:r>
            <a:r>
              <a:rPr lang="en-US" sz="2000" dirty="0" err="1" smtClean="0"/>
              <a:t>Ctrl+D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170" name="AutoShape 2" descr="Image result for cop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2" name="AutoShape 4" descr="Copy Key Shows Copying Duplicating Or Replicate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3" name="Picture 5" descr="C:\Documents and Settings\Администратор\Рабочий стол\copy-key-shows-copying-duplicating-replicate-showing-copies-duplicate-3421228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7352" y="4786322"/>
            <a:ext cx="2093804" cy="1571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65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33350"/>
            <a:ext cx="7319962" cy="1063625"/>
          </a:xfrm>
        </p:spPr>
        <p:txBody>
          <a:bodyPr/>
          <a:lstStyle/>
          <a:p>
            <a:pPr algn="r" eaLnBrk="1" hangingPunct="1"/>
            <a:r>
              <a:rPr lang="ru-RU" dirty="0" smtClean="0">
                <a:solidFill>
                  <a:srgbClr val="E2AC00"/>
                </a:solidFill>
                <a:latin typeface="Arial" charset="0"/>
                <a:cs typeface="Arial" charset="0"/>
              </a:rPr>
              <a:t>Упражнение 3</a:t>
            </a:r>
          </a:p>
        </p:txBody>
      </p:sp>
      <p:pic>
        <p:nvPicPr>
          <p:cNvPr id="78853" name="Содержимое 6" descr="10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2199481"/>
            <a:ext cx="3038475" cy="1419225"/>
          </a:xfrm>
        </p:spPr>
      </p:pic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3500430" y="1760537"/>
            <a:ext cx="5240345" cy="3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50850">
              <a:lnSpc>
                <a:spcPct val="80000"/>
              </a:lnSpc>
              <a:spcBef>
                <a:spcPct val="20000"/>
              </a:spcBef>
              <a:buClr>
                <a:srgbClr val="72A4EE"/>
              </a:buClr>
              <a:buSzPct val="70000"/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Постройте квадрат, размером </a:t>
            </a:r>
            <a:r>
              <a:rPr lang="ru-RU" dirty="0" smtClean="0">
                <a:latin typeface="+mn-lt"/>
              </a:rPr>
              <a:t>20мм </a:t>
            </a:r>
            <a:r>
              <a:rPr lang="ru-RU" dirty="0">
                <a:latin typeface="+mn-lt"/>
              </a:rPr>
              <a:t>на </a:t>
            </a:r>
            <a:r>
              <a:rPr lang="ru-RU" dirty="0" smtClean="0">
                <a:latin typeface="+mn-lt"/>
              </a:rPr>
              <a:t>20мм.</a:t>
            </a:r>
            <a:endParaRPr lang="ru-RU" dirty="0">
              <a:latin typeface="+mn-lt"/>
            </a:endParaRPr>
          </a:p>
          <a:p>
            <a:pPr indent="450850">
              <a:lnSpc>
                <a:spcPct val="80000"/>
              </a:lnSpc>
              <a:spcBef>
                <a:spcPct val="20000"/>
              </a:spcBef>
              <a:buClr>
                <a:srgbClr val="72A4EE"/>
              </a:buClr>
              <a:buSzPct val="70000"/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Установите шаг смещения 20 мм (</a:t>
            </a:r>
            <a:r>
              <a:rPr lang="en-US" b="1" dirty="0">
                <a:latin typeface="+mn-lt"/>
              </a:rPr>
              <a:t>Nudge Offset</a:t>
            </a:r>
            <a:r>
              <a:rPr lang="ru-RU" dirty="0">
                <a:latin typeface="+mn-lt"/>
              </a:rPr>
              <a:t> (Шаг смещения</a:t>
            </a:r>
            <a:r>
              <a:rPr lang="ru-RU" dirty="0" smtClean="0">
                <a:latin typeface="+mn-lt"/>
              </a:rPr>
              <a:t>).</a:t>
            </a:r>
            <a:endParaRPr lang="ru-RU" dirty="0">
              <a:latin typeface="+mn-lt"/>
            </a:endParaRPr>
          </a:p>
          <a:p>
            <a:pPr indent="450850">
              <a:lnSpc>
                <a:spcPct val="80000"/>
              </a:lnSpc>
              <a:spcBef>
                <a:spcPct val="20000"/>
              </a:spcBef>
              <a:buClr>
                <a:srgbClr val="72A4EE"/>
              </a:buClr>
              <a:buSzPct val="70000"/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Скопируйте </a:t>
            </a:r>
            <a:r>
              <a:rPr lang="ru-RU" dirty="0" smtClean="0">
                <a:latin typeface="+mn-lt"/>
              </a:rPr>
              <a:t>его.</a:t>
            </a:r>
            <a:endParaRPr lang="ru-RU" dirty="0">
              <a:latin typeface="+mn-lt"/>
            </a:endParaRPr>
          </a:p>
          <a:p>
            <a:pPr indent="450850">
              <a:lnSpc>
                <a:spcPct val="80000"/>
              </a:lnSpc>
              <a:spcBef>
                <a:spcPct val="20000"/>
              </a:spcBef>
              <a:buClr>
                <a:srgbClr val="72A4EE"/>
              </a:buClr>
              <a:buSzPct val="70000"/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Переместите скопированный квадрат при нажатой клавише </a:t>
            </a:r>
            <a:r>
              <a:rPr lang="en-US" dirty="0">
                <a:latin typeface="+mn-lt"/>
              </a:rPr>
              <a:t>Shift</a:t>
            </a:r>
            <a:r>
              <a:rPr lang="ru-RU" dirty="0">
                <a:latin typeface="+mn-lt"/>
              </a:rPr>
              <a:t>, чтобы сместить его на удвоенный шаг смещения</a:t>
            </a:r>
            <a:r>
              <a:rPr lang="ru-RU" dirty="0" smtClean="0">
                <a:latin typeface="+mn-lt"/>
              </a:rPr>
              <a:t>.</a:t>
            </a:r>
            <a:endParaRPr lang="ru-RU" dirty="0">
              <a:latin typeface="+mn-lt"/>
            </a:endParaRPr>
          </a:p>
          <a:p>
            <a:pPr indent="450850">
              <a:lnSpc>
                <a:spcPct val="80000"/>
              </a:lnSpc>
              <a:spcBef>
                <a:spcPct val="20000"/>
              </a:spcBef>
              <a:buClr>
                <a:srgbClr val="72A4EE"/>
              </a:buClr>
              <a:buSzPct val="70000"/>
              <a:buFont typeface="Wingdings" pitchFamily="2" charset="2"/>
              <a:buChar char="§"/>
              <a:defRPr/>
            </a:pPr>
            <a:r>
              <a:rPr lang="ru-RU" dirty="0">
                <a:latin typeface="+mn-lt"/>
              </a:rPr>
              <a:t>Аналогично постройте следующий квадрат и т.д. всю </a:t>
            </a:r>
            <a:r>
              <a:rPr lang="ru-RU" dirty="0" smtClean="0">
                <a:latin typeface="+mn-lt"/>
              </a:rPr>
              <a:t>фигуру</a:t>
            </a:r>
            <a:r>
              <a:rPr lang="en-US" dirty="0" smtClean="0">
                <a:latin typeface="+mn-lt"/>
              </a:rPr>
              <a:t>.</a:t>
            </a:r>
            <a:endParaRPr lang="ru-RU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4038" y="122238"/>
            <a:ext cx="7069137" cy="1074737"/>
          </a:xfrm>
        </p:spPr>
        <p:txBody>
          <a:bodyPr/>
          <a:lstStyle/>
          <a:p>
            <a:pPr algn="r" eaLnBrk="1" hangingPunct="1"/>
            <a:r>
              <a:rPr lang="ru-RU" sz="3400" dirty="0" smtClean="0">
                <a:solidFill>
                  <a:srgbClr val="E2AC00"/>
                </a:solidFill>
                <a:latin typeface="Arial" charset="0"/>
                <a:cs typeface="Arial" charset="0"/>
              </a:rPr>
              <a:t>Упражнение 4</a:t>
            </a:r>
          </a:p>
        </p:txBody>
      </p:sp>
      <p:pic>
        <p:nvPicPr>
          <p:cNvPr id="79874" name="Содержимое 12" descr="10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773238"/>
            <a:ext cx="3167063" cy="1479550"/>
          </a:xfrm>
        </p:spPr>
      </p:pic>
      <p:sp>
        <p:nvSpPr>
          <p:cNvPr id="79876" name="Текст 7"/>
          <p:cNvSpPr>
            <a:spLocks noGrp="1"/>
          </p:cNvSpPr>
          <p:nvPr>
            <p:ph type="body" sz="half" idx="2"/>
          </p:nvPr>
        </p:nvSpPr>
        <p:spPr>
          <a:xfrm>
            <a:off x="4357688" y="1485900"/>
            <a:ext cx="4786312" cy="4643438"/>
          </a:xfrm>
        </p:spPr>
        <p:txBody>
          <a:bodyPr>
            <a:normAutofit fontScale="92500"/>
          </a:bodyPr>
          <a:lstStyle/>
          <a:p>
            <a:r>
              <a:rPr lang="ru-RU" sz="1600" smtClean="0"/>
              <a:t>Постройте квадрат, размером 20мм на 20мм. Оставьте его выделенным.</a:t>
            </a:r>
          </a:p>
          <a:p>
            <a:endParaRPr lang="ru-RU" sz="1600" smtClean="0"/>
          </a:p>
          <a:p>
            <a:r>
              <a:rPr lang="ru-RU" sz="1600" smtClean="0"/>
              <a:t>Выберите команду </a:t>
            </a:r>
            <a:r>
              <a:rPr lang="en-US" sz="1600" b="1" smtClean="0">
                <a:latin typeface="Arial" charset="0"/>
              </a:rPr>
              <a:t>Edit/</a:t>
            </a:r>
            <a:r>
              <a:rPr lang="en-US" sz="1600" b="1" smtClean="0"/>
              <a:t>Step and Repeat…</a:t>
            </a:r>
            <a:r>
              <a:rPr lang="en-US" sz="1600" smtClean="0"/>
              <a:t> (</a:t>
            </a:r>
            <a:r>
              <a:rPr lang="ru-RU" sz="1600" smtClean="0"/>
              <a:t>Перемещение и копирование</a:t>
            </a:r>
            <a:r>
              <a:rPr lang="en-US" sz="1600" smtClean="0"/>
              <a:t>) (Ctrl+Shift+D)</a:t>
            </a:r>
            <a:r>
              <a:rPr lang="ru-RU" sz="1600" smtClean="0"/>
              <a:t>.</a:t>
            </a:r>
          </a:p>
          <a:p>
            <a:endParaRPr lang="ru-RU" sz="1600" smtClean="0"/>
          </a:p>
          <a:p>
            <a:r>
              <a:rPr lang="ru-RU" sz="1600" smtClean="0"/>
              <a:t>Установите параметры как на </a:t>
            </a:r>
            <a:r>
              <a:rPr lang="ru-RU" sz="1600" b="1" i="1" smtClean="0"/>
              <a:t>рис.А</a:t>
            </a:r>
            <a:r>
              <a:rPr lang="ru-RU" sz="1600" smtClean="0"/>
              <a:t> и нажмите кнопку </a:t>
            </a:r>
            <a:r>
              <a:rPr lang="en-US" sz="1600" b="1" smtClean="0"/>
              <a:t>Apply</a:t>
            </a:r>
            <a:r>
              <a:rPr lang="ru-RU" sz="1600" b="1" smtClean="0"/>
              <a:t>. </a:t>
            </a:r>
            <a:r>
              <a:rPr lang="ru-RU" sz="1600" smtClean="0"/>
              <a:t>Построятся фигуры верхнего ряда.</a:t>
            </a:r>
            <a:endParaRPr lang="ru-RU" sz="1600" b="1" smtClean="0"/>
          </a:p>
          <a:p>
            <a:endParaRPr lang="ru-RU" sz="1600" smtClean="0"/>
          </a:p>
          <a:p>
            <a:r>
              <a:rPr lang="ru-RU" sz="1600" smtClean="0"/>
              <a:t>Сделайте выделенным первый квадрат. Опять вызовите команду </a:t>
            </a:r>
            <a:r>
              <a:rPr lang="en-US" sz="1600" b="1" smtClean="0"/>
              <a:t>Step and Repeat </a:t>
            </a:r>
            <a:r>
              <a:rPr lang="ru-RU" sz="1600" smtClean="0"/>
              <a:t>и установите параметры, как на </a:t>
            </a:r>
            <a:r>
              <a:rPr lang="ru-RU" sz="1600" b="1" i="1" smtClean="0"/>
              <a:t>рис. В. </a:t>
            </a:r>
            <a:r>
              <a:rPr lang="ru-RU" sz="1600" smtClean="0"/>
              <a:t>Нажмите кнопку </a:t>
            </a:r>
            <a:r>
              <a:rPr lang="en-US" sz="1600" b="1" smtClean="0"/>
              <a:t>Apply</a:t>
            </a:r>
            <a:r>
              <a:rPr lang="ru-RU" sz="1600" b="1" smtClean="0"/>
              <a:t>.</a:t>
            </a:r>
          </a:p>
          <a:p>
            <a:endParaRPr lang="ru-RU" sz="1600" b="1" smtClean="0"/>
          </a:p>
          <a:p>
            <a:r>
              <a:rPr lang="ru-RU" sz="1600" smtClean="0"/>
              <a:t>Не снимая выделения аналогично постройте последний квадрат. Сверьтесь с настройками на </a:t>
            </a:r>
            <a:r>
              <a:rPr lang="ru-RU" sz="1600" b="1" i="1" smtClean="0"/>
              <a:t>рис. С.</a:t>
            </a:r>
          </a:p>
          <a:p>
            <a:endParaRPr lang="ru-RU" sz="1600" smtClean="0"/>
          </a:p>
        </p:txBody>
      </p:sp>
      <p:pic>
        <p:nvPicPr>
          <p:cNvPr id="798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429000"/>
            <a:ext cx="1328738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TextBox 12"/>
          <p:cNvSpPr txBox="1">
            <a:spLocks noChangeArrowheads="1"/>
          </p:cNvSpPr>
          <p:nvPr/>
        </p:nvSpPr>
        <p:spPr bwMode="auto">
          <a:xfrm>
            <a:off x="366713" y="5857875"/>
            <a:ext cx="790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Рис. А</a:t>
            </a:r>
          </a:p>
        </p:txBody>
      </p:sp>
      <p:sp>
        <p:nvSpPr>
          <p:cNvPr id="79879" name="TextBox 13"/>
          <p:cNvSpPr txBox="1">
            <a:spLocks noChangeArrowheads="1"/>
          </p:cNvSpPr>
          <p:nvPr/>
        </p:nvSpPr>
        <p:spPr bwMode="auto">
          <a:xfrm>
            <a:off x="1798638" y="5857875"/>
            <a:ext cx="790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Рис. В</a:t>
            </a:r>
          </a:p>
        </p:txBody>
      </p:sp>
      <p:pic>
        <p:nvPicPr>
          <p:cNvPr id="7988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429000"/>
            <a:ext cx="1392237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3429000"/>
            <a:ext cx="1363663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2" name="TextBox 16"/>
          <p:cNvSpPr txBox="1">
            <a:spLocks noChangeArrowheads="1"/>
          </p:cNvSpPr>
          <p:nvPr/>
        </p:nvSpPr>
        <p:spPr bwMode="auto">
          <a:xfrm>
            <a:off x="3232150" y="5857875"/>
            <a:ext cx="823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Рис. С</a:t>
            </a:r>
          </a:p>
        </p:txBody>
      </p:sp>
    </p:spTree>
    <p:extLst>
      <p:ext uri="{BB962C8B-B14F-4D97-AF65-F5344CB8AC3E}">
        <p14:creationId xmlns:p14="http://schemas.microsoft.com/office/powerpoint/2010/main" val="25296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571750" y="152400"/>
            <a:ext cx="6392863" cy="990600"/>
          </a:xfrm>
        </p:spPr>
        <p:txBody>
          <a:bodyPr/>
          <a:lstStyle/>
          <a:p>
            <a:pPr algn="r" eaLnBrk="1" hangingPunct="1"/>
            <a:r>
              <a:rPr lang="ru-RU" sz="3200" dirty="0" smtClean="0">
                <a:latin typeface="Arial" charset="0"/>
                <a:cs typeface="Arial" charset="0"/>
              </a:rPr>
              <a:t>Копирование. Клоны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635147"/>
            <a:ext cx="8229600" cy="343692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ru-RU" sz="2000" b="1" dirty="0"/>
              <a:t>6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способ копирования. </a:t>
            </a:r>
            <a:r>
              <a:rPr lang="ru-RU" sz="2000" dirty="0" smtClean="0"/>
              <a:t>Создавать клоны объектов (копии, которые зависят от оригиналов) с помощью команды меню </a:t>
            </a:r>
            <a:r>
              <a:rPr lang="en-US" sz="2000" b="1" dirty="0" smtClean="0"/>
              <a:t>Edit/Clone</a:t>
            </a:r>
            <a:r>
              <a:rPr lang="ru-RU" sz="2000" b="1" dirty="0" smtClean="0"/>
              <a:t> </a:t>
            </a:r>
            <a:r>
              <a:rPr lang="ru-RU" sz="2000" dirty="0" smtClean="0"/>
              <a:t>(Правка/Клонировать).</a:t>
            </a:r>
          </a:p>
          <a:p>
            <a:pPr algn="just" eaLnBrk="1" hangingPunct="1">
              <a:defRPr/>
            </a:pPr>
            <a:r>
              <a:rPr lang="ru-RU" sz="2000" dirty="0" smtClean="0"/>
              <a:t>Связь между оригиналом и клонами односторонняя, то есть если изменить исходный объект, соответствующим образом будет преобразован и клон, но обратное неверно. </a:t>
            </a:r>
          </a:p>
          <a:p>
            <a:pPr algn="just" eaLnBrk="1" hangingPunct="1">
              <a:defRPr/>
            </a:pPr>
            <a:r>
              <a:rPr lang="ru-RU" sz="2000" dirty="0" smtClean="0"/>
              <a:t>Так, при изменении одного из атрибутов клона (например, цвет заливки) этот параметр больше не связывается с оригиналом. Но все остальные параметры (например, форма и цвет контура), как и прежде, остаются связанными с исходным объектом.</a:t>
            </a:r>
            <a:endParaRPr lang="ru-RU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4097" name="Picture 1" descr="C:\Documents and Settings\Администратор\Рабочий стол\illustration-sheep-clone-sheep-dark-background-641812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4929198"/>
            <a:ext cx="1749427" cy="17494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85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2571750" y="152400"/>
            <a:ext cx="6392863" cy="990600"/>
          </a:xfrm>
        </p:spPr>
        <p:txBody>
          <a:bodyPr/>
          <a:lstStyle/>
          <a:p>
            <a:pPr algn="r"/>
            <a:r>
              <a:rPr lang="ru-RU" sz="3200" dirty="0" smtClean="0">
                <a:latin typeface="Arial" charset="0"/>
                <a:cs typeface="Arial" charset="0"/>
              </a:rPr>
              <a:t>Как отличить клон?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450850" algn="just">
              <a:buFont typeface="Wingdings" pitchFamily="2" charset="2"/>
              <a:buNone/>
              <a:defRPr/>
            </a:pPr>
            <a:r>
              <a:rPr lang="en-US" sz="1600" dirty="0" smtClean="0"/>
              <a:t>  </a:t>
            </a:r>
            <a:endParaRPr lang="ru-RU" sz="1600" dirty="0" smtClean="0"/>
          </a:p>
          <a:p>
            <a:pPr marL="0" indent="450850" algn="just">
              <a:buFont typeface="Wingdings" pitchFamily="2" charset="2"/>
              <a:buNone/>
              <a:defRPr/>
            </a:pPr>
            <a:r>
              <a:rPr lang="ru-RU" sz="1800" b="1" dirty="0" smtClean="0"/>
              <a:t>1 способ: </a:t>
            </a:r>
            <a:r>
              <a:rPr lang="ru-RU" sz="1800" dirty="0" smtClean="0"/>
              <a:t>Используйте строку состояния. В описании исходного объекта используется слово </a:t>
            </a:r>
            <a:r>
              <a:rPr lang="ru-RU" sz="1800" b="1" dirty="0" err="1" smtClean="0"/>
              <a:t>Control</a:t>
            </a:r>
            <a:r>
              <a:rPr lang="ru-RU" sz="1800" dirty="0" smtClean="0"/>
              <a:t> (Управляющий), а в описании клона - </a:t>
            </a:r>
            <a:r>
              <a:rPr lang="ru-RU" sz="1800" b="1" dirty="0" err="1" smtClean="0"/>
              <a:t>Clone</a:t>
            </a:r>
            <a:r>
              <a:rPr lang="ru-RU" sz="1800" dirty="0" smtClean="0"/>
              <a:t> (Клон). </a:t>
            </a:r>
          </a:p>
          <a:p>
            <a:pPr marL="0" indent="450850" algn="just">
              <a:defRPr/>
            </a:pPr>
            <a:endParaRPr lang="ru-RU" sz="1800" dirty="0" smtClean="0"/>
          </a:p>
          <a:p>
            <a:pPr marL="0" indent="450850" algn="just">
              <a:buFont typeface="Wingdings" pitchFamily="2" charset="2"/>
              <a:buNone/>
              <a:defRPr/>
            </a:pPr>
            <a:r>
              <a:rPr lang="ru-RU" sz="1800" b="1" dirty="0" smtClean="0"/>
              <a:t>2 способ: </a:t>
            </a:r>
            <a:r>
              <a:rPr lang="ru-RU" sz="1800" dirty="0" smtClean="0"/>
              <a:t>Щелкнуть по любому из клонированных объектов правой кнопкой мыши, а в появившемся контекстном меню выбрать команду </a:t>
            </a:r>
            <a:r>
              <a:rPr lang="ru-RU" sz="1800" b="1" dirty="0" err="1" smtClean="0"/>
              <a:t>Select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Master</a:t>
            </a:r>
            <a:r>
              <a:rPr lang="ru-RU" sz="1800" b="1" dirty="0" smtClean="0"/>
              <a:t> </a:t>
            </a:r>
            <a:r>
              <a:rPr lang="ru-RU" sz="1800" dirty="0" smtClean="0"/>
              <a:t>(Выделить исходный объект) для выделения базового объекта клонирования. </a:t>
            </a:r>
          </a:p>
          <a:p>
            <a:pPr marL="0" indent="450850" algn="just">
              <a:buFont typeface="Wingdings" pitchFamily="2" charset="2"/>
              <a:buNone/>
              <a:defRPr/>
            </a:pPr>
            <a:endParaRPr lang="ru-RU" sz="1800" dirty="0" smtClean="0"/>
          </a:p>
          <a:p>
            <a:pPr marL="0" indent="450850" algn="just">
              <a:buFont typeface="Wingdings" pitchFamily="2" charset="2"/>
              <a:buNone/>
              <a:defRPr/>
            </a:pPr>
            <a:r>
              <a:rPr lang="ru-RU" sz="1800" dirty="0" smtClean="0"/>
              <a:t>Чтобы выделить все клоны базового объекта, в его контекстном меню выберите команду </a:t>
            </a:r>
            <a:r>
              <a:rPr lang="ru-RU" sz="1800" b="1" dirty="0" smtClean="0"/>
              <a:t>Select </a:t>
            </a:r>
            <a:r>
              <a:rPr lang="ru-RU" sz="1800" b="1" dirty="0" err="1" smtClean="0"/>
              <a:t>Clones</a:t>
            </a:r>
            <a:r>
              <a:rPr lang="ru-RU" sz="1800" dirty="0" smtClean="0"/>
              <a:t> (Выделить клоны). </a:t>
            </a:r>
            <a:endParaRPr lang="ru-RU" sz="1600" dirty="0" smtClean="0"/>
          </a:p>
          <a:p>
            <a:pPr marL="0" indent="450850" algn="just">
              <a:defRPr/>
            </a:pPr>
            <a:endParaRPr lang="ru-RU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smtClean="0">
                <a:latin typeface="Times New Roman" pitchFamily="18" charset="0"/>
                <a:cs typeface="Times New Roman" pitchFamily="18" charset="0"/>
              </a:rPr>
              <a:t>CorelD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raw.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Поддерживаемые форматы файлов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Содержимое 2"/>
          <p:cNvSpPr>
            <a:spLocks noGrp="1"/>
          </p:cNvSpPr>
          <p:nvPr>
            <p:ph sz="quarter" idx="1"/>
          </p:nvPr>
        </p:nvSpPr>
        <p:spPr>
          <a:xfrm>
            <a:off x="142845" y="1412776"/>
            <a:ext cx="8893206" cy="4246579"/>
          </a:xfrm>
        </p:spPr>
        <p:txBody>
          <a:bodyPr>
            <a:noAutofit/>
          </a:bodyPr>
          <a:lstStyle/>
          <a:p>
            <a:pPr marL="0" indent="355600" algn="just">
              <a:buNone/>
            </a:pPr>
            <a:r>
              <a:rPr lang="en-US" sz="2400" dirty="0" err="1" smtClean="0"/>
              <a:t>CorelDRAW</a:t>
            </a:r>
            <a:r>
              <a:rPr lang="en-US" sz="2400" dirty="0" smtClean="0"/>
              <a:t> Graphics Suite </a:t>
            </a:r>
            <a:r>
              <a:rPr lang="ru-RU" sz="2400" dirty="0" smtClean="0"/>
              <a:t>позволяет импортировать файлы следующих форматов (для некоторых форматов необходима установка дополнительных компонентов):</a:t>
            </a:r>
            <a:endParaRPr lang="en-US" sz="2400" dirty="0" smtClean="0"/>
          </a:p>
          <a:p>
            <a:pPr marL="0" indent="355600" algn="just">
              <a:buNone/>
            </a:pPr>
            <a:endParaRPr lang="ru-RU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332558"/>
              </p:ext>
            </p:extLst>
          </p:nvPr>
        </p:nvGraphicFramePr>
        <p:xfrm>
          <a:off x="107504" y="2636912"/>
          <a:ext cx="8928992" cy="4251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58632"/>
                <a:gridCol w="4870360"/>
              </a:tblGrid>
              <a:tr h="3786214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300" dirty="0" smtClean="0"/>
                        <a:t>Adobe Illustrator (AI)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Шрифт </a:t>
                      </a:r>
                      <a:r>
                        <a:rPr lang="en-US" sz="1300" dirty="0" smtClean="0"/>
                        <a:t>Adobe Type 1 (PFB)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Растровое изображение </a:t>
                      </a:r>
                      <a:r>
                        <a:rPr lang="en-US" sz="1300" dirty="0" smtClean="0"/>
                        <a:t>Windows (BMP)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Растровое изображение </a:t>
                      </a:r>
                      <a:r>
                        <a:rPr lang="en-US" sz="1300" dirty="0" smtClean="0"/>
                        <a:t>OS/2 (BMP)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Метафайл компьютерной графики (</a:t>
                      </a:r>
                      <a:r>
                        <a:rPr lang="en-US" sz="1300" dirty="0" smtClean="0"/>
                        <a:t>CGM)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300" dirty="0" err="1" smtClean="0"/>
                        <a:t>CorelDRAW</a:t>
                      </a:r>
                      <a:r>
                        <a:rPr lang="en-US" sz="1300" dirty="0" smtClean="0"/>
                        <a:t> (CDR)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300" dirty="0" smtClean="0"/>
                        <a:t>Corel Presentation Exchange (CMX)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300" dirty="0" smtClean="0"/>
                        <a:t>Corel PHOTO-PAINT (CPT)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Библиотека символов </a:t>
                      </a:r>
                      <a:r>
                        <a:rPr lang="en-US" sz="1300" dirty="0" smtClean="0"/>
                        <a:t>Corel (CSL)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Ресурс курсоров (</a:t>
                      </a:r>
                      <a:r>
                        <a:rPr lang="en-US" sz="1300" dirty="0" smtClean="0"/>
                        <a:t>CUR)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Файлы </a:t>
                      </a:r>
                      <a:r>
                        <a:rPr lang="en-US" sz="1300" dirty="0" smtClean="0"/>
                        <a:t>Microsoft Word (DOC, DOCX </a:t>
                      </a:r>
                      <a:r>
                        <a:rPr lang="ru-RU" sz="1300" dirty="0" smtClean="0"/>
                        <a:t>или </a:t>
                      </a:r>
                      <a:r>
                        <a:rPr lang="en-US" sz="1300" dirty="0" smtClean="0"/>
                        <a:t>RTF)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300" dirty="0" smtClean="0"/>
                        <a:t>Microsoft Publisher (PUB)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300" dirty="0" smtClean="0"/>
                        <a:t>Corel DESIGNER (DSF </a:t>
                      </a:r>
                      <a:r>
                        <a:rPr lang="ru-RU" sz="1300" dirty="0" smtClean="0"/>
                        <a:t>или </a:t>
                      </a:r>
                      <a:r>
                        <a:rPr lang="en-US" sz="1300" dirty="0" smtClean="0"/>
                        <a:t>DES)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Формат обмена чертежами </a:t>
                      </a:r>
                      <a:r>
                        <a:rPr lang="en-US" sz="1300" dirty="0" smtClean="0"/>
                        <a:t>AutoCAD (DXF) </a:t>
                      </a:r>
                      <a:r>
                        <a:rPr lang="ru-RU" sz="1300" dirty="0" smtClean="0"/>
                        <a:t>и База данных изображений </a:t>
                      </a:r>
                      <a:r>
                        <a:rPr lang="en-US" sz="1300" dirty="0" smtClean="0"/>
                        <a:t>AutoCAD (DWG)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Инкапсулированный </a:t>
                      </a:r>
                      <a:r>
                        <a:rPr lang="en-US" sz="1300" dirty="0" smtClean="0"/>
                        <a:t>PostScript (EPS)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300" dirty="0" smtClean="0"/>
                        <a:t>PostScript (PS </a:t>
                      </a:r>
                      <a:r>
                        <a:rPr lang="ru-RU" sz="1300" dirty="0" smtClean="0"/>
                        <a:t>или </a:t>
                      </a:r>
                      <a:r>
                        <a:rPr lang="en-US" sz="1300" dirty="0" smtClean="0"/>
                        <a:t>PRN)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300" dirty="0" smtClean="0"/>
                        <a:t>GIF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300" dirty="0" smtClean="0"/>
                        <a:t>HTML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300" dirty="0" smtClean="0"/>
                        <a:t>JPEG (JPG)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300" dirty="0" smtClean="0"/>
                        <a:t>JPEG 2000 (JP2)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Изображение </a:t>
                      </a:r>
                      <a:r>
                        <a:rPr lang="en-US" sz="1300" dirty="0" smtClean="0"/>
                        <a:t>Kodak Photo-CD (PCD)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300" dirty="0" smtClean="0"/>
                        <a:t>PICT (PCT)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Формат переносимых документов </a:t>
                      </a:r>
                      <a:r>
                        <a:rPr lang="en-US" sz="1300" dirty="0" smtClean="0"/>
                        <a:t>Adobe (PDF)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Файл плоттера </a:t>
                      </a:r>
                      <a:r>
                        <a:rPr lang="en-US" sz="1300" dirty="0" smtClean="0"/>
                        <a:t>HPGL (PLT)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Переносимая сетевая графика (</a:t>
                      </a:r>
                      <a:r>
                        <a:rPr lang="en-US" sz="1300" dirty="0" smtClean="0"/>
                        <a:t>PNG)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300" dirty="0" smtClean="0"/>
                        <a:t>Adobe Photoshop (PSD)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300" dirty="0" smtClean="0"/>
                        <a:t>Corel Painter (RIF)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Масштабируемая векторная графика (</a:t>
                      </a:r>
                      <a:r>
                        <a:rPr lang="en-US" sz="1300" dirty="0" smtClean="0"/>
                        <a:t>SVG)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300" dirty="0" smtClean="0"/>
                        <a:t>Macromedia Flash (SWF)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Растровое изображение </a:t>
                      </a:r>
                      <a:r>
                        <a:rPr lang="en-US" sz="1300" dirty="0" smtClean="0"/>
                        <a:t>TARGA (TGA)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Растровое изображение </a:t>
                      </a:r>
                      <a:r>
                        <a:rPr lang="en-US" sz="1300" dirty="0" smtClean="0"/>
                        <a:t>TIFF (TIF)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300" dirty="0" smtClean="0"/>
                        <a:t>Corel Paint Shop Pro (PSP)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Шрифт </a:t>
                      </a:r>
                      <a:r>
                        <a:rPr lang="en-US" sz="1300" dirty="0" smtClean="0"/>
                        <a:t>True Type (TTF)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Документ </a:t>
                      </a:r>
                      <a:r>
                        <a:rPr lang="en-US" sz="1300" dirty="0" smtClean="0"/>
                        <a:t>WordPerfect (WPD)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Графика </a:t>
                      </a:r>
                      <a:r>
                        <a:rPr lang="en-US" sz="1300" dirty="0" smtClean="0"/>
                        <a:t>WordPerfect (WPG)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Форматы файлов камеры </a:t>
                      </a:r>
                      <a:r>
                        <a:rPr lang="en-US" sz="1300" dirty="0" smtClean="0"/>
                        <a:t>Raw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Сжатое растровое изображение </a:t>
                      </a:r>
                      <a:r>
                        <a:rPr lang="ru-RU" sz="1300" dirty="0" err="1" smtClean="0"/>
                        <a:t>вейвлета</a:t>
                      </a:r>
                      <a:r>
                        <a:rPr lang="ru-RU" sz="1300" dirty="0" smtClean="0"/>
                        <a:t> (</a:t>
                      </a:r>
                      <a:r>
                        <a:rPr lang="en-US" sz="1300" dirty="0" smtClean="0"/>
                        <a:t>WI)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300" dirty="0" smtClean="0"/>
                        <a:t>Формат Метафайл </a:t>
                      </a:r>
                      <a:r>
                        <a:rPr lang="en-US" sz="1300" dirty="0" smtClean="0"/>
                        <a:t>Windows (WMF)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5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6516687" cy="1125538"/>
          </a:xfrm>
        </p:spPr>
        <p:txBody>
          <a:bodyPr/>
          <a:lstStyle/>
          <a:p>
            <a:pPr algn="r" eaLnBrk="1" hangingPunct="1"/>
            <a:r>
              <a:rPr lang="ru-RU" sz="3200" dirty="0" smtClean="0">
                <a:latin typeface="Arial" charset="0"/>
                <a:cs typeface="Arial" charset="0"/>
              </a:rPr>
              <a:t>Редактирование объектов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1277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b="1" dirty="0" smtClean="0"/>
              <a:t>1 способ</a:t>
            </a:r>
            <a:r>
              <a:rPr lang="ru-RU" sz="2000" dirty="0" smtClean="0"/>
              <a:t>. </a:t>
            </a:r>
            <a:br>
              <a:rPr lang="ru-RU" sz="2000" dirty="0" smtClean="0"/>
            </a:br>
            <a:r>
              <a:rPr lang="ru-RU" sz="2000" dirty="0" smtClean="0"/>
              <a:t>«В ручную»: при активном инструменте </a:t>
            </a:r>
            <a:r>
              <a:rPr lang="en-US" sz="2100" b="1" dirty="0" smtClean="0"/>
              <a:t>Pick</a:t>
            </a:r>
            <a:r>
              <a:rPr lang="ru-RU" sz="2100" dirty="0" smtClean="0"/>
              <a:t> (Выбор), располагая курсор в соответствующем месте можно редактировать объект.</a:t>
            </a:r>
            <a:endParaRPr lang="ru-RU" sz="2000" dirty="0" smtClean="0"/>
          </a:p>
          <a:p>
            <a:pPr eaLnBrk="1" hangingPunct="1">
              <a:lnSpc>
                <a:spcPct val="90000"/>
              </a:lnSpc>
            </a:pPr>
            <a:endParaRPr lang="ru-RU" sz="2000" b="1" dirty="0" smtClean="0"/>
          </a:p>
        </p:txBody>
      </p:sp>
      <p:sp>
        <p:nvSpPr>
          <p:cNvPr id="83972" name="AutoShape 20"/>
          <p:cNvSpPr>
            <a:spLocks noChangeArrowheads="1"/>
          </p:cNvSpPr>
          <p:nvPr/>
        </p:nvSpPr>
        <p:spPr bwMode="auto">
          <a:xfrm rot="598462">
            <a:off x="3635375" y="4313237"/>
            <a:ext cx="1647825" cy="209550"/>
          </a:xfrm>
          <a:prstGeom prst="rightArrow">
            <a:avLst>
              <a:gd name="adj1" fmla="val 50000"/>
              <a:gd name="adj2" fmla="val 196591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Text Box 24"/>
          <p:cNvSpPr txBox="1">
            <a:spLocks noChangeArrowheads="1"/>
          </p:cNvSpPr>
          <p:nvPr/>
        </p:nvSpPr>
        <p:spPr bwMode="auto">
          <a:xfrm>
            <a:off x="4356100" y="3738562"/>
            <a:ext cx="1268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300">
                <a:solidFill>
                  <a:srgbClr val="FF3300"/>
                </a:solidFill>
              </a:rPr>
              <a:t>Двойной клик </a:t>
            </a:r>
            <a:br>
              <a:rPr lang="ru-RU" sz="1300">
                <a:solidFill>
                  <a:srgbClr val="FF3300"/>
                </a:solidFill>
              </a:rPr>
            </a:br>
            <a:r>
              <a:rPr lang="ru-RU" sz="1300">
                <a:solidFill>
                  <a:srgbClr val="FF3300"/>
                </a:solidFill>
              </a:rPr>
              <a:t>на объекте</a:t>
            </a:r>
          </a:p>
        </p:txBody>
      </p:sp>
      <p:grpSp>
        <p:nvGrpSpPr>
          <p:cNvPr id="83974" name="Group 28"/>
          <p:cNvGrpSpPr>
            <a:grpSpLocks/>
          </p:cNvGrpSpPr>
          <p:nvPr/>
        </p:nvGrpSpPr>
        <p:grpSpPr bwMode="auto">
          <a:xfrm>
            <a:off x="4140200" y="2728912"/>
            <a:ext cx="5327650" cy="3173413"/>
            <a:chOff x="2608" y="1847"/>
            <a:chExt cx="3356" cy="1999"/>
          </a:xfrm>
        </p:grpSpPr>
        <p:pic>
          <p:nvPicPr>
            <p:cNvPr id="83986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2523"/>
              <a:ext cx="1588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87" name="Oval 21"/>
            <p:cNvSpPr>
              <a:spLocks noChangeArrowheads="1"/>
            </p:cNvSpPr>
            <p:nvPr/>
          </p:nvSpPr>
          <p:spPr bwMode="auto">
            <a:xfrm>
              <a:off x="3869" y="2523"/>
              <a:ext cx="272" cy="272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8" name="Oval 22"/>
            <p:cNvSpPr>
              <a:spLocks noChangeArrowheads="1"/>
            </p:cNvSpPr>
            <p:nvPr/>
          </p:nvSpPr>
          <p:spPr bwMode="auto">
            <a:xfrm>
              <a:off x="4477" y="3037"/>
              <a:ext cx="272" cy="272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9" name="Oval 23"/>
            <p:cNvSpPr>
              <a:spLocks noChangeArrowheads="1"/>
            </p:cNvSpPr>
            <p:nvPr/>
          </p:nvSpPr>
          <p:spPr bwMode="auto">
            <a:xfrm>
              <a:off x="3854" y="3055"/>
              <a:ext cx="272" cy="272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AutoShape 25"/>
            <p:cNvSpPr>
              <a:spLocks/>
            </p:cNvSpPr>
            <p:nvPr/>
          </p:nvSpPr>
          <p:spPr bwMode="auto">
            <a:xfrm>
              <a:off x="4603" y="2165"/>
              <a:ext cx="1157" cy="408"/>
            </a:xfrm>
            <a:prstGeom prst="callout2">
              <a:avLst>
                <a:gd name="adj1" fmla="val 51594"/>
                <a:gd name="adj2" fmla="val -1501"/>
                <a:gd name="adj3" fmla="val 50713"/>
                <a:gd name="adj4" fmla="val -28731"/>
                <a:gd name="adj5" fmla="val 225109"/>
                <a:gd name="adj6" fmla="val -1686"/>
              </a:avLst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 lIns="36000" rIns="36000"/>
            <a:lstStyle/>
            <a:p>
              <a:pPr>
                <a:defRPr/>
              </a:pPr>
              <a:r>
                <a:rPr lang="ru-RU" dirty="0">
                  <a:latin typeface="+mn-lt"/>
                </a:rPr>
                <a:t>Смещение центра вращения</a:t>
              </a:r>
            </a:p>
          </p:txBody>
        </p:sp>
        <p:sp>
          <p:nvSpPr>
            <p:cNvPr id="64534" name="AutoShape 26"/>
            <p:cNvSpPr>
              <a:spLocks/>
            </p:cNvSpPr>
            <p:nvPr/>
          </p:nvSpPr>
          <p:spPr bwMode="auto">
            <a:xfrm>
              <a:off x="4513" y="1847"/>
              <a:ext cx="1451" cy="227"/>
            </a:xfrm>
            <a:prstGeom prst="callout2">
              <a:avLst>
                <a:gd name="adj1" fmla="val 31718"/>
                <a:gd name="adj2" fmla="val -3310"/>
                <a:gd name="adj3" fmla="val 31718"/>
                <a:gd name="adj4" fmla="val -28875"/>
                <a:gd name="adj5" fmla="val 297356"/>
                <a:gd name="adj6" fmla="val -35977"/>
              </a:avLst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 lIns="36000" rIns="36000"/>
            <a:lstStyle/>
            <a:p>
              <a:pPr>
                <a:defRPr/>
              </a:pPr>
              <a:r>
                <a:rPr lang="ru-RU" dirty="0">
                  <a:latin typeface="+mn-lt"/>
                </a:rPr>
                <a:t>Вращение объекта</a:t>
              </a:r>
            </a:p>
          </p:txBody>
        </p:sp>
        <p:sp>
          <p:nvSpPr>
            <p:cNvPr id="64535" name="AutoShape 27"/>
            <p:cNvSpPr>
              <a:spLocks/>
            </p:cNvSpPr>
            <p:nvPr/>
          </p:nvSpPr>
          <p:spPr bwMode="auto">
            <a:xfrm>
              <a:off x="2608" y="3612"/>
              <a:ext cx="1043" cy="227"/>
            </a:xfrm>
            <a:prstGeom prst="callout2">
              <a:avLst>
                <a:gd name="adj1" fmla="val 31718"/>
                <a:gd name="adj2" fmla="val 104602"/>
                <a:gd name="adj3" fmla="val 31718"/>
                <a:gd name="adj4" fmla="val 108148"/>
                <a:gd name="adj5" fmla="val -150222"/>
                <a:gd name="adj6" fmla="val 122917"/>
              </a:avLst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 lIns="36000" rIns="36000"/>
            <a:lstStyle/>
            <a:p>
              <a:pPr algn="r">
                <a:defRPr/>
              </a:pPr>
              <a:r>
                <a:rPr lang="ru-RU" dirty="0">
                  <a:latin typeface="+mn-lt"/>
                </a:rPr>
                <a:t>Скос объекта</a:t>
              </a:r>
            </a:p>
          </p:txBody>
        </p:sp>
      </p:grpSp>
      <p:grpSp>
        <p:nvGrpSpPr>
          <p:cNvPr id="83975" name="Group 33"/>
          <p:cNvGrpSpPr>
            <a:grpSpLocks/>
          </p:cNvGrpSpPr>
          <p:nvPr/>
        </p:nvGrpSpPr>
        <p:grpSpPr bwMode="auto">
          <a:xfrm>
            <a:off x="395288" y="3089275"/>
            <a:ext cx="5040312" cy="2825750"/>
            <a:chOff x="249" y="1979"/>
            <a:chExt cx="3175" cy="1780"/>
          </a:xfrm>
        </p:grpSpPr>
        <p:pic>
          <p:nvPicPr>
            <p:cNvPr id="839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2012"/>
              <a:ext cx="1488" cy="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78" name="Line 5"/>
            <p:cNvSpPr>
              <a:spLocks noChangeShapeType="1"/>
            </p:cNvSpPr>
            <p:nvPr/>
          </p:nvSpPr>
          <p:spPr bwMode="auto">
            <a:xfrm flipH="1">
              <a:off x="371" y="2861"/>
              <a:ext cx="181" cy="1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79" name="Line 6"/>
            <p:cNvSpPr>
              <a:spLocks noChangeShapeType="1"/>
            </p:cNvSpPr>
            <p:nvPr/>
          </p:nvSpPr>
          <p:spPr bwMode="auto">
            <a:xfrm>
              <a:off x="340" y="2568"/>
              <a:ext cx="22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980" name="Group 12"/>
            <p:cNvGrpSpPr>
              <a:grpSpLocks/>
            </p:cNvGrpSpPr>
            <p:nvPr/>
          </p:nvGrpSpPr>
          <p:grpSpPr bwMode="auto">
            <a:xfrm>
              <a:off x="896" y="2459"/>
              <a:ext cx="182" cy="181"/>
              <a:chOff x="1292" y="3158"/>
              <a:chExt cx="182" cy="181"/>
            </a:xfrm>
          </p:grpSpPr>
          <p:sp>
            <p:nvSpPr>
              <p:cNvPr id="83984" name="Line 10"/>
              <p:cNvSpPr>
                <a:spLocks noChangeShapeType="1"/>
              </p:cNvSpPr>
              <p:nvPr/>
            </p:nvSpPr>
            <p:spPr bwMode="auto">
              <a:xfrm>
                <a:off x="138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85" name="Line 11"/>
              <p:cNvSpPr>
                <a:spLocks noChangeShapeType="1"/>
              </p:cNvSpPr>
              <p:nvPr/>
            </p:nvSpPr>
            <p:spPr bwMode="auto">
              <a:xfrm>
                <a:off x="1292" y="3249"/>
                <a:ext cx="18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524" name="AutoShape 30"/>
            <p:cNvSpPr>
              <a:spLocks/>
            </p:cNvSpPr>
            <p:nvPr/>
          </p:nvSpPr>
          <p:spPr bwMode="auto">
            <a:xfrm>
              <a:off x="1247" y="3249"/>
              <a:ext cx="1542" cy="510"/>
            </a:xfrm>
            <a:prstGeom prst="callout2">
              <a:avLst>
                <a:gd name="adj1" fmla="val 14116"/>
                <a:gd name="adj2" fmla="val -3111"/>
                <a:gd name="adj3" fmla="val 14116"/>
                <a:gd name="adj4" fmla="val -36769"/>
                <a:gd name="adj5" fmla="val -57449"/>
                <a:gd name="adj6" fmla="val -48120"/>
              </a:avLst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 lIns="36000" rIns="36000"/>
            <a:lstStyle/>
            <a:p>
              <a:pPr>
                <a:defRPr/>
              </a:pPr>
              <a:r>
                <a:rPr lang="ru-RU" sz="1400" b="1" dirty="0">
                  <a:latin typeface="+mn-lt"/>
                </a:rPr>
                <a:t>Изменять размер: </a:t>
              </a:r>
            </a:p>
            <a:p>
              <a:pPr>
                <a:buFontTx/>
                <a:buChar char="•"/>
                <a:defRPr/>
              </a:pPr>
              <a:r>
                <a:rPr lang="ru-RU" sz="1400" dirty="0">
                  <a:latin typeface="+mn-lt"/>
                </a:rPr>
                <a:t>  С сохранением пропорций</a:t>
              </a:r>
            </a:p>
            <a:p>
              <a:pPr>
                <a:buFontTx/>
                <a:buChar char="•"/>
                <a:defRPr/>
              </a:pPr>
              <a:r>
                <a:rPr lang="ru-RU" sz="1400" dirty="0">
                  <a:latin typeface="+mn-lt"/>
                </a:rPr>
                <a:t>  Без сохранения пропорций</a:t>
              </a:r>
            </a:p>
            <a:p>
              <a:pPr>
                <a:buFontTx/>
                <a:buChar char="•"/>
                <a:defRPr/>
              </a:pPr>
              <a:r>
                <a:rPr lang="ru-RU" sz="1400" dirty="0">
                  <a:latin typeface="+mn-lt"/>
                </a:rPr>
                <a:t>  Симметрично (+</a:t>
              </a:r>
              <a:r>
                <a:rPr lang="en-US" sz="1400" dirty="0">
                  <a:latin typeface="+mn-lt"/>
                </a:rPr>
                <a:t>Shift)</a:t>
              </a:r>
              <a:endParaRPr lang="ru-RU" sz="1400" dirty="0">
                <a:latin typeface="+mn-lt"/>
              </a:endParaRPr>
            </a:p>
            <a:p>
              <a:pPr>
                <a:buFontTx/>
                <a:buChar char="•"/>
                <a:defRPr/>
              </a:pPr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83982" name="Line 31"/>
            <p:cNvSpPr>
              <a:spLocks noChangeShapeType="1"/>
            </p:cNvSpPr>
            <p:nvPr/>
          </p:nvSpPr>
          <p:spPr bwMode="auto">
            <a:xfrm>
              <a:off x="521" y="2614"/>
              <a:ext cx="168" cy="70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AutoShape 32"/>
            <p:cNvSpPr>
              <a:spLocks/>
            </p:cNvSpPr>
            <p:nvPr/>
          </p:nvSpPr>
          <p:spPr bwMode="auto">
            <a:xfrm>
              <a:off x="1882" y="1979"/>
              <a:ext cx="1542" cy="510"/>
            </a:xfrm>
            <a:prstGeom prst="callout2">
              <a:avLst>
                <a:gd name="adj1" fmla="val 14116"/>
                <a:gd name="adj2" fmla="val -3111"/>
                <a:gd name="adj3" fmla="val 14116"/>
                <a:gd name="adj4" fmla="val -41505"/>
                <a:gd name="adj5" fmla="val 95884"/>
                <a:gd name="adj6" fmla="val -54477"/>
              </a:avLst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 lIns="36000" rIns="36000"/>
            <a:lstStyle/>
            <a:p>
              <a:pPr>
                <a:defRPr/>
              </a:pPr>
              <a:r>
                <a:rPr lang="ru-RU" dirty="0">
                  <a:latin typeface="+mn-lt"/>
                </a:rPr>
                <a:t>Перемещение объекта</a:t>
              </a:r>
            </a:p>
            <a:p>
              <a:pPr>
                <a:buFontTx/>
                <a:buChar char="•"/>
                <a:defRPr/>
              </a:pPr>
              <a:endParaRPr lang="ru-RU" sz="1600" dirty="0">
                <a:latin typeface="+mn-lt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122238"/>
            <a:ext cx="6913563" cy="930275"/>
          </a:xfrm>
        </p:spPr>
        <p:txBody>
          <a:bodyPr/>
          <a:lstStyle/>
          <a:p>
            <a:pPr eaLnBrk="1" hangingPunct="1"/>
            <a:r>
              <a:rPr lang="ru-RU" sz="3600" dirty="0" smtClean="0">
                <a:latin typeface="Arial" charset="0"/>
                <a:cs typeface="Arial" charset="0"/>
              </a:rPr>
              <a:t>Редактирование объектов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100" b="1" smtClean="0"/>
              <a:t>2 способ</a:t>
            </a:r>
            <a:r>
              <a:rPr lang="ru-RU" sz="2100" smtClean="0"/>
              <a:t>. </a:t>
            </a:r>
            <a:br>
              <a:rPr lang="ru-RU" sz="2100" smtClean="0"/>
            </a:br>
            <a:r>
              <a:rPr lang="ru-RU" sz="2100" smtClean="0"/>
              <a:t>«В ручную»: при активном инструменте </a:t>
            </a:r>
            <a:r>
              <a:rPr lang="en-US" sz="2200" b="1" smtClean="0"/>
              <a:t>Shape</a:t>
            </a:r>
            <a:r>
              <a:rPr lang="ru-RU" sz="2200" smtClean="0"/>
              <a:t> (Форма).</a:t>
            </a:r>
            <a:endParaRPr lang="ru-RU" sz="2100" smtClean="0"/>
          </a:p>
          <a:p>
            <a:pPr eaLnBrk="1" hangingPunct="1"/>
            <a:endParaRPr lang="ru-RU" sz="2100" b="1" smtClean="0"/>
          </a:p>
        </p:txBody>
      </p:sp>
      <p:graphicFrame>
        <p:nvGraphicFramePr>
          <p:cNvPr id="86021" name="Object 29"/>
          <p:cNvGraphicFramePr>
            <a:graphicFrameLocks noGrp="1" noChangeAspect="1"/>
          </p:cNvGraphicFramePr>
          <p:nvPr>
            <p:ph sz="half" idx="2"/>
          </p:nvPr>
        </p:nvGraphicFramePr>
        <p:xfrm>
          <a:off x="5010150" y="1719263"/>
          <a:ext cx="3314700" cy="441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CorelDRAW" r:id="rId4" imgW="4799520" imgH="6397920" progId="">
                  <p:embed/>
                </p:oleObj>
              </mc:Choice>
              <mc:Fallback>
                <p:oleObj name="CorelDRAW" r:id="rId4" imgW="4799520" imgH="6397920" progId="">
                  <p:embed/>
                  <p:pic>
                    <p:nvPicPr>
                      <p:cNvPr id="0" name="Picture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1719263"/>
                        <a:ext cx="3314700" cy="441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0" name="Group 26"/>
          <p:cNvGrpSpPr>
            <a:grpSpLocks/>
          </p:cNvGrpSpPr>
          <p:nvPr/>
        </p:nvGrpSpPr>
        <p:grpSpPr bwMode="auto">
          <a:xfrm>
            <a:off x="755650" y="3644900"/>
            <a:ext cx="3887788" cy="1873250"/>
            <a:chOff x="431" y="2024"/>
            <a:chExt cx="2449" cy="1180"/>
          </a:xfrm>
        </p:grpSpPr>
        <p:pic>
          <p:nvPicPr>
            <p:cNvPr id="86023" name="Picture 2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024"/>
              <a:ext cx="1224" cy="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4" name="Oval 20"/>
            <p:cNvSpPr>
              <a:spLocks noChangeArrowheads="1"/>
            </p:cNvSpPr>
            <p:nvPr/>
          </p:nvSpPr>
          <p:spPr bwMode="auto">
            <a:xfrm>
              <a:off x="1292" y="2069"/>
              <a:ext cx="272" cy="272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6025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2024"/>
              <a:ext cx="1225" cy="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6" name="AutoShape 25"/>
            <p:cNvSpPr>
              <a:spLocks noChangeArrowheads="1"/>
            </p:cNvSpPr>
            <p:nvPr/>
          </p:nvSpPr>
          <p:spPr bwMode="auto">
            <a:xfrm>
              <a:off x="1530" y="2523"/>
              <a:ext cx="227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5B7F7-EADC-4037-A8A8-DF30028A63B5}" type="slidenum">
              <a:rPr lang="ru-RU" altLang="en-US" smtClean="0"/>
              <a:pPr>
                <a:defRPr/>
              </a:pPr>
              <a:t>51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914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775"/>
            <a:ext cx="8034337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sz="3200" dirty="0">
                <a:latin typeface="Arial" charset="0"/>
                <a:cs typeface="Arial" charset="0"/>
              </a:rPr>
              <a:t>Редактирование объектов</a:t>
            </a:r>
            <a:endParaRPr lang="ru-RU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12" name="Group 246"/>
          <p:cNvGraphicFramePr>
            <a:graphicFrameLocks/>
          </p:cNvGraphicFramePr>
          <p:nvPr/>
        </p:nvGraphicFramePr>
        <p:xfrm>
          <a:off x="285750" y="4500563"/>
          <a:ext cx="8715375" cy="1724025"/>
        </p:xfrm>
        <a:graphic>
          <a:graphicData uri="http://schemas.openxmlformats.org/drawingml/2006/table">
            <a:tbl>
              <a:tblPr/>
              <a:tblGrid>
                <a:gridCol w="2649483"/>
                <a:gridCol w="4922892"/>
                <a:gridCol w="1143000"/>
              </a:tblGrid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Перетаскивание узлов многоугольника  инструментом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Shape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(Форма)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Ограничение свободы их перемещения движением по радиусам базового эллипса </a:t>
                      </a:r>
                      <a:endParaRPr kumimoji="0" lang="ru-RU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Рис.  а</a:t>
                      </a:r>
                      <a:endParaRPr kumimoji="0" lang="ru-RU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2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Инструмент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Shape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(Форма) + перетаскивание вершин за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основной узел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Фигура утрачивает осевую симметрию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Рис.  в</a:t>
                      </a:r>
                      <a:endParaRPr kumimoji="0" lang="ru-RU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58" name="TextBox 14"/>
          <p:cNvSpPr txBox="1">
            <a:spLocks noChangeArrowheads="1"/>
          </p:cNvSpPr>
          <p:nvPr/>
        </p:nvSpPr>
        <p:spPr bwMode="auto">
          <a:xfrm>
            <a:off x="5643563" y="3857625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>
                <a:solidFill>
                  <a:schemeClr val="bg1"/>
                </a:solidFill>
              </a:rPr>
              <a:t>а.</a:t>
            </a:r>
          </a:p>
        </p:txBody>
      </p:sp>
      <p:sp>
        <p:nvSpPr>
          <p:cNvPr id="87059" name="TextBox 15"/>
          <p:cNvSpPr txBox="1">
            <a:spLocks noChangeArrowheads="1"/>
          </p:cNvSpPr>
          <p:nvPr/>
        </p:nvSpPr>
        <p:spPr bwMode="auto">
          <a:xfrm>
            <a:off x="8143875" y="3857625"/>
            <a:ext cx="37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>
                <a:solidFill>
                  <a:schemeClr val="bg1"/>
                </a:solidFill>
              </a:rPr>
              <a:t>в.</a:t>
            </a:r>
          </a:p>
        </p:txBody>
      </p:sp>
      <p:sp>
        <p:nvSpPr>
          <p:cNvPr id="8" name="Овал 7"/>
          <p:cNvSpPr/>
          <p:nvPr/>
        </p:nvSpPr>
        <p:spPr>
          <a:xfrm>
            <a:off x="8101013" y="2060575"/>
            <a:ext cx="428625" cy="42862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7061" name="TextBox 8"/>
          <p:cNvSpPr txBox="1">
            <a:spLocks noChangeArrowheads="1"/>
          </p:cNvSpPr>
          <p:nvPr/>
        </p:nvSpPr>
        <p:spPr bwMode="auto">
          <a:xfrm>
            <a:off x="7451725" y="1700213"/>
            <a:ext cx="1249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200">
                <a:solidFill>
                  <a:schemeClr val="bg1"/>
                </a:solidFill>
              </a:rPr>
              <a:t>Основной узел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title"/>
          </p:nvPr>
        </p:nvSpPr>
        <p:spPr>
          <a:xfrm>
            <a:off x="2916238" y="0"/>
            <a:ext cx="6227762" cy="1125538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>
                <a:latin typeface="Arial" charset="0"/>
                <a:cs typeface="Arial" charset="0"/>
              </a:rPr>
              <a:t>Редактирование объектов</a:t>
            </a:r>
          </a:p>
        </p:txBody>
      </p:sp>
      <p:sp>
        <p:nvSpPr>
          <p:cNvPr id="8806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8229600" cy="7731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500" b="1" smtClean="0"/>
              <a:t>3 способ</a:t>
            </a:r>
            <a:r>
              <a:rPr lang="ru-RU" sz="2500" smtClean="0"/>
              <a:t>. </a:t>
            </a:r>
            <a:br>
              <a:rPr lang="ru-RU" sz="2500" smtClean="0"/>
            </a:br>
            <a:r>
              <a:rPr lang="ru-RU" sz="2500" smtClean="0"/>
              <a:t>На панели свойств</a:t>
            </a:r>
            <a:endParaRPr lang="ru-RU" sz="2500" b="1" smtClean="0"/>
          </a:p>
        </p:txBody>
      </p:sp>
      <p:grpSp>
        <p:nvGrpSpPr>
          <p:cNvPr id="88068" name="Group 28"/>
          <p:cNvGrpSpPr>
            <a:grpSpLocks/>
          </p:cNvGrpSpPr>
          <p:nvPr/>
        </p:nvGrpSpPr>
        <p:grpSpPr bwMode="auto">
          <a:xfrm>
            <a:off x="468313" y="2349500"/>
            <a:ext cx="4464050" cy="1162050"/>
            <a:chOff x="295" y="1480"/>
            <a:chExt cx="2812" cy="732"/>
          </a:xfrm>
        </p:grpSpPr>
        <p:pic>
          <p:nvPicPr>
            <p:cNvPr id="88080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706"/>
              <a:ext cx="281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81" name="Text Box 10"/>
            <p:cNvSpPr txBox="1">
              <a:spLocks noChangeArrowheads="1"/>
            </p:cNvSpPr>
            <p:nvPr/>
          </p:nvSpPr>
          <p:spPr bwMode="auto">
            <a:xfrm>
              <a:off x="567" y="19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b="1"/>
                <a:t>1</a:t>
              </a:r>
            </a:p>
          </p:txBody>
        </p:sp>
        <p:sp>
          <p:nvSpPr>
            <p:cNvPr id="88082" name="Text Box 11"/>
            <p:cNvSpPr txBox="1">
              <a:spLocks noChangeArrowheads="1"/>
            </p:cNvSpPr>
            <p:nvPr/>
          </p:nvSpPr>
          <p:spPr bwMode="auto">
            <a:xfrm>
              <a:off x="1247" y="19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b="1"/>
                <a:t>2</a:t>
              </a:r>
            </a:p>
          </p:txBody>
        </p:sp>
        <p:sp>
          <p:nvSpPr>
            <p:cNvPr id="88083" name="Text Box 12"/>
            <p:cNvSpPr txBox="1">
              <a:spLocks noChangeArrowheads="1"/>
            </p:cNvSpPr>
            <p:nvPr/>
          </p:nvSpPr>
          <p:spPr bwMode="auto">
            <a:xfrm>
              <a:off x="1800" y="1981"/>
              <a:ext cx="1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b="1"/>
                <a:t>3</a:t>
              </a:r>
            </a:p>
          </p:txBody>
        </p:sp>
        <p:sp>
          <p:nvSpPr>
            <p:cNvPr id="88084" name="Text Box 13"/>
            <p:cNvSpPr txBox="1">
              <a:spLocks noChangeArrowheads="1"/>
            </p:cNvSpPr>
            <p:nvPr/>
          </p:nvSpPr>
          <p:spPr bwMode="auto">
            <a:xfrm>
              <a:off x="2493" y="19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b="1"/>
                <a:t>5</a:t>
              </a:r>
            </a:p>
          </p:txBody>
        </p:sp>
        <p:sp>
          <p:nvSpPr>
            <p:cNvPr id="88085" name="Text Box 14"/>
            <p:cNvSpPr txBox="1">
              <a:spLocks noChangeArrowheads="1"/>
            </p:cNvSpPr>
            <p:nvPr/>
          </p:nvSpPr>
          <p:spPr bwMode="auto">
            <a:xfrm>
              <a:off x="2862" y="19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b="1"/>
                <a:t>6</a:t>
              </a:r>
            </a:p>
          </p:txBody>
        </p:sp>
        <p:sp>
          <p:nvSpPr>
            <p:cNvPr id="88086" name="Text Box 15"/>
            <p:cNvSpPr txBox="1">
              <a:spLocks noChangeArrowheads="1"/>
            </p:cNvSpPr>
            <p:nvPr/>
          </p:nvSpPr>
          <p:spPr bwMode="auto">
            <a:xfrm>
              <a:off x="2117" y="1480"/>
              <a:ext cx="3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b="1"/>
                <a:t>4</a:t>
              </a:r>
            </a:p>
          </p:txBody>
        </p:sp>
      </p:grpSp>
      <p:sp>
        <p:nvSpPr>
          <p:cNvPr id="88069" name="Text Box 16"/>
          <p:cNvSpPr txBox="1">
            <a:spLocks noChangeArrowheads="1"/>
          </p:cNvSpPr>
          <p:nvPr/>
        </p:nvSpPr>
        <p:spPr bwMode="auto">
          <a:xfrm>
            <a:off x="5076825" y="2127250"/>
            <a:ext cx="42116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400"/>
              <a:t>1 – Изменение положения объекта</a:t>
            </a:r>
          </a:p>
          <a:p>
            <a:pPr eaLnBrk="1" hangingPunct="1"/>
            <a:r>
              <a:rPr lang="ru-RU" sz="1400"/>
              <a:t>2 – Изменение размеров объекта</a:t>
            </a:r>
          </a:p>
          <a:p>
            <a:pPr eaLnBrk="1" hangingPunct="1"/>
            <a:r>
              <a:rPr lang="ru-RU" sz="1400"/>
              <a:t>3 – Изменение размеров объекта (в процентах)</a:t>
            </a:r>
          </a:p>
          <a:p>
            <a:pPr eaLnBrk="1" hangingPunct="1"/>
            <a:r>
              <a:rPr lang="ru-RU" sz="1400"/>
              <a:t>4 – Сохранение/Не сохранение пропорции</a:t>
            </a:r>
          </a:p>
          <a:p>
            <a:pPr eaLnBrk="1" hangingPunct="1"/>
            <a:r>
              <a:rPr lang="ru-RU" sz="1400"/>
              <a:t>5 – Поворот</a:t>
            </a:r>
          </a:p>
          <a:p>
            <a:pPr eaLnBrk="1" hangingPunct="1"/>
            <a:r>
              <a:rPr lang="ru-RU" sz="1400"/>
              <a:t>6 – Зеркальные отражения </a:t>
            </a:r>
            <a:br>
              <a:rPr lang="ru-RU" sz="1400"/>
            </a:br>
            <a:r>
              <a:rPr lang="ru-RU" sz="1400"/>
              <a:t>(по горизонтали</a:t>
            </a:r>
            <a:r>
              <a:rPr lang="en-US" sz="1400"/>
              <a:t> </a:t>
            </a:r>
            <a:r>
              <a:rPr lang="ru-RU" sz="1400"/>
              <a:t>и вертикали)</a:t>
            </a:r>
          </a:p>
        </p:txBody>
      </p:sp>
      <p:pic>
        <p:nvPicPr>
          <p:cNvPr id="8807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005263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1" name="Text Box 19"/>
          <p:cNvSpPr txBox="1">
            <a:spLocks noChangeArrowheads="1"/>
          </p:cNvSpPr>
          <p:nvPr/>
        </p:nvSpPr>
        <p:spPr bwMode="auto">
          <a:xfrm>
            <a:off x="2268538" y="4024313"/>
            <a:ext cx="23701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300"/>
              <a:t>Настройки прямоугольников</a:t>
            </a:r>
          </a:p>
        </p:txBody>
      </p:sp>
      <p:sp>
        <p:nvSpPr>
          <p:cNvPr id="88072" name="Text Box 20"/>
          <p:cNvSpPr txBox="1">
            <a:spLocks noChangeArrowheads="1"/>
          </p:cNvSpPr>
          <p:nvPr/>
        </p:nvSpPr>
        <p:spPr bwMode="auto">
          <a:xfrm>
            <a:off x="2268538" y="4581525"/>
            <a:ext cx="17621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300"/>
              <a:t>Настройки эллипсов</a:t>
            </a:r>
          </a:p>
        </p:txBody>
      </p:sp>
      <p:sp>
        <p:nvSpPr>
          <p:cNvPr id="88073" name="Text Box 21"/>
          <p:cNvSpPr txBox="1">
            <a:spLocks noChangeArrowheads="1"/>
          </p:cNvSpPr>
          <p:nvPr/>
        </p:nvSpPr>
        <p:spPr bwMode="auto">
          <a:xfrm>
            <a:off x="2268538" y="5157788"/>
            <a:ext cx="2343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300"/>
              <a:t>Настройки многоугольников</a:t>
            </a:r>
          </a:p>
        </p:txBody>
      </p:sp>
      <p:pic>
        <p:nvPicPr>
          <p:cNvPr id="88074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157788"/>
            <a:ext cx="752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5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713413"/>
            <a:ext cx="13525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6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5713413"/>
            <a:ext cx="1352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7" name="Text Box 26"/>
          <p:cNvSpPr txBox="1">
            <a:spLocks noChangeArrowheads="1"/>
          </p:cNvSpPr>
          <p:nvPr/>
        </p:nvSpPr>
        <p:spPr bwMode="auto">
          <a:xfrm>
            <a:off x="2292350" y="5713413"/>
            <a:ext cx="1470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300"/>
              <a:t>Настройки звезд</a:t>
            </a:r>
          </a:p>
        </p:txBody>
      </p:sp>
      <p:pic>
        <p:nvPicPr>
          <p:cNvPr id="88078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541838"/>
            <a:ext cx="23764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Заголовок 1"/>
          <p:cNvSpPr>
            <a:spLocks noGrp="1"/>
          </p:cNvSpPr>
          <p:nvPr>
            <p:ph type="title"/>
          </p:nvPr>
        </p:nvSpPr>
        <p:spPr>
          <a:xfrm>
            <a:off x="2571750" y="152400"/>
            <a:ext cx="6357938" cy="990600"/>
          </a:xfrm>
        </p:spPr>
        <p:txBody>
          <a:bodyPr anchor="ctr"/>
          <a:lstStyle/>
          <a:p>
            <a:pPr algn="r"/>
            <a:r>
              <a:rPr lang="ru-RU" sz="3200" dirty="0" smtClean="0">
                <a:latin typeface="Arial" charset="0"/>
                <a:cs typeface="Arial" charset="0"/>
              </a:rPr>
              <a:t>Обзор инструментов</a:t>
            </a:r>
          </a:p>
        </p:txBody>
      </p:sp>
      <p:sp>
        <p:nvSpPr>
          <p:cNvPr id="90116" name="Rectangle 6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0117" name="Рисунок 11" descr="Указател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3587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Прямоугольник 69"/>
          <p:cNvSpPr/>
          <p:nvPr/>
        </p:nvSpPr>
        <p:spPr>
          <a:xfrm>
            <a:off x="928662" y="1341438"/>
            <a:ext cx="8001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Указатель позволяет выбрать объект, наклонить его, повернуть, изменить размер             </a:t>
            </a:r>
          </a:p>
        </p:txBody>
      </p:sp>
      <p:pic>
        <p:nvPicPr>
          <p:cNvPr id="90119" name="Рисунок 12" descr="Изменение формы объект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16113"/>
            <a:ext cx="3587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Прямоугольник 71"/>
          <p:cNvSpPr/>
          <p:nvPr/>
        </p:nvSpPr>
        <p:spPr>
          <a:xfrm>
            <a:off x="901714" y="1947855"/>
            <a:ext cx="5599112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Группа инструментов для изменения формы объектов</a:t>
            </a:r>
          </a:p>
        </p:txBody>
      </p:sp>
      <p:pic>
        <p:nvPicPr>
          <p:cNvPr id="90121" name="Рисунок 13" descr="Обрезка и удал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17763"/>
            <a:ext cx="3587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2" name="Рисунок 14" descr="Масштаб и Панорам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24175"/>
            <a:ext cx="3730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3" name="Рисунок 15" descr="Рисование прямых и кривых линий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429000"/>
            <a:ext cx="3587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4" name="Рисунок 16" descr="Заливка объекто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05263"/>
            <a:ext cx="3587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5" name="Рисунок 17" descr="Рисование фигур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508500"/>
            <a:ext cx="35877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Прямоугольник 78"/>
          <p:cNvSpPr/>
          <p:nvPr/>
        </p:nvSpPr>
        <p:spPr>
          <a:xfrm>
            <a:off x="928662" y="2397125"/>
            <a:ext cx="8072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Группа инструментов обрезки и удаления всего объекта (документа) или его частей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928662" y="2924175"/>
            <a:ext cx="4572000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Группа инструментов работы с масштабом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928662" y="3429000"/>
            <a:ext cx="6246812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Группа инструментов кривой для рисования прямых и кривых линий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928662" y="4005263"/>
            <a:ext cx="4572000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Группа инструментов для заливки объектов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042988" y="5013325"/>
            <a:ext cx="6624637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Четыре группы инструментов для рисования фигур</a:t>
            </a:r>
          </a:p>
        </p:txBody>
      </p:sp>
      <p:sp>
        <p:nvSpPr>
          <p:cNvPr id="19" name="Правая фигурная скобка 18"/>
          <p:cNvSpPr/>
          <p:nvPr/>
        </p:nvSpPr>
        <p:spPr>
          <a:xfrm>
            <a:off x="900113" y="4508500"/>
            <a:ext cx="142875" cy="144145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Заголовок 1"/>
          <p:cNvSpPr>
            <a:spLocks noGrp="1"/>
          </p:cNvSpPr>
          <p:nvPr>
            <p:ph type="title"/>
          </p:nvPr>
        </p:nvSpPr>
        <p:spPr>
          <a:xfrm>
            <a:off x="2571750" y="152400"/>
            <a:ext cx="6321425" cy="990600"/>
          </a:xfrm>
        </p:spPr>
        <p:txBody>
          <a:bodyPr lIns="72000" rIns="72000" anchor="ctr"/>
          <a:lstStyle/>
          <a:p>
            <a:pPr algn="r"/>
            <a:r>
              <a:rPr lang="ru-RU" sz="3200" dirty="0" smtClean="0">
                <a:latin typeface="Arial" charset="0"/>
                <a:cs typeface="Arial" charset="0"/>
              </a:rPr>
              <a:t>Обзор инструментов</a:t>
            </a:r>
          </a:p>
        </p:txBody>
      </p:sp>
      <p:pic>
        <p:nvPicPr>
          <p:cNvPr id="91141" name="Рисунок 18" descr="Ввод простого или фигурного текс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700213"/>
            <a:ext cx="3603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2" name="Рисунок 19" descr="Создание и редактирование таблиц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3762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3" name="Рисунок 20" descr="Рисование размерных линий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813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4" name="Рисунок 21" descr="Рисование линий, соединяющих объекты в диаграммах и схемах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357563"/>
            <a:ext cx="3603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5" name="Рисунок 22" descr="Спецэффекты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33825"/>
            <a:ext cx="3603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6" name="Рисунок 23" descr="Работа с цвето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508500"/>
            <a:ext cx="3730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7" name="Рисунок 24" descr="Работа с контурами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013325"/>
            <a:ext cx="3841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8" name="Рисунок 25" descr="Выполнение заливок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516563"/>
            <a:ext cx="3619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971550" y="1700213"/>
            <a:ext cx="5741988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Инструмент для работы с текстом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71550" y="2220913"/>
            <a:ext cx="4806950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Инструмент создания и редактирования таблиц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971550" y="2741613"/>
            <a:ext cx="6030913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Группа инструментов размера для рисования размерных линий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971550" y="3262313"/>
            <a:ext cx="81724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Инструменты соединителя позволяют рисовать линии, соединяющие объекты в диаграммах и схемах</a:t>
            </a:r>
          </a:p>
        </p:txBody>
      </p:sp>
      <p:sp>
        <p:nvSpPr>
          <p:cNvPr id="91153" name="Rectangle 11"/>
          <p:cNvSpPr>
            <a:spLocks noChangeArrowheads="1"/>
          </p:cNvSpPr>
          <p:nvPr/>
        </p:nvSpPr>
        <p:spPr bwMode="auto">
          <a:xfrm>
            <a:off x="971550" y="4029075"/>
            <a:ext cx="79880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1600" dirty="0"/>
              <a:t>Группа интерактивных инструментов для применения к объектам спецэффектов</a:t>
            </a:r>
          </a:p>
        </p:txBody>
      </p:sp>
      <p:sp>
        <p:nvSpPr>
          <p:cNvPr id="91154" name="Rectangle 12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ru-RU" sz="1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eaLnBrk="0" hangingPunct="0"/>
            <a:r>
              <a:rPr lang="ru-RU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r>
              <a:rPr lang="ru-RU" sz="1000"/>
              <a:t> </a:t>
            </a:r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71550" y="4548188"/>
            <a:ext cx="249872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Группа по работе с цветом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971550" y="5068888"/>
            <a:ext cx="3386138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Инструменты по работе с контурами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042988" y="5661025"/>
            <a:ext cx="7272337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latin typeface="+mn-lt"/>
              </a:rPr>
              <a:t>Две группы инструментов для выполнения заливок</a:t>
            </a:r>
          </a:p>
        </p:txBody>
      </p:sp>
      <p:sp>
        <p:nvSpPr>
          <p:cNvPr id="24" name="Правая фигурная скобка 23"/>
          <p:cNvSpPr/>
          <p:nvPr/>
        </p:nvSpPr>
        <p:spPr>
          <a:xfrm>
            <a:off x="900113" y="5516563"/>
            <a:ext cx="142875" cy="649287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846429" y="1167825"/>
            <a:ext cx="33794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Continuation</a:t>
            </a:r>
            <a:r>
              <a:rPr lang="ru-RU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609600" y="1981200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CorelDraw </a:t>
            </a:r>
            <a:r>
              <a:rPr lang="en-US" sz="2400" i="1" dirty="0"/>
              <a:t>X</a:t>
            </a:r>
            <a:r>
              <a:rPr lang="ru-RU" sz="2400" i="1" dirty="0"/>
              <a:t>3 </a:t>
            </a:r>
            <a:r>
              <a:rPr lang="ru-RU" sz="2400" i="1" dirty="0" smtClean="0"/>
              <a:t>( </a:t>
            </a:r>
            <a:r>
              <a:rPr lang="en-US" sz="2400" i="1" dirty="0"/>
              <a:t>version</a:t>
            </a:r>
            <a:r>
              <a:rPr lang="ru-RU" sz="2400" i="1" dirty="0"/>
              <a:t> </a:t>
            </a:r>
            <a:r>
              <a:rPr lang="ru-RU" sz="2400" i="1" dirty="0" smtClean="0"/>
              <a:t>13)  </a:t>
            </a:r>
            <a:r>
              <a:rPr lang="ru-RU" sz="2400" b="1" dirty="0" smtClean="0"/>
              <a:t>(форматы </a:t>
            </a:r>
            <a:r>
              <a:rPr lang="ru-RU" sz="2400" b="1" dirty="0"/>
              <a:t>*.</a:t>
            </a:r>
            <a:r>
              <a:rPr lang="en-US" sz="2400" b="1" dirty="0"/>
              <a:t>jpeg</a:t>
            </a:r>
            <a:r>
              <a:rPr lang="ru-RU" sz="2400" b="1" dirty="0"/>
              <a:t>, *.</a:t>
            </a:r>
            <a:r>
              <a:rPr lang="en-US" sz="2400" b="1" dirty="0" err="1"/>
              <a:t>cdr</a:t>
            </a:r>
            <a:r>
              <a:rPr lang="ru-RU" sz="2400" b="1" dirty="0" smtClean="0"/>
              <a:t>)</a:t>
            </a:r>
          </a:p>
          <a:p>
            <a:endParaRPr lang="ru-RU" sz="2400" b="1" dirty="0"/>
          </a:p>
          <a:p>
            <a:endParaRPr lang="ru-RU" sz="2400" b="1" dirty="0" smtClean="0"/>
          </a:p>
          <a:p>
            <a:r>
              <a:rPr lang="ru-RU" sz="2400" b="1" dirty="0" smtClean="0"/>
              <a:t>Задания:</a:t>
            </a:r>
          </a:p>
          <a:p>
            <a:pPr marL="342900" lvl="0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400" dirty="0" smtClean="0"/>
              <a:t>Открытка </a:t>
            </a:r>
            <a:r>
              <a:rPr lang="ru-RU" sz="2400" dirty="0"/>
              <a:t>(идея, </a:t>
            </a:r>
            <a:r>
              <a:rPr lang="ru-RU" sz="2400" dirty="0" smtClean="0"/>
              <a:t>текст)</a:t>
            </a:r>
            <a:endParaRPr lang="ru-RU" sz="2400" dirty="0"/>
          </a:p>
          <a:p>
            <a:pPr marL="342900" lvl="0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400" dirty="0" smtClean="0"/>
              <a:t>Детский </a:t>
            </a:r>
            <a:r>
              <a:rPr lang="ru-RU" sz="2400" dirty="0"/>
              <a:t>рисунок (целостная </a:t>
            </a:r>
            <a:r>
              <a:rPr lang="ru-RU" sz="2400" dirty="0" smtClean="0"/>
              <a:t>композиция)</a:t>
            </a:r>
            <a:endParaRPr lang="ru-RU" sz="2400" dirty="0"/>
          </a:p>
          <a:p>
            <a:pPr marL="342900" lvl="0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400" dirty="0" smtClean="0"/>
              <a:t>Объемный </a:t>
            </a:r>
            <a:r>
              <a:rPr lang="ru-RU" sz="2400" dirty="0"/>
              <a:t>рисунок (</a:t>
            </a:r>
            <a:r>
              <a:rPr lang="ru-RU" sz="2400" dirty="0" smtClean="0"/>
              <a:t>тени и их преломление, предметы, </a:t>
            </a:r>
            <a:r>
              <a:rPr lang="ru-RU" sz="2400" dirty="0"/>
              <a:t>поверхности)</a:t>
            </a:r>
            <a:endParaRPr lang="en-US" sz="2400" dirty="0"/>
          </a:p>
        </p:txBody>
      </p:sp>
      <p:sp>
        <p:nvSpPr>
          <p:cNvPr id="91154" name="Rectangle 12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ru-RU" sz="1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eaLnBrk="0" hangingPunct="0"/>
            <a:r>
              <a:rPr lang="ru-RU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r>
              <a:rPr lang="ru-RU" sz="1000"/>
              <a:t> </a:t>
            </a:r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1788079" y="228600"/>
            <a:ext cx="69749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>
              <a:spcBef>
                <a:spcPct val="0"/>
              </a:spcBef>
            </a:pPr>
            <a:r>
              <a:rPr lang="ru-RU" sz="3200" dirty="0" smtClean="0">
                <a:solidFill>
                  <a:schemeClr val="accent3">
                    <a:shade val="75000"/>
                  </a:schemeClr>
                </a:solidFill>
                <a:latin typeface="Arial" charset="0"/>
                <a:ea typeface="+mj-ea"/>
                <a:cs typeface="Arial" charset="0"/>
              </a:rPr>
              <a:t>Лабораторная работа №1. Задание</a:t>
            </a:r>
            <a:endParaRPr lang="en-US" sz="3200" dirty="0">
              <a:solidFill>
                <a:schemeClr val="accent3">
                  <a:shade val="75000"/>
                </a:schemeClr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2339975" y="152400"/>
            <a:ext cx="6553200" cy="990600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latin typeface="Arial" charset="0"/>
                <a:cs typeface="Arial" charset="0"/>
              </a:rPr>
              <a:t>Начало работы</a:t>
            </a:r>
            <a:r>
              <a:rPr dirty="0" smtClean="0">
                <a:latin typeface="Arial" charset="0"/>
                <a:cs typeface="Arial" charset="0"/>
              </a:rPr>
              <a:t> CorelD</a:t>
            </a:r>
            <a:r>
              <a:rPr lang="en-US" dirty="0" smtClean="0">
                <a:latin typeface="Arial" charset="0"/>
                <a:cs typeface="Arial" charset="0"/>
              </a:rPr>
              <a:t>raw</a:t>
            </a:r>
            <a:endParaRPr lang="ru-RU" dirty="0" smtClean="0">
              <a:latin typeface="Arial" charset="0"/>
              <a:cs typeface="Arial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7486650" cy="43672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7667625" y="1773238"/>
            <a:ext cx="1368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200"/>
              <a:t>Быстрый запуск 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7667625" y="2420938"/>
            <a:ext cx="1368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200"/>
              <a:t>Новые возможности</a:t>
            </a:r>
          </a:p>
        </p:txBody>
      </p:sp>
      <p:sp>
        <p:nvSpPr>
          <p:cNvPr id="23559" name="Прямоугольник 7"/>
          <p:cNvSpPr>
            <a:spLocks noChangeArrowheads="1"/>
          </p:cNvSpPr>
          <p:nvPr/>
        </p:nvSpPr>
        <p:spPr bwMode="auto">
          <a:xfrm>
            <a:off x="7667625" y="3141663"/>
            <a:ext cx="895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1200"/>
              <a:t>Средства</a:t>
            </a:r>
          </a:p>
          <a:p>
            <a:r>
              <a:rPr lang="ru-RU" sz="1200"/>
              <a:t>обучения </a:t>
            </a:r>
          </a:p>
        </p:txBody>
      </p:sp>
      <p:sp>
        <p:nvSpPr>
          <p:cNvPr id="23560" name="Прямоугольник 9"/>
          <p:cNvSpPr>
            <a:spLocks noChangeArrowheads="1"/>
          </p:cNvSpPr>
          <p:nvPr/>
        </p:nvSpPr>
        <p:spPr bwMode="auto">
          <a:xfrm>
            <a:off x="7677150" y="4797425"/>
            <a:ext cx="1071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1200"/>
              <a:t>Обновления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164388" y="1557338"/>
            <a:ext cx="1800225" cy="7921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+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164388" y="2349500"/>
            <a:ext cx="1800225" cy="7191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+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164388" y="3068638"/>
            <a:ext cx="1800225" cy="720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+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164388" y="3789363"/>
            <a:ext cx="1800225" cy="7191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+</a:t>
            </a:r>
          </a:p>
        </p:txBody>
      </p:sp>
      <p:sp>
        <p:nvSpPr>
          <p:cNvPr id="23565" name="Прямоугольник 8"/>
          <p:cNvSpPr>
            <a:spLocks noChangeArrowheads="1"/>
          </p:cNvSpPr>
          <p:nvPr/>
        </p:nvSpPr>
        <p:spPr bwMode="auto">
          <a:xfrm>
            <a:off x="7667625" y="4005263"/>
            <a:ext cx="773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1200"/>
              <a:t>Галерея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164388" y="4508500"/>
            <a:ext cx="1800225" cy="720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+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195513" y="1773238"/>
            <a:ext cx="1655762" cy="7191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+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195513" y="4365625"/>
            <a:ext cx="1655762" cy="7191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+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 flipV="1">
            <a:off x="2771775" y="2492375"/>
            <a:ext cx="0" cy="72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775" y="3644900"/>
            <a:ext cx="0" cy="72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1" name="Прямоугольник 19"/>
          <p:cNvSpPr>
            <a:spLocks noChangeArrowheads="1"/>
          </p:cNvSpPr>
          <p:nvPr/>
        </p:nvSpPr>
        <p:spPr bwMode="auto">
          <a:xfrm>
            <a:off x="250825" y="3213100"/>
            <a:ext cx="2592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ru-RU" sz="1200">
                <a:solidFill>
                  <a:srgbClr val="FF0000"/>
                </a:solidFill>
              </a:rPr>
              <a:t>информация о предыдущей работе с программой</a:t>
            </a:r>
          </a:p>
        </p:txBody>
      </p:sp>
      <p:sp>
        <p:nvSpPr>
          <p:cNvPr id="23572" name="Прямоугольник 26"/>
          <p:cNvSpPr>
            <a:spLocks noChangeArrowheads="1"/>
          </p:cNvSpPr>
          <p:nvPr/>
        </p:nvSpPr>
        <p:spPr bwMode="auto">
          <a:xfrm>
            <a:off x="4932363" y="1341438"/>
            <a:ext cx="2087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solidFill>
                  <a:srgbClr val="FF0000"/>
                </a:solidFill>
              </a:rPr>
              <a:t>открыть новый документ </a:t>
            </a:r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4787900" y="1557338"/>
            <a:ext cx="431800" cy="3587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4" name="Прямоугольник 33"/>
          <p:cNvSpPr>
            <a:spLocks noChangeArrowheads="1"/>
          </p:cNvSpPr>
          <p:nvPr/>
        </p:nvSpPr>
        <p:spPr bwMode="auto">
          <a:xfrm>
            <a:off x="4859338" y="3213100"/>
            <a:ext cx="2324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</a:rPr>
              <a:t>создать документ из шаблона</a:t>
            </a:r>
          </a:p>
        </p:txBody>
      </p:sp>
      <p:cxnSp>
        <p:nvCxnSpPr>
          <p:cNvPr id="36" name="Прямая со стрелкой 35"/>
          <p:cNvCxnSpPr/>
          <p:nvPr/>
        </p:nvCxnSpPr>
        <p:spPr>
          <a:xfrm flipH="1" flipV="1">
            <a:off x="4787900" y="2492375"/>
            <a:ext cx="431800" cy="72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6" name="Rectangle 3"/>
          <p:cNvSpPr>
            <a:spLocks noChangeArrowheads="1"/>
          </p:cNvSpPr>
          <p:nvPr/>
        </p:nvSpPr>
        <p:spPr bwMode="auto">
          <a:xfrm>
            <a:off x="684213" y="5810250"/>
            <a:ext cx="8208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ru-RU" sz="1400">
                <a:solidFill>
                  <a:srgbClr val="000000"/>
                </a:solidFill>
                <a:cs typeface="Times New Roman" pitchFamily="18" charset="0"/>
              </a:rPr>
              <a:t>Экран приветствия можно отключить</a:t>
            </a:r>
            <a:endParaRPr lang="ru-RU" sz="1400"/>
          </a:p>
        </p:txBody>
      </p:sp>
      <p:cxnSp>
        <p:nvCxnSpPr>
          <p:cNvPr id="43" name="Прямая со стрелкой 42"/>
          <p:cNvCxnSpPr/>
          <p:nvPr/>
        </p:nvCxnSpPr>
        <p:spPr>
          <a:xfrm flipH="1" flipV="1">
            <a:off x="468313" y="5516563"/>
            <a:ext cx="574675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latin typeface="Arial" charset="0"/>
                <a:cs typeface="Arial" charset="0"/>
              </a:rPr>
              <a:t>Начало работы</a:t>
            </a:r>
            <a:r>
              <a:rPr dirty="0" smtClean="0">
                <a:latin typeface="Arial" charset="0"/>
                <a:cs typeface="Arial" charset="0"/>
              </a:rPr>
              <a:t> CorelD</a:t>
            </a:r>
            <a:r>
              <a:rPr lang="en-US" dirty="0" smtClean="0">
                <a:latin typeface="Arial" charset="0"/>
                <a:cs typeface="Arial" charset="0"/>
              </a:rPr>
              <a:t>raw</a:t>
            </a:r>
            <a:endParaRPr lang="ru-RU" dirty="0" smtClean="0">
              <a:latin typeface="Arial" charset="0"/>
              <a:cs typeface="Arial" charset="0"/>
            </a:endParaRPr>
          </a:p>
        </p:txBody>
      </p:sp>
      <p:pic>
        <p:nvPicPr>
          <p:cNvPr id="25604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0"/>
          <a:stretch>
            <a:fillRect/>
          </a:stretch>
        </p:blipFill>
        <p:spPr bwMode="auto">
          <a:xfrm>
            <a:off x="525463" y="1216025"/>
            <a:ext cx="83534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403350" y="2906712"/>
            <a:ext cx="2087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solidFill>
                  <a:srgbClr val="FF0000"/>
                </a:solidFill>
              </a:rPr>
              <a:t>открыть новый документ 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71550" y="3267075"/>
            <a:ext cx="1008063" cy="28733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0" name="Прямая со стрелкой 9"/>
          <p:cNvCxnSpPr>
            <a:endCxn id="8" idx="3"/>
          </p:cNvCxnSpPr>
          <p:nvPr/>
        </p:nvCxnSpPr>
        <p:spPr>
          <a:xfrm flipH="1">
            <a:off x="1979613" y="3182937"/>
            <a:ext cx="468312" cy="22701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8" name="Прямоугольник 33"/>
          <p:cNvSpPr>
            <a:spLocks noChangeArrowheads="1"/>
          </p:cNvSpPr>
          <p:nvPr/>
        </p:nvSpPr>
        <p:spPr bwMode="auto">
          <a:xfrm>
            <a:off x="2339975" y="3516312"/>
            <a:ext cx="1309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solidFill>
                  <a:srgbClr val="FF0000"/>
                </a:solidFill>
              </a:rPr>
              <a:t>создать документ из шаблона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212975" y="3843337"/>
            <a:ext cx="198438" cy="14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/>
          <p:cNvSpPr/>
          <p:nvPr/>
        </p:nvSpPr>
        <p:spPr>
          <a:xfrm>
            <a:off x="971550" y="3714750"/>
            <a:ext cx="1241425" cy="28733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28688" y="4202112"/>
            <a:ext cx="1284287" cy="6683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+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006475" y="5030787"/>
            <a:ext cx="1079500" cy="358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+</a:t>
            </a:r>
          </a:p>
        </p:txBody>
      </p:sp>
      <p:sp>
        <p:nvSpPr>
          <p:cNvPr id="25613" name="Прямоугольник 19"/>
          <p:cNvSpPr>
            <a:spLocks noChangeArrowheads="1"/>
          </p:cNvSpPr>
          <p:nvPr/>
        </p:nvSpPr>
        <p:spPr bwMode="auto">
          <a:xfrm>
            <a:off x="2212975" y="4333875"/>
            <a:ext cx="12620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ru-RU" sz="1200">
                <a:solidFill>
                  <a:srgbClr val="FF0000"/>
                </a:solidFill>
              </a:rPr>
              <a:t>информация о предыдущей работе с программой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2214563" y="4635500"/>
            <a:ext cx="19685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2028825" y="4635500"/>
            <a:ext cx="382588" cy="558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кругленный прямоугольник 28"/>
          <p:cNvSpPr/>
          <p:nvPr/>
        </p:nvSpPr>
        <p:spPr>
          <a:xfrm>
            <a:off x="611188" y="1825625"/>
            <a:ext cx="792162" cy="2889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490913" y="2401887"/>
            <a:ext cx="2376487" cy="2808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618" name="Прямоугольник 26"/>
          <p:cNvSpPr>
            <a:spLocks noChangeArrowheads="1"/>
          </p:cNvSpPr>
          <p:nvPr/>
        </p:nvSpPr>
        <p:spPr bwMode="auto">
          <a:xfrm>
            <a:off x="6011863" y="3240087"/>
            <a:ext cx="2087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solidFill>
                  <a:srgbClr val="FF0000"/>
                </a:solidFill>
              </a:rPr>
              <a:t>Окно создания нового документа </a:t>
            </a: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5846763" y="3692525"/>
            <a:ext cx="468312" cy="2270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361688" y="1151784"/>
            <a:ext cx="457200" cy="441325"/>
          </a:xfrm>
        </p:spPr>
        <p:txBody>
          <a:bodyPr/>
          <a:lstStyle/>
          <a:p>
            <a:fld id="{5F17C9D5-7483-4D4D-BBF2-9E2AEC7037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2484438" y="152400"/>
            <a:ext cx="6335712" cy="990600"/>
          </a:xfrm>
        </p:spPr>
        <p:txBody>
          <a:bodyPr>
            <a:normAutofit/>
          </a:bodyPr>
          <a:lstStyle/>
          <a:p>
            <a:pPr algn="r"/>
            <a:r>
              <a:rPr lang="ru-RU" sz="3200" dirty="0" smtClean="0">
                <a:latin typeface="Arial" charset="0"/>
                <a:cs typeface="Arial" charset="0"/>
              </a:rPr>
              <a:t>Создание нового документа</a:t>
            </a:r>
          </a:p>
        </p:txBody>
      </p:sp>
      <p:pic>
        <p:nvPicPr>
          <p:cNvPr id="24580" name="Рисунок 4" descr="Окно создания документа в CorelDR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875"/>
            <a:ext cx="4021138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211960" y="1168400"/>
            <a:ext cx="478916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endParaRPr lang="ru-RU" dirty="0"/>
          </a:p>
          <a:p>
            <a:pPr eaLnBrk="0" hangingPunct="0"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— наименование документа</a:t>
            </a:r>
            <a:endParaRPr lang="ru-RU" sz="1600" dirty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ru-RU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Preset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(Назначение заготовки) предустановки для стандартной работы с документом. Обычно выбирают заготовку </a:t>
            </a:r>
            <a:r>
              <a:rPr lang="ru-RU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CorelDRAW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Все остальные настройки при этом задаются автоматически.</a:t>
            </a:r>
            <a:endParaRPr lang="ru-RU" sz="1600" dirty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ru-RU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(Размер) выбирают шаблон документа. Собственные настройки можно указать вручную в полях </a:t>
            </a:r>
            <a:r>
              <a:rPr lang="ru-RU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(Ширина) и </a:t>
            </a:r>
            <a:r>
              <a:rPr lang="ru-RU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(Высота).</a:t>
            </a:r>
            <a:endParaRPr lang="ru-RU" sz="1600" dirty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ru-RU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Primary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(Режим основного цвета) задает цветовую модель проекта</a:t>
            </a:r>
            <a:endParaRPr lang="ru-RU" sz="1600" dirty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ru-RU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Rendering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resolution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(Разрешение отображения) настраивается разрешение проекта</a:t>
            </a:r>
            <a:endParaRPr lang="ru-RU" sz="1600" dirty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ru-RU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Preview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(Режим просмотра) задает один из режимов просмотра документа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ru-RU" sz="1600" b="1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(Параметры цвета) позволяет настроить цвет более точно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2259014" y="152400"/>
            <a:ext cx="6634162" cy="990600"/>
          </a:xfrm>
        </p:spPr>
        <p:txBody>
          <a:bodyPr>
            <a:noAutofit/>
          </a:bodyPr>
          <a:lstStyle/>
          <a:p>
            <a:pPr algn="r"/>
            <a:r>
              <a:rPr lang="ru-RU" sz="3200" dirty="0" smtClean="0">
                <a:latin typeface="Arial" charset="0"/>
                <a:cs typeface="Arial" charset="0"/>
              </a:rPr>
              <a:t>Интерфейс.</a:t>
            </a:r>
            <a:r>
              <a:rPr lang="en-US" sz="3200" dirty="0" smtClean="0">
                <a:latin typeface="Arial" charset="0"/>
                <a:cs typeface="Arial" charset="0"/>
              </a:rPr>
              <a:t> </a:t>
            </a:r>
            <a:r>
              <a:rPr lang="ru-RU" sz="3200" dirty="0" smtClean="0">
                <a:latin typeface="Arial" charset="0"/>
                <a:cs typeface="Arial" charset="0"/>
              </a:rPr>
              <a:t>Основные элементы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9"/>
          <a:stretch>
            <a:fillRect/>
          </a:stretch>
        </p:blipFill>
        <p:spPr bwMode="auto">
          <a:xfrm>
            <a:off x="441325" y="1493837"/>
            <a:ext cx="8397875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4"/>
          <p:cNvSpPr>
            <a:spLocks/>
          </p:cNvSpPr>
          <p:nvPr/>
        </p:nvSpPr>
        <p:spPr bwMode="auto">
          <a:xfrm>
            <a:off x="890588" y="4987925"/>
            <a:ext cx="1368425" cy="719137"/>
          </a:xfrm>
          <a:prstGeom prst="callout2">
            <a:avLst>
              <a:gd name="adj1" fmla="val 7417"/>
              <a:gd name="adj2" fmla="val 77287"/>
              <a:gd name="adj3" fmla="val -24241"/>
              <a:gd name="adj4" fmla="val 62565"/>
              <a:gd name="adj5" fmla="val -115037"/>
              <a:gd name="adj6" fmla="val -14069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pPr algn="r"/>
            <a:r>
              <a:rPr lang="ru-RU" sz="1200" b="1"/>
              <a:t>Панель инструментов (</a:t>
            </a:r>
            <a:r>
              <a:rPr lang="en-US" sz="1200" b="1"/>
              <a:t>Toolbox)</a:t>
            </a:r>
            <a:endParaRPr lang="ru-RU" sz="1200" b="1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1043608" y="3968750"/>
            <a:ext cx="1323355" cy="681037"/>
          </a:xfrm>
          <a:prstGeom prst="callout2">
            <a:avLst>
              <a:gd name="adj1" fmla="val -5884"/>
              <a:gd name="adj2" fmla="val 57366"/>
              <a:gd name="adj3" fmla="val -39019"/>
              <a:gd name="adj4" fmla="val 87681"/>
              <a:gd name="adj5" fmla="val -280389"/>
              <a:gd name="adj6" fmla="val 14475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pPr algn="r"/>
            <a:r>
              <a:rPr lang="ru-RU" sz="1200" b="1" dirty="0"/>
              <a:t>Панель свойств (</a:t>
            </a:r>
            <a:r>
              <a:rPr lang="en-US" sz="1200" b="1" dirty="0"/>
              <a:t>Property Bar</a:t>
            </a:r>
            <a:r>
              <a:rPr lang="en-US" sz="1200" b="1" dirty="0">
                <a:solidFill>
                  <a:schemeClr val="bg1"/>
                </a:solidFill>
              </a:rPr>
              <a:t>)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890588" y="3009900"/>
            <a:ext cx="1233140" cy="576262"/>
          </a:xfrm>
          <a:prstGeom prst="callout2">
            <a:avLst>
              <a:gd name="adj1" fmla="val 2356"/>
              <a:gd name="adj2" fmla="val 55009"/>
              <a:gd name="adj3" fmla="val -45042"/>
              <a:gd name="adj4" fmla="val 92472"/>
              <a:gd name="adj5" fmla="val -202435"/>
              <a:gd name="adj6" fmla="val 119722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pPr algn="r"/>
            <a:r>
              <a:rPr lang="ru-RU" sz="1200" b="1" dirty="0"/>
              <a:t>Стандартная панель (</a:t>
            </a:r>
            <a:r>
              <a:rPr lang="en-US" sz="1200" b="1" dirty="0"/>
              <a:t>Standard</a:t>
            </a:r>
            <a:r>
              <a:rPr lang="en-US" sz="1200" dirty="0"/>
              <a:t>)</a:t>
            </a:r>
            <a:endParaRPr lang="ru-RU" sz="1200" dirty="0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2259013" y="1349375"/>
            <a:ext cx="1044575" cy="288925"/>
          </a:xfrm>
          <a:prstGeom prst="callout2">
            <a:avLst>
              <a:gd name="adj1" fmla="val 43671"/>
              <a:gd name="adj2" fmla="val -2398"/>
              <a:gd name="adj3" fmla="val 43671"/>
              <a:gd name="adj4" fmla="val -38528"/>
              <a:gd name="adj5" fmla="val 79060"/>
              <a:gd name="adj6" fmla="val -76954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pPr algn="r"/>
            <a:r>
              <a:rPr lang="ru-RU" sz="1200" b="1"/>
              <a:t>Заголовок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-228600" y="5356225"/>
            <a:ext cx="917575" cy="657225"/>
          </a:xfrm>
          <a:prstGeom prst="callout2">
            <a:avLst>
              <a:gd name="adj1" fmla="val 9204"/>
              <a:gd name="adj2" fmla="val 100403"/>
              <a:gd name="adj3" fmla="val 61602"/>
              <a:gd name="adj4" fmla="val 122694"/>
              <a:gd name="adj5" fmla="val 110894"/>
              <a:gd name="adj6" fmla="val 175009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r"/>
            <a:r>
              <a:rPr lang="ru-RU" sz="1200" b="1"/>
              <a:t>Навигация по страницам</a:t>
            </a:r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7442200" y="5386387"/>
            <a:ext cx="1042988" cy="498475"/>
          </a:xfrm>
          <a:prstGeom prst="callout2">
            <a:avLst>
              <a:gd name="adj1" fmla="val 22931"/>
              <a:gd name="adj2" fmla="val -6315"/>
              <a:gd name="adj3" fmla="val 22931"/>
              <a:gd name="adj4" fmla="val -22236"/>
              <a:gd name="adj5" fmla="val -144574"/>
              <a:gd name="adj6" fmla="val -29475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r>
              <a:rPr lang="ru-RU" sz="1200" b="1"/>
              <a:t>Страница </a:t>
            </a:r>
            <a:r>
              <a:rPr lang="en-US" sz="1200" b="1"/>
              <a:t/>
            </a:r>
            <a:br>
              <a:rPr lang="en-US" sz="1200" b="1"/>
            </a:br>
            <a:r>
              <a:rPr lang="ru-RU" sz="1200" b="1"/>
              <a:t>с рисунком</a:t>
            </a:r>
          </a:p>
        </p:txBody>
      </p:sp>
      <p:sp>
        <p:nvSpPr>
          <p:cNvPr id="12" name="AutoShape 10"/>
          <p:cNvSpPr>
            <a:spLocks/>
          </p:cNvSpPr>
          <p:nvPr/>
        </p:nvSpPr>
        <p:spPr bwMode="auto">
          <a:xfrm>
            <a:off x="7118350" y="4186237"/>
            <a:ext cx="1116013" cy="647700"/>
          </a:xfrm>
          <a:prstGeom prst="callout2">
            <a:avLst>
              <a:gd name="adj1" fmla="val 1764"/>
              <a:gd name="adj2" fmla="val 50037"/>
              <a:gd name="adj3" fmla="val -41139"/>
              <a:gd name="adj4" fmla="val 65870"/>
              <a:gd name="adj5" fmla="val -55718"/>
              <a:gd name="adj6" fmla="val 14325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r>
              <a:rPr lang="ru-RU" sz="1200" b="1"/>
              <a:t>Цветовая палитра </a:t>
            </a:r>
            <a:endParaRPr lang="en-US" sz="1200" b="1"/>
          </a:p>
          <a:p>
            <a:r>
              <a:rPr lang="ru-RU" sz="1200" b="1"/>
              <a:t>(</a:t>
            </a:r>
            <a:r>
              <a:rPr lang="en-US" sz="1200" b="1"/>
              <a:t>Color Palette)</a:t>
            </a:r>
            <a:endParaRPr lang="ru-RU" sz="1200" b="1"/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5951538" y="3659187"/>
            <a:ext cx="793750" cy="536575"/>
          </a:xfrm>
          <a:prstGeom prst="callout2">
            <a:avLst>
              <a:gd name="adj1" fmla="val 50713"/>
              <a:gd name="adj2" fmla="val 93907"/>
              <a:gd name="adj3" fmla="val 35134"/>
              <a:gd name="adj4" fmla="val 162921"/>
              <a:gd name="adj5" fmla="val -47787"/>
              <a:gd name="adj6" fmla="val 184579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r>
              <a:rPr lang="ru-RU" sz="1200" b="1"/>
              <a:t>Докер (</a:t>
            </a:r>
            <a:r>
              <a:rPr lang="en-US" sz="1200" b="1"/>
              <a:t>Docker)</a:t>
            </a:r>
            <a:endParaRPr lang="ru-RU" sz="1200" b="1"/>
          </a:p>
        </p:txBody>
      </p:sp>
      <p:sp>
        <p:nvSpPr>
          <p:cNvPr id="14" name="AutoShape 12"/>
          <p:cNvSpPr>
            <a:spLocks/>
          </p:cNvSpPr>
          <p:nvPr/>
        </p:nvSpPr>
        <p:spPr bwMode="auto">
          <a:xfrm>
            <a:off x="6075363" y="2754312"/>
            <a:ext cx="1042987" cy="503238"/>
          </a:xfrm>
          <a:prstGeom prst="callout2">
            <a:avLst>
              <a:gd name="adj1" fmla="val 22713"/>
              <a:gd name="adj2" fmla="val -6315"/>
              <a:gd name="adj3" fmla="val 22713"/>
              <a:gd name="adj4" fmla="val -33269"/>
              <a:gd name="adj5" fmla="val -202394"/>
              <a:gd name="adj6" fmla="val -7025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r>
              <a:rPr lang="ru-RU" sz="1200" b="1"/>
              <a:t>Строка меню</a:t>
            </a:r>
            <a:r>
              <a:rPr lang="en-US" sz="1200" b="1"/>
              <a:t> (Menu Bar)</a:t>
            </a:r>
            <a:endParaRPr lang="ru-RU" sz="1200" b="1"/>
          </a:p>
        </p:txBody>
      </p:sp>
      <p:sp>
        <p:nvSpPr>
          <p:cNvPr id="15" name="AutoShape 13"/>
          <p:cNvSpPr>
            <a:spLocks/>
          </p:cNvSpPr>
          <p:nvPr/>
        </p:nvSpPr>
        <p:spPr bwMode="auto">
          <a:xfrm>
            <a:off x="4424363" y="5707062"/>
            <a:ext cx="1512887" cy="385763"/>
          </a:xfrm>
          <a:prstGeom prst="callout2">
            <a:avLst>
              <a:gd name="adj1" fmla="val 50764"/>
              <a:gd name="adj2" fmla="val -1606"/>
              <a:gd name="adj3" fmla="val 56921"/>
              <a:gd name="adj4" fmla="val -27750"/>
              <a:gd name="adj5" fmla="val 201111"/>
              <a:gd name="adj6" fmla="val -65644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/>
          <a:p>
            <a:r>
              <a:rPr lang="ru-RU" sz="1200" b="1"/>
              <a:t>Строка состояния (</a:t>
            </a:r>
            <a:r>
              <a:rPr lang="en-US" sz="1200" b="1"/>
              <a:t>Status Bar)</a:t>
            </a:r>
            <a:endParaRPr lang="ru-RU" sz="12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601663" y="2106612"/>
            <a:ext cx="1296987" cy="215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C9D5-7483-4D4D-BBF2-9E2AEC7037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ysClr val="windowText" lastClr="000000"/>
      </a:dk1>
      <a:lt1>
        <a:sysClr val="window" lastClr="FFFFFF"/>
      </a:lt1>
      <a:dk2>
        <a:srgbClr val="ACBDC6"/>
      </a:dk2>
      <a:lt2>
        <a:srgbClr val="FFFFFF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238</TotalTime>
  <Words>3059</Words>
  <Application>Microsoft Office PowerPoint</Application>
  <PresentationFormat>Экран (4:3)</PresentationFormat>
  <Paragraphs>532</Paragraphs>
  <Slides>56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58" baseType="lpstr">
      <vt:lpstr>Civic</vt:lpstr>
      <vt:lpstr>CorelDRAW</vt:lpstr>
      <vt:lpstr>Основы работы в CorelDRAW</vt:lpstr>
      <vt:lpstr>Общие сведения</vt:lpstr>
      <vt:lpstr>Общие сведения</vt:lpstr>
      <vt:lpstr>CorelDraw</vt:lpstr>
      <vt:lpstr>CorelDraw. Поддерживаемые форматы файлов</vt:lpstr>
      <vt:lpstr>Начало работы CorelDraw</vt:lpstr>
      <vt:lpstr>Начало работы CorelDraw</vt:lpstr>
      <vt:lpstr>Создание нового документа</vt:lpstr>
      <vt:lpstr>Интерфейс. Основные элементы</vt:lpstr>
      <vt:lpstr>Активизация элементов интерфейса</vt:lpstr>
      <vt:lpstr>Задание 1</vt:lpstr>
      <vt:lpstr>Упражнение</vt:lpstr>
      <vt:lpstr>Настройки программы</vt:lpstr>
      <vt:lpstr>Hot Keys (горячие клавиши)</vt:lpstr>
      <vt:lpstr>Пример настройки горячих клавиш</vt:lpstr>
      <vt:lpstr>Для печати. Для web.</vt:lpstr>
      <vt:lpstr>Сохранение документа</vt:lpstr>
      <vt:lpstr>Сохранение документа</vt:lpstr>
      <vt:lpstr>Сохранение документа</vt:lpstr>
      <vt:lpstr>Экспорт файлов</vt:lpstr>
      <vt:lpstr>Экспорт файлов</vt:lpstr>
      <vt:lpstr>Экспорт файлов</vt:lpstr>
      <vt:lpstr>Импорт файлов</vt:lpstr>
      <vt:lpstr>Импорт файлов</vt:lpstr>
      <vt:lpstr>Работа с файлами.Hot keys</vt:lpstr>
      <vt:lpstr>Масштаб изображения</vt:lpstr>
      <vt:lpstr>Масштаб изображения</vt:lpstr>
      <vt:lpstr>Масштаб изображения</vt:lpstr>
      <vt:lpstr>Типы объектов CorelDraw</vt:lpstr>
      <vt:lpstr>Прямоугольник (Rectangle)</vt:lpstr>
      <vt:lpstr>Прямоугольник (Rectangle)</vt:lpstr>
      <vt:lpstr>Упражнение 1. Редактирование прямоугольников</vt:lpstr>
      <vt:lpstr>Эллипс (Ellipse)</vt:lpstr>
      <vt:lpstr>Упражнение 2. Редактирование эллипсов</vt:lpstr>
      <vt:lpstr>Многоугольник (Polygon)</vt:lpstr>
      <vt:lpstr>Звезда (Star)</vt:lpstr>
      <vt:lpstr>Сложная звезда (Complex Star)</vt:lpstr>
      <vt:lpstr>Улучшенные формы (Perfect Shapes)</vt:lpstr>
      <vt:lpstr>Таблицы (Table)</vt:lpstr>
      <vt:lpstr>Кривые (Curves)</vt:lpstr>
      <vt:lpstr>Выделение объектов</vt:lpstr>
      <vt:lpstr>Выделение объектов стопки</vt:lpstr>
      <vt:lpstr>Стопка</vt:lpstr>
      <vt:lpstr>Перемещение объектов</vt:lpstr>
      <vt:lpstr>Копирование объектов</vt:lpstr>
      <vt:lpstr>Упражнение 3</vt:lpstr>
      <vt:lpstr>Упражнение 4</vt:lpstr>
      <vt:lpstr>Копирование. Клоны</vt:lpstr>
      <vt:lpstr>Как отличить клон?</vt:lpstr>
      <vt:lpstr>Редактирование объектов</vt:lpstr>
      <vt:lpstr>Редактирование объектов</vt:lpstr>
      <vt:lpstr>Редактирование объектов</vt:lpstr>
      <vt:lpstr>Редактирование объектов</vt:lpstr>
      <vt:lpstr>Обзор инструментов</vt:lpstr>
      <vt:lpstr>Обзор инструментов</vt:lpstr>
      <vt:lpstr>Презентация PowerPoint</vt:lpstr>
    </vt:vector>
  </TitlesOfParts>
  <Company>BSUIR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в CorelDRAW</dc:title>
  <dc:creator>SalapuraMarina</dc:creator>
  <cp:lastModifiedBy>Администратор</cp:lastModifiedBy>
  <cp:revision>53</cp:revision>
  <cp:lastPrinted>2015-01-30T11:40:45Z</cp:lastPrinted>
  <dcterms:created xsi:type="dcterms:W3CDTF">2015-01-30T10:12:23Z</dcterms:created>
  <dcterms:modified xsi:type="dcterms:W3CDTF">2016-01-26T07:41:58Z</dcterms:modified>
</cp:coreProperties>
</file>