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4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4" r:id="rId6"/>
    <p:sldId id="282" r:id="rId7"/>
    <p:sldId id="281" r:id="rId8"/>
    <p:sldId id="280" r:id="rId9"/>
    <p:sldId id="279" r:id="rId10"/>
    <p:sldId id="278" r:id="rId11"/>
    <p:sldId id="277" r:id="rId12"/>
    <p:sldId id="270" r:id="rId13"/>
    <p:sldId id="265" r:id="rId14"/>
    <p:sldId id="268" r:id="rId15"/>
    <p:sldId id="274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1D"/>
    <a:srgbClr val="FFFFFF"/>
    <a:srgbClr val="FFF5CB"/>
    <a:srgbClr val="FFE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950" autoAdjust="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D844D-329E-45DC-B7E5-FD045437CB56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36BCF-DB3C-4B34-99C1-8D5476E612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6BCF-DB3C-4B34-99C1-8D5476E612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872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6BCF-DB3C-4B34-99C1-8D5476E6122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31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6BCF-DB3C-4B34-99C1-8D5476E6122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105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6BCF-DB3C-4B34-99C1-8D5476E6122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057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6BCF-DB3C-4B34-99C1-8D5476E6122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922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6BCF-DB3C-4B34-99C1-8D5476E6122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27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6BCF-DB3C-4B34-99C1-8D5476E612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07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6BCF-DB3C-4B34-99C1-8D5476E612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549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6BCF-DB3C-4B34-99C1-8D5476E612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16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6BCF-DB3C-4B34-99C1-8D5476E612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01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6BCF-DB3C-4B34-99C1-8D5476E6122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754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6BCF-DB3C-4B34-99C1-8D5476E6122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6931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6BCF-DB3C-4B34-99C1-8D5476E6122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203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36BCF-DB3C-4B34-99C1-8D5476E6122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4F0B-8697-4465-B1D0-9BF46FB5EAE5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5C7C-E8D2-4933-A31B-3AD53169A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566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4F0B-8697-4465-B1D0-9BF46FB5EAE5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5C7C-E8D2-4933-A31B-3AD53169A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31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4F0B-8697-4465-B1D0-9BF46FB5EAE5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5C7C-E8D2-4933-A31B-3AD53169A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4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4F0B-8697-4465-B1D0-9BF46FB5EAE5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5C7C-E8D2-4933-A31B-3AD53169A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4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4F0B-8697-4465-B1D0-9BF46FB5EAE5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5C7C-E8D2-4933-A31B-3AD53169A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85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4F0B-8697-4465-B1D0-9BF46FB5EAE5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5C7C-E8D2-4933-A31B-3AD53169A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01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4F0B-8697-4465-B1D0-9BF46FB5EAE5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5C7C-E8D2-4933-A31B-3AD53169AFFF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0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4F0B-8697-4465-B1D0-9BF46FB5EAE5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5C7C-E8D2-4933-A31B-3AD53169A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915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4F0B-8697-4465-B1D0-9BF46FB5EAE5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5C7C-E8D2-4933-A31B-3AD53169A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4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4F0B-8697-4465-B1D0-9BF46FB5EAE5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5C7C-E8D2-4933-A31B-3AD53169A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48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2D04F0B-8697-4465-B1D0-9BF46FB5EAE5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5C7C-E8D2-4933-A31B-3AD53169A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0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2D04F0B-8697-4465-B1D0-9BF46FB5EAE5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8C5C7C-E8D2-4933-A31B-3AD53169A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77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C1EEEE-18E8-42F8-AF86-A93C695803A0}"/>
              </a:ext>
            </a:extLst>
          </p:cNvPr>
          <p:cNvSpPr txBox="1"/>
          <p:nvPr/>
        </p:nvSpPr>
        <p:spPr>
          <a:xfrm>
            <a:off x="1008449" y="3379509"/>
            <a:ext cx="9983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CANCRO GASTRICO AVANZATO (AGC):</a:t>
            </a:r>
          </a:p>
          <a:p>
            <a:pPr algn="ctr"/>
            <a:r>
              <a:rPr lang="it-IT" sz="4000" dirty="0">
                <a:solidFill>
                  <a:srgbClr val="FFFFFF"/>
                </a:solidFill>
              </a:rPr>
              <a:t>La stadiazione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E0DC2DE-9F9C-4F97-A7E2-EEC8B86F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041" y="1460749"/>
            <a:ext cx="9503918" cy="156099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EEAE1A-C204-48A7-B546-365C7F76F86C}"/>
              </a:ext>
            </a:extLst>
          </p:cNvPr>
          <p:cNvSpPr txBox="1"/>
          <p:nvPr/>
        </p:nvSpPr>
        <p:spPr>
          <a:xfrm>
            <a:off x="4971700" y="641314"/>
            <a:ext cx="2498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FFFF"/>
                </a:solidFill>
              </a:rPr>
              <a:t>24 Marzo 2022</a:t>
            </a:r>
          </a:p>
        </p:txBody>
      </p:sp>
    </p:spTree>
    <p:extLst>
      <p:ext uri="{BB962C8B-B14F-4D97-AF65-F5344CB8AC3E}">
        <p14:creationId xmlns:p14="http://schemas.microsoft.com/office/powerpoint/2010/main" val="308933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77738-CC70-49F4-AE13-9146B2FF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85" y="308284"/>
            <a:ext cx="10515600" cy="1122525"/>
          </a:xfrm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it-IT" dirty="0"/>
              <a:t>T - </a:t>
            </a:r>
            <a:r>
              <a:rPr lang="it-IT" dirty="0" err="1"/>
              <a:t>Staging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2F663A-159E-407C-A1CF-E4DA11095CA1}"/>
              </a:ext>
            </a:extLst>
          </p:cNvPr>
          <p:cNvSpPr txBox="1"/>
          <p:nvPr/>
        </p:nvSpPr>
        <p:spPr>
          <a:xfrm>
            <a:off x="679655" y="6455497"/>
            <a:ext cx="1083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dirty="0">
                <a:solidFill>
                  <a:srgbClr val="333333"/>
                </a:solidFill>
                <a:effectLst/>
              </a:rPr>
              <a:t>-Kim, J</a:t>
            </a:r>
            <a:r>
              <a:rPr lang="en-US" sz="1000" i="1" dirty="0">
                <a:solidFill>
                  <a:srgbClr val="333333"/>
                </a:solidFill>
              </a:rPr>
              <a:t>. 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et al. Diagnostic performance of 64-section CT using CT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gastrography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 in preoperative T staging of gastric cancer according to 7th edition of AJCC cancer staging manual. 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Eur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Radiol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 </a:t>
            </a:r>
            <a:r>
              <a:rPr lang="en-US" sz="1000" b="1" i="1" dirty="0">
                <a:solidFill>
                  <a:srgbClr val="333333"/>
                </a:solidFill>
                <a:effectLst/>
              </a:rPr>
              <a:t>22, 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654–662 (2012).</a:t>
            </a:r>
            <a:br>
              <a:rPr lang="en-US" sz="1000" b="0" i="1" dirty="0">
                <a:solidFill>
                  <a:srgbClr val="333333"/>
                </a:solidFill>
                <a:effectLst/>
              </a:rPr>
            </a:br>
            <a:r>
              <a:rPr lang="en-US" sz="1000" b="0" i="1" dirty="0">
                <a:solidFill>
                  <a:srgbClr val="333333"/>
                </a:solidFill>
                <a:effectLst/>
              </a:rPr>
              <a:t>-Images courtesy of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prof.Mazzei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, University of Siena, Department of Radiology</a:t>
            </a:r>
            <a:endParaRPr lang="it-IT" sz="1000" i="1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DF02F2A3-93FE-48D2-BDEA-786BDB732C05}"/>
              </a:ext>
            </a:extLst>
          </p:cNvPr>
          <p:cNvGrpSpPr/>
          <p:nvPr/>
        </p:nvGrpSpPr>
        <p:grpSpPr>
          <a:xfrm>
            <a:off x="382483" y="1856568"/>
            <a:ext cx="5674442" cy="3651356"/>
            <a:chOff x="2633815" y="2379406"/>
            <a:chExt cx="5163165" cy="3464544"/>
          </a:xfrm>
        </p:grpSpPr>
        <p:pic>
          <p:nvPicPr>
            <p:cNvPr id="1026" name="Picture 2" descr="extended data figure 1">
              <a:extLst>
                <a:ext uri="{FF2B5EF4-FFF2-40B4-BE49-F238E27FC236}">
                  <a16:creationId xmlns:a16="http://schemas.microsoft.com/office/drawing/2014/main" id="{AEBD1F3A-41A0-4041-8F96-093C2BE1F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815" y="2401840"/>
              <a:ext cx="5163165" cy="3442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78E5236-1194-4D6A-BFE4-C8657ABF56A3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3345738"/>
              <a:ext cx="0" cy="39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F46EFA56-8BA8-487D-A49D-5556DA5FB178}"/>
                </a:ext>
              </a:extLst>
            </p:cNvPr>
            <p:cNvCxnSpPr>
              <a:cxnSpLocks/>
            </p:cNvCxnSpPr>
            <p:nvPr/>
          </p:nvCxnSpPr>
          <p:spPr>
            <a:xfrm>
              <a:off x="3465871" y="3345738"/>
              <a:ext cx="0" cy="13470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49044935-0821-47A1-88D4-A16A10E2ED6A}"/>
                </a:ext>
              </a:extLst>
            </p:cNvPr>
            <p:cNvCxnSpPr>
              <a:cxnSpLocks/>
            </p:cNvCxnSpPr>
            <p:nvPr/>
          </p:nvCxnSpPr>
          <p:spPr>
            <a:xfrm>
              <a:off x="3873909" y="3063060"/>
              <a:ext cx="0" cy="22687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A40C9FE3-2149-473C-82BD-8F0630171F0E}"/>
                </a:ext>
              </a:extLst>
            </p:cNvPr>
            <p:cNvCxnSpPr>
              <a:cxnSpLocks/>
            </p:cNvCxnSpPr>
            <p:nvPr/>
          </p:nvCxnSpPr>
          <p:spPr>
            <a:xfrm>
              <a:off x="4331109" y="2782840"/>
              <a:ext cx="0" cy="294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5FBDEF3B-7874-4D52-A375-B7371BF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768644" y="2726304"/>
              <a:ext cx="0" cy="3117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58207B7-7023-468D-A23A-64ECF7FDFE6E}"/>
                </a:ext>
              </a:extLst>
            </p:cNvPr>
            <p:cNvSpPr txBox="1"/>
            <p:nvPr/>
          </p:nvSpPr>
          <p:spPr>
            <a:xfrm>
              <a:off x="2729681" y="2926769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T1a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509AA3DE-9AF5-4A4C-81C4-23848355EE57}"/>
                </a:ext>
              </a:extLst>
            </p:cNvPr>
            <p:cNvSpPr txBox="1"/>
            <p:nvPr/>
          </p:nvSpPr>
          <p:spPr>
            <a:xfrm>
              <a:off x="3146938" y="2926769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T1b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A07D244A-983B-4697-9960-64A01875E7C4}"/>
                </a:ext>
              </a:extLst>
            </p:cNvPr>
            <p:cNvSpPr txBox="1"/>
            <p:nvPr/>
          </p:nvSpPr>
          <p:spPr>
            <a:xfrm>
              <a:off x="3626874" y="2674436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T2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612B1B4-CDF2-4729-B736-8ECC055E361B}"/>
                </a:ext>
              </a:extLst>
            </p:cNvPr>
            <p:cNvSpPr txBox="1"/>
            <p:nvPr/>
          </p:nvSpPr>
          <p:spPr>
            <a:xfrm>
              <a:off x="4126475" y="2463237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T3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C057F117-D4DF-467F-8790-819C1EE98EA5}"/>
                </a:ext>
              </a:extLst>
            </p:cNvPr>
            <p:cNvSpPr txBox="1"/>
            <p:nvPr/>
          </p:nvSpPr>
          <p:spPr>
            <a:xfrm>
              <a:off x="4560940" y="2379406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T4</a:t>
              </a:r>
            </a:p>
          </p:txBody>
        </p:sp>
      </p:grp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3A46A38A-0880-4FCD-8DE3-121096CAC89E}"/>
              </a:ext>
            </a:extLst>
          </p:cNvPr>
          <p:cNvSpPr txBox="1"/>
          <p:nvPr/>
        </p:nvSpPr>
        <p:spPr>
          <a:xfrm>
            <a:off x="1282074" y="5957327"/>
            <a:ext cx="966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T4a: </a:t>
            </a:r>
            <a:r>
              <a:rPr lang="it-IT" dirty="0"/>
              <a:t>margine dello strato esterno irregolare  o nodulare e/o banda di infiltrazione adiposa perigastrica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F360C25F-9E60-425B-8875-D498A026A352}"/>
              </a:ext>
            </a:extLst>
          </p:cNvPr>
          <p:cNvGrpSpPr/>
          <p:nvPr/>
        </p:nvGrpSpPr>
        <p:grpSpPr>
          <a:xfrm>
            <a:off x="7001842" y="1808113"/>
            <a:ext cx="4214286" cy="4001063"/>
            <a:chOff x="5145683" y="1286380"/>
            <a:chExt cx="4214286" cy="4001063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B7148A21-A895-4A3A-AB33-D4A0558FDEF2}"/>
                </a:ext>
              </a:extLst>
            </p:cNvPr>
            <p:cNvGrpSpPr/>
            <p:nvPr/>
          </p:nvGrpSpPr>
          <p:grpSpPr>
            <a:xfrm>
              <a:off x="5145683" y="1286380"/>
              <a:ext cx="4214286" cy="4001063"/>
              <a:chOff x="9446358" y="1597809"/>
              <a:chExt cx="4214286" cy="4001063"/>
            </a:xfrm>
          </p:grpSpPr>
          <p:pic>
            <p:nvPicPr>
              <p:cNvPr id="33" name="Immagine 32">
                <a:extLst>
                  <a:ext uri="{FF2B5EF4-FFF2-40B4-BE49-F238E27FC236}">
                    <a16:creationId xmlns:a16="http://schemas.microsoft.com/office/drawing/2014/main" id="{18A8F539-C745-42DA-B1C0-A4F7CC459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6358" y="1597809"/>
                <a:ext cx="4214286" cy="4001063"/>
              </a:xfrm>
              <a:prstGeom prst="rect">
                <a:avLst/>
              </a:prstGeom>
            </p:spPr>
          </p:pic>
          <p:cxnSp>
            <p:nvCxnSpPr>
              <p:cNvPr id="45" name="Connettore 2 44">
                <a:extLst>
                  <a:ext uri="{FF2B5EF4-FFF2-40B4-BE49-F238E27FC236}">
                    <a16:creationId xmlns:a16="http://schemas.microsoft.com/office/drawing/2014/main" id="{06C5E025-5DDE-411A-B6B8-94FC6C60A0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98157" y="3493872"/>
                <a:ext cx="338697" cy="58341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996CB9FF-EE97-4CF4-992E-AACC0E2E7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6116" y="3006859"/>
              <a:ext cx="338697" cy="58341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8C70670B-21E1-4A5B-AC5B-978D41106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759" y="2786047"/>
              <a:ext cx="338697" cy="58341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504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77738-CC70-49F4-AE13-9146B2FF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85" y="308284"/>
            <a:ext cx="10515600" cy="1122525"/>
          </a:xfrm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it-IT" dirty="0"/>
              <a:t>T - </a:t>
            </a:r>
            <a:r>
              <a:rPr lang="it-IT" dirty="0" err="1"/>
              <a:t>Staging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2F663A-159E-407C-A1CF-E4DA11095CA1}"/>
              </a:ext>
            </a:extLst>
          </p:cNvPr>
          <p:cNvSpPr txBox="1"/>
          <p:nvPr/>
        </p:nvSpPr>
        <p:spPr>
          <a:xfrm>
            <a:off x="679655" y="6455497"/>
            <a:ext cx="1083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dirty="0">
                <a:solidFill>
                  <a:srgbClr val="333333"/>
                </a:solidFill>
                <a:effectLst/>
              </a:rPr>
              <a:t>-Kim, J</a:t>
            </a:r>
            <a:r>
              <a:rPr lang="en-US" sz="1000" i="1" dirty="0">
                <a:solidFill>
                  <a:srgbClr val="333333"/>
                </a:solidFill>
              </a:rPr>
              <a:t>. 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et al. Diagnostic performance of 64-section CT using CT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gastrography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 in preoperative T staging of gastric cancer according to 7th edition of AJCC cancer staging manual. 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Eur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Radiol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 </a:t>
            </a:r>
            <a:r>
              <a:rPr lang="en-US" sz="1000" b="1" i="1" dirty="0">
                <a:solidFill>
                  <a:srgbClr val="333333"/>
                </a:solidFill>
                <a:effectLst/>
              </a:rPr>
              <a:t>22, 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654–662 (2012).</a:t>
            </a:r>
            <a:br>
              <a:rPr lang="en-US" sz="1000" b="0" i="1" dirty="0">
                <a:solidFill>
                  <a:srgbClr val="333333"/>
                </a:solidFill>
                <a:effectLst/>
              </a:rPr>
            </a:br>
            <a:r>
              <a:rPr lang="en-US" sz="1000" b="0" i="1" dirty="0">
                <a:solidFill>
                  <a:srgbClr val="333333"/>
                </a:solidFill>
                <a:effectLst/>
              </a:rPr>
              <a:t>-Images courtesy of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prof.Mazzei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, University of Siena, Department of Radiology</a:t>
            </a:r>
            <a:endParaRPr lang="it-IT" sz="1000" i="1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DF02F2A3-93FE-48D2-BDEA-786BDB732C05}"/>
              </a:ext>
            </a:extLst>
          </p:cNvPr>
          <p:cNvGrpSpPr/>
          <p:nvPr/>
        </p:nvGrpSpPr>
        <p:grpSpPr>
          <a:xfrm>
            <a:off x="382483" y="1856568"/>
            <a:ext cx="5674442" cy="3651356"/>
            <a:chOff x="2633815" y="2379406"/>
            <a:chExt cx="5163165" cy="3464544"/>
          </a:xfrm>
        </p:grpSpPr>
        <p:pic>
          <p:nvPicPr>
            <p:cNvPr id="1026" name="Picture 2" descr="extended data figure 1">
              <a:extLst>
                <a:ext uri="{FF2B5EF4-FFF2-40B4-BE49-F238E27FC236}">
                  <a16:creationId xmlns:a16="http://schemas.microsoft.com/office/drawing/2014/main" id="{AEBD1F3A-41A0-4041-8F96-093C2BE1F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815" y="2401840"/>
              <a:ext cx="5163165" cy="3442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78E5236-1194-4D6A-BFE4-C8657ABF56A3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3345738"/>
              <a:ext cx="0" cy="39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F46EFA56-8BA8-487D-A49D-5556DA5FB178}"/>
                </a:ext>
              </a:extLst>
            </p:cNvPr>
            <p:cNvCxnSpPr>
              <a:cxnSpLocks/>
            </p:cNvCxnSpPr>
            <p:nvPr/>
          </p:nvCxnSpPr>
          <p:spPr>
            <a:xfrm>
              <a:off x="3465871" y="3345738"/>
              <a:ext cx="0" cy="13470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49044935-0821-47A1-88D4-A16A10E2ED6A}"/>
                </a:ext>
              </a:extLst>
            </p:cNvPr>
            <p:cNvCxnSpPr>
              <a:cxnSpLocks/>
            </p:cNvCxnSpPr>
            <p:nvPr/>
          </p:nvCxnSpPr>
          <p:spPr>
            <a:xfrm>
              <a:off x="3873909" y="3063060"/>
              <a:ext cx="0" cy="22687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A40C9FE3-2149-473C-82BD-8F0630171F0E}"/>
                </a:ext>
              </a:extLst>
            </p:cNvPr>
            <p:cNvCxnSpPr>
              <a:cxnSpLocks/>
            </p:cNvCxnSpPr>
            <p:nvPr/>
          </p:nvCxnSpPr>
          <p:spPr>
            <a:xfrm>
              <a:off x="4331109" y="2782840"/>
              <a:ext cx="0" cy="294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5FBDEF3B-7874-4D52-A375-B7371BF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768644" y="2726304"/>
              <a:ext cx="0" cy="3117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58207B7-7023-468D-A23A-64ECF7FDFE6E}"/>
                </a:ext>
              </a:extLst>
            </p:cNvPr>
            <p:cNvSpPr txBox="1"/>
            <p:nvPr/>
          </p:nvSpPr>
          <p:spPr>
            <a:xfrm>
              <a:off x="2729681" y="2926769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T1a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509AA3DE-9AF5-4A4C-81C4-23848355EE57}"/>
                </a:ext>
              </a:extLst>
            </p:cNvPr>
            <p:cNvSpPr txBox="1"/>
            <p:nvPr/>
          </p:nvSpPr>
          <p:spPr>
            <a:xfrm>
              <a:off x="3146938" y="2926769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T1b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A07D244A-983B-4697-9960-64A01875E7C4}"/>
                </a:ext>
              </a:extLst>
            </p:cNvPr>
            <p:cNvSpPr txBox="1"/>
            <p:nvPr/>
          </p:nvSpPr>
          <p:spPr>
            <a:xfrm>
              <a:off x="3626874" y="2674436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T2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612B1B4-CDF2-4729-B736-8ECC055E361B}"/>
                </a:ext>
              </a:extLst>
            </p:cNvPr>
            <p:cNvSpPr txBox="1"/>
            <p:nvPr/>
          </p:nvSpPr>
          <p:spPr>
            <a:xfrm>
              <a:off x="4126475" y="2463237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T3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C057F117-D4DF-467F-8790-819C1EE98EA5}"/>
                </a:ext>
              </a:extLst>
            </p:cNvPr>
            <p:cNvSpPr txBox="1"/>
            <p:nvPr/>
          </p:nvSpPr>
          <p:spPr>
            <a:xfrm>
              <a:off x="4560940" y="2379406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T4</a:t>
              </a:r>
            </a:p>
          </p:txBody>
        </p:sp>
      </p:grp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A76221D-2D19-41E1-98A1-FE33D6CB25D3}"/>
              </a:ext>
            </a:extLst>
          </p:cNvPr>
          <p:cNvSpPr txBox="1"/>
          <p:nvPr/>
        </p:nvSpPr>
        <p:spPr>
          <a:xfrm>
            <a:off x="1745376" y="5999317"/>
            <a:ext cx="837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T4b: </a:t>
            </a:r>
            <a:r>
              <a:rPr lang="it-IT" dirty="0"/>
              <a:t>obliterazione del piano adiposo tra neoplasia e organi adiacenti o diretta invasione </a:t>
            </a:r>
          </a:p>
        </p:txBody>
      </p: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87B4BC60-DA60-43A9-8844-14F81D55F6C4}"/>
              </a:ext>
            </a:extLst>
          </p:cNvPr>
          <p:cNvGrpSpPr/>
          <p:nvPr/>
        </p:nvGrpSpPr>
        <p:grpSpPr>
          <a:xfrm>
            <a:off x="6417474" y="1499845"/>
            <a:ext cx="4300647" cy="4234735"/>
            <a:chOff x="2445026" y="2031151"/>
            <a:chExt cx="3479066" cy="3708876"/>
          </a:xfrm>
        </p:grpSpPr>
        <p:pic>
          <p:nvPicPr>
            <p:cNvPr id="60" name="Immagine 59">
              <a:extLst>
                <a:ext uri="{FF2B5EF4-FFF2-40B4-BE49-F238E27FC236}">
                  <a16:creationId xmlns:a16="http://schemas.microsoft.com/office/drawing/2014/main" id="{77177DAC-BEC0-4BF3-8346-7EA77B9F3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5026" y="2031151"/>
              <a:ext cx="3479066" cy="3708876"/>
            </a:xfrm>
            <a:prstGeom prst="rect">
              <a:avLst/>
            </a:prstGeom>
          </p:spPr>
        </p:pic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E323601-BBCF-4AF1-9FFA-21D861C1C3F4}"/>
                </a:ext>
              </a:extLst>
            </p:cNvPr>
            <p:cNvCxnSpPr>
              <a:cxnSpLocks/>
            </p:cNvCxnSpPr>
            <p:nvPr/>
          </p:nvCxnSpPr>
          <p:spPr>
            <a:xfrm>
              <a:off x="3488635" y="2067777"/>
              <a:ext cx="268356" cy="60585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2 61">
              <a:extLst>
                <a:ext uri="{FF2B5EF4-FFF2-40B4-BE49-F238E27FC236}">
                  <a16:creationId xmlns:a16="http://schemas.microsoft.com/office/drawing/2014/main" id="{0CFBFECE-3B13-4222-8858-B2B03E39EDB5}"/>
                </a:ext>
              </a:extLst>
            </p:cNvPr>
            <p:cNvCxnSpPr>
              <a:cxnSpLocks/>
            </p:cNvCxnSpPr>
            <p:nvPr/>
          </p:nvCxnSpPr>
          <p:spPr>
            <a:xfrm>
              <a:off x="2919522" y="2240120"/>
              <a:ext cx="268356" cy="60585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516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E90DD-4143-4B51-88E6-53B589CC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195" y="79991"/>
            <a:ext cx="9003956" cy="1143518"/>
          </a:xfrm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r>
              <a:rPr lang="it-IT" dirty="0"/>
              <a:t>Diametro massimo tumorale (D-max)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90C414-27AD-45AD-931C-FBE83E91A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18" y="2642224"/>
            <a:ext cx="7646696" cy="396183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A81E57-5402-4126-BA37-C03DA98275F3}"/>
              </a:ext>
            </a:extLst>
          </p:cNvPr>
          <p:cNvSpPr txBox="1"/>
          <p:nvPr/>
        </p:nvSpPr>
        <p:spPr>
          <a:xfrm>
            <a:off x="754145" y="6616019"/>
            <a:ext cx="10488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 err="1"/>
              <a:t>Gastric</a:t>
            </a:r>
            <a:r>
              <a:rPr lang="it-IT" sz="1000" i="1" dirty="0"/>
              <a:t> Cancer Maximum </a:t>
            </a:r>
            <a:r>
              <a:rPr lang="it-IT" sz="1000" i="1" dirty="0" err="1"/>
              <a:t>Tumour</a:t>
            </a:r>
            <a:r>
              <a:rPr lang="it-IT" sz="1000" i="1" dirty="0"/>
              <a:t> </a:t>
            </a:r>
            <a:r>
              <a:rPr lang="it-IT" sz="1000" i="1" dirty="0" err="1"/>
              <a:t>Diameter</a:t>
            </a:r>
            <a:r>
              <a:rPr lang="it-IT" sz="1000" i="1" dirty="0"/>
              <a:t> (D-Max) </a:t>
            </a:r>
            <a:r>
              <a:rPr lang="it-IT" sz="1000" i="1" dirty="0" err="1"/>
              <a:t>Reduction</a:t>
            </a:r>
            <a:r>
              <a:rPr lang="it-IT" sz="1000" i="1" dirty="0"/>
              <a:t> Rate </a:t>
            </a:r>
            <a:r>
              <a:rPr lang="it-IT" sz="1000" i="1" dirty="0" err="1"/>
              <a:t>at</a:t>
            </a:r>
            <a:r>
              <a:rPr lang="it-IT" sz="1000" i="1" dirty="0"/>
              <a:t> CT </a:t>
            </a:r>
            <a:r>
              <a:rPr lang="it-IT" sz="1000" i="1" dirty="0" err="1"/>
              <a:t>Examination</a:t>
            </a:r>
            <a:r>
              <a:rPr lang="it-IT" sz="1000" i="1" dirty="0"/>
              <a:t> </a:t>
            </a:r>
            <a:r>
              <a:rPr lang="it-IT" sz="1000" i="1" dirty="0" err="1"/>
              <a:t>as</a:t>
            </a:r>
            <a:r>
              <a:rPr lang="it-IT" sz="1000" i="1" dirty="0"/>
              <a:t> a </a:t>
            </a:r>
            <a:r>
              <a:rPr lang="it-IT" sz="1000" i="1" dirty="0" err="1"/>
              <a:t>Radiological</a:t>
            </a:r>
            <a:r>
              <a:rPr lang="it-IT" sz="1000" i="1" dirty="0"/>
              <a:t> Index for </a:t>
            </a:r>
            <a:r>
              <a:rPr lang="it-IT" sz="1000" i="1" dirty="0" err="1"/>
              <a:t>Predicting</a:t>
            </a:r>
            <a:r>
              <a:rPr lang="it-IT" sz="1000" i="1" dirty="0"/>
              <a:t> </a:t>
            </a:r>
            <a:r>
              <a:rPr lang="it-IT" sz="1000" i="1" dirty="0" err="1"/>
              <a:t>Histopathological</a:t>
            </a:r>
            <a:r>
              <a:rPr lang="it-IT" sz="1000" i="1" dirty="0"/>
              <a:t> </a:t>
            </a:r>
            <a:r>
              <a:rPr lang="it-IT" sz="1000" i="1" dirty="0" err="1"/>
              <a:t>Regression</a:t>
            </a:r>
            <a:r>
              <a:rPr lang="it-IT" sz="1000" i="1" dirty="0"/>
              <a:t> after </a:t>
            </a:r>
            <a:r>
              <a:rPr lang="it-IT" sz="1000" i="1" dirty="0" err="1"/>
              <a:t>Neoadjuvant</a:t>
            </a:r>
            <a:r>
              <a:rPr lang="it-IT" sz="1000" i="1" dirty="0"/>
              <a:t> Treatment: A </a:t>
            </a:r>
            <a:r>
              <a:rPr lang="it-IT" sz="1000" i="1" dirty="0" err="1"/>
              <a:t>Multicentre</a:t>
            </a:r>
            <a:r>
              <a:rPr lang="it-IT" sz="1000" i="1" dirty="0"/>
              <a:t> GIRCG Study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027663-803C-43B1-BA17-E196613405C9}"/>
              </a:ext>
            </a:extLst>
          </p:cNvPr>
          <p:cNvSpPr txBox="1"/>
          <p:nvPr/>
        </p:nvSpPr>
        <p:spPr>
          <a:xfrm>
            <a:off x="817704" y="1727889"/>
            <a:ext cx="679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Correlazione con parametro T (profondità di infiltrazione di parete)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1F289A-0BCD-450E-BA1D-6A1BB3A2C688}"/>
              </a:ext>
            </a:extLst>
          </p:cNvPr>
          <p:cNvSpPr txBox="1"/>
          <p:nvPr/>
        </p:nvSpPr>
        <p:spPr>
          <a:xfrm>
            <a:off x="817704" y="1318216"/>
            <a:ext cx="8676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Misura di estensione massima tumorale, correlazione misure radiologiche vs istologiche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4511DEB-2173-4499-965B-6393C4888AEB}"/>
              </a:ext>
            </a:extLst>
          </p:cNvPr>
          <p:cNvSpPr txBox="1"/>
          <p:nvPr/>
        </p:nvSpPr>
        <p:spPr>
          <a:xfrm>
            <a:off x="817704" y="2137561"/>
            <a:ext cx="1004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Utile nella valutazione di risposta al trattamento (correlazione riduzione D-max con TRG – Becker)</a:t>
            </a:r>
          </a:p>
        </p:txBody>
      </p:sp>
    </p:spTree>
    <p:extLst>
      <p:ext uri="{BB962C8B-B14F-4D97-AF65-F5344CB8AC3E}">
        <p14:creationId xmlns:p14="http://schemas.microsoft.com/office/powerpoint/2010/main" val="316984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3A72904-C85C-43D3-9F25-0AEBF568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513" y="103103"/>
            <a:ext cx="8170974" cy="1020526"/>
          </a:xfrm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it-IT" dirty="0"/>
              <a:t>N - </a:t>
            </a:r>
            <a:r>
              <a:rPr lang="it-IT" dirty="0" err="1"/>
              <a:t>Staging</a:t>
            </a:r>
            <a:endParaRPr lang="it-IT" dirty="0"/>
          </a:p>
        </p:txBody>
      </p:sp>
      <p:pic>
        <p:nvPicPr>
          <p:cNvPr id="2052" name="Picture 4" descr="TNM staging in gastric cancer* | Download Table">
            <a:extLst>
              <a:ext uri="{FF2B5EF4-FFF2-40B4-BE49-F238E27FC236}">
                <a16:creationId xmlns:a16="http://schemas.microsoft.com/office/drawing/2014/main" id="{CE9F5FC8-43B0-4C19-896A-3CA9EAF59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32" r="23916"/>
          <a:stretch/>
        </p:blipFill>
        <p:spPr bwMode="auto">
          <a:xfrm>
            <a:off x="4680812" y="5359228"/>
            <a:ext cx="3009606" cy="131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9557BAF-BEA1-4317-BE70-7E187C99AF2B}"/>
              </a:ext>
            </a:extLst>
          </p:cNvPr>
          <p:cNvSpPr txBox="1"/>
          <p:nvPr/>
        </p:nvSpPr>
        <p:spPr>
          <a:xfrm>
            <a:off x="390432" y="6359430"/>
            <a:ext cx="300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Linfonodi regionali (N)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F3BA5BB-14D5-4AFD-875F-15FA9A6AC73A}"/>
              </a:ext>
            </a:extLst>
          </p:cNvPr>
          <p:cNvSpPr txBox="1"/>
          <p:nvPr/>
        </p:nvSpPr>
        <p:spPr>
          <a:xfrm>
            <a:off x="8393444" y="5688346"/>
            <a:ext cx="3766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Linfonodi extra-regionali (M)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37FA92A-83A9-4590-A9DF-417C9CB0BC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215"/>
          <a:stretch/>
        </p:blipFill>
        <p:spPr>
          <a:xfrm>
            <a:off x="650478" y="1444916"/>
            <a:ext cx="2525531" cy="474319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A35C1FF-EC06-4D37-92B5-695F44F4C3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483" b="1591"/>
          <a:stretch/>
        </p:blipFill>
        <p:spPr>
          <a:xfrm>
            <a:off x="8765537" y="1472502"/>
            <a:ext cx="2929340" cy="1760150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F214F091-A091-4300-969E-F837C30929B1}"/>
              </a:ext>
            </a:extLst>
          </p:cNvPr>
          <p:cNvSpPr/>
          <p:nvPr/>
        </p:nvSpPr>
        <p:spPr>
          <a:xfrm rot="16200000">
            <a:off x="1819821" y="4916451"/>
            <a:ext cx="150828" cy="283664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F2CDF016-8A07-401A-9AD6-24D6CB1F6348}"/>
              </a:ext>
            </a:extLst>
          </p:cNvPr>
          <p:cNvSpPr/>
          <p:nvPr/>
        </p:nvSpPr>
        <p:spPr>
          <a:xfrm rot="16200000">
            <a:off x="10201142" y="4194610"/>
            <a:ext cx="150828" cy="283664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FBEF2B3-691D-4B1F-8658-DBB796FF3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730" y="5023717"/>
            <a:ext cx="3096019" cy="43920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3A202F1-379F-4198-B1E5-EA5575995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918" y="1189937"/>
            <a:ext cx="3528163" cy="405920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F92C921-2B94-452A-A7E0-EC7FDC21696A}"/>
              </a:ext>
            </a:extLst>
          </p:cNvPr>
          <p:cNvSpPr txBox="1"/>
          <p:nvPr/>
        </p:nvSpPr>
        <p:spPr>
          <a:xfrm>
            <a:off x="3400038" y="6664155"/>
            <a:ext cx="6547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dirty="0">
                <a:solidFill>
                  <a:srgbClr val="333333"/>
                </a:solidFill>
                <a:effectLst/>
              </a:rPr>
              <a:t>Japanese Gastric Cancer Association. Japanese classification of gastric carcinoma: 3rd English edition. Gastric Cancer</a:t>
            </a:r>
            <a:endParaRPr lang="it-IT" sz="1000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76F29A1-F715-4CDC-B7B5-37AABA619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5537" y="3232653"/>
            <a:ext cx="2929341" cy="17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2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E8DE9-1516-46C4-95C9-0461F628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56"/>
            <a:ext cx="10515600" cy="1056667"/>
          </a:xfrm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it-IT" dirty="0"/>
              <a:t>Approccio alla valutazione N+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55DE29-5552-4285-B09C-3CDCD4CC5E1E}"/>
              </a:ext>
            </a:extLst>
          </p:cNvPr>
          <p:cNvSpPr txBox="1"/>
          <p:nvPr/>
        </p:nvSpPr>
        <p:spPr>
          <a:xfrm>
            <a:off x="377668" y="1559825"/>
            <a:ext cx="596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Fenomeni </a:t>
            </a:r>
            <a:r>
              <a:rPr lang="it-IT" sz="2200" dirty="0" err="1"/>
              <a:t>micrometastatici</a:t>
            </a:r>
            <a:r>
              <a:rPr lang="it-IT" sz="2200" dirty="0"/>
              <a:t>: classici </a:t>
            </a:r>
            <a:r>
              <a:rPr lang="it-IT" sz="2200" dirty="0" err="1"/>
              <a:t>cut</a:t>
            </a:r>
            <a:r>
              <a:rPr lang="it-IT" sz="2200" dirty="0"/>
              <a:t> - off inadeguati!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37A18D6-5D92-4752-80F3-3A3B301384CA}"/>
              </a:ext>
            </a:extLst>
          </p:cNvPr>
          <p:cNvSpPr txBox="1"/>
          <p:nvPr/>
        </p:nvSpPr>
        <p:spPr>
          <a:xfrm>
            <a:off x="377668" y="2469387"/>
            <a:ext cx="58268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Dimensione del linfonodo patologico correla con la sede: (double </a:t>
            </a:r>
            <a:r>
              <a:rPr lang="it-IT" sz="2200" dirty="0" err="1"/>
              <a:t>dimensional</a:t>
            </a:r>
            <a:r>
              <a:rPr lang="it-IT" sz="2200" dirty="0"/>
              <a:t> </a:t>
            </a:r>
            <a:r>
              <a:rPr lang="it-IT" sz="2200" dirty="0" err="1"/>
              <a:t>cut</a:t>
            </a:r>
            <a:r>
              <a:rPr lang="it-IT" sz="2200" dirty="0"/>
              <a:t>-off)</a:t>
            </a:r>
          </a:p>
          <a:p>
            <a:endParaRPr lang="it-IT" sz="2200" dirty="0"/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9ED7916D-8173-4130-B151-1A5E805F9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21422"/>
              </p:ext>
            </p:extLst>
          </p:nvPr>
        </p:nvGraphicFramePr>
        <p:xfrm>
          <a:off x="590049" y="3384086"/>
          <a:ext cx="6039457" cy="13159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17484">
                  <a:extLst>
                    <a:ext uri="{9D8B030D-6E8A-4147-A177-3AD203B41FA5}">
                      <a16:colId xmlns:a16="http://schemas.microsoft.com/office/drawing/2014/main" val="2363214109"/>
                    </a:ext>
                  </a:extLst>
                </a:gridCol>
                <a:gridCol w="3121973">
                  <a:extLst>
                    <a:ext uri="{9D8B030D-6E8A-4147-A177-3AD203B41FA5}">
                      <a16:colId xmlns:a16="http://schemas.microsoft.com/office/drawing/2014/main" val="2779510846"/>
                    </a:ext>
                  </a:extLst>
                </a:gridCol>
              </a:tblGrid>
              <a:tr h="207595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FFFF"/>
                          </a:solidFill>
                        </a:rPr>
                        <a:t>Sede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FFFF"/>
                          </a:solidFill>
                        </a:rPr>
                        <a:t>Diametro max asse corto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408831"/>
                  </a:ext>
                </a:extLst>
              </a:tr>
              <a:tr h="475070">
                <a:tc>
                  <a:txBody>
                    <a:bodyPr/>
                    <a:lstStyle/>
                    <a:p>
                      <a:r>
                        <a:rPr lang="it-IT" dirty="0"/>
                        <a:t>Perigastrici (</a:t>
                      </a:r>
                      <a:r>
                        <a:rPr lang="it-IT" dirty="0" err="1"/>
                        <a:t>lvl</a:t>
                      </a:r>
                      <a:r>
                        <a:rPr lang="it-IT" dirty="0"/>
                        <a:t> 1) st &lt;7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≥ 5 mm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63666"/>
                  </a:ext>
                </a:extLst>
              </a:tr>
              <a:tr h="475070">
                <a:tc>
                  <a:txBody>
                    <a:bodyPr/>
                    <a:lstStyle/>
                    <a:p>
                      <a:r>
                        <a:rPr lang="it-IT" dirty="0"/>
                        <a:t>Distanti (</a:t>
                      </a:r>
                      <a:r>
                        <a:rPr lang="it-IT" dirty="0" err="1"/>
                        <a:t>lvl</a:t>
                      </a:r>
                      <a:r>
                        <a:rPr lang="it-IT" dirty="0"/>
                        <a:t> 2 e </a:t>
                      </a:r>
                      <a:r>
                        <a:rPr lang="it-IT" dirty="0" err="1"/>
                        <a:t>paraaortici</a:t>
                      </a:r>
                      <a:r>
                        <a:rPr lang="it-IT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≥ 8 mm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3053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7CD78EB-76E2-467D-B90B-B7EA63B8CB46}"/>
              </a:ext>
            </a:extLst>
          </p:cNvPr>
          <p:cNvSpPr txBox="1"/>
          <p:nvPr/>
        </p:nvSpPr>
        <p:spPr>
          <a:xfrm>
            <a:off x="0" y="6245139"/>
            <a:ext cx="7692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1" dirty="0">
                <a:solidFill>
                  <a:srgbClr val="212121"/>
                </a:solidFill>
                <a:effectLst/>
              </a:rPr>
              <a:t>- The </a:t>
            </a:r>
            <a:r>
              <a:rPr lang="it-IT" sz="1000" b="0" i="1" dirty="0" err="1">
                <a:solidFill>
                  <a:srgbClr val="212121"/>
                </a:solidFill>
                <a:effectLst/>
              </a:rPr>
              <a:t>Italian</a:t>
            </a:r>
            <a:r>
              <a:rPr lang="it-IT" sz="1000" b="0" i="1" dirty="0">
                <a:solidFill>
                  <a:srgbClr val="212121"/>
                </a:solidFill>
                <a:effectLst/>
              </a:rPr>
              <a:t> </a:t>
            </a:r>
            <a:r>
              <a:rPr lang="it-IT" sz="1000" b="0" i="1" dirty="0" err="1">
                <a:solidFill>
                  <a:srgbClr val="212121"/>
                </a:solidFill>
                <a:effectLst/>
              </a:rPr>
              <a:t>Research</a:t>
            </a:r>
            <a:r>
              <a:rPr lang="it-IT" sz="1000" b="0" i="1" dirty="0">
                <a:solidFill>
                  <a:srgbClr val="212121"/>
                </a:solidFill>
                <a:effectLst/>
              </a:rPr>
              <a:t> Group for </a:t>
            </a:r>
            <a:r>
              <a:rPr lang="it-IT" sz="1000" b="0" i="1" dirty="0" err="1">
                <a:solidFill>
                  <a:srgbClr val="212121"/>
                </a:solidFill>
                <a:effectLst/>
              </a:rPr>
              <a:t>Gastric</a:t>
            </a:r>
            <a:r>
              <a:rPr lang="it-IT" sz="1000" b="0" i="1" dirty="0">
                <a:solidFill>
                  <a:srgbClr val="212121"/>
                </a:solidFill>
                <a:effectLst/>
              </a:rPr>
              <a:t> Cancer (GIRCG) guidelines for </a:t>
            </a:r>
            <a:r>
              <a:rPr lang="it-IT" sz="1000" b="0" i="1" dirty="0" err="1">
                <a:solidFill>
                  <a:srgbClr val="212121"/>
                </a:solidFill>
                <a:effectLst/>
              </a:rPr>
              <a:t>gastric</a:t>
            </a:r>
            <a:r>
              <a:rPr lang="it-IT" sz="1000" b="0" i="1" dirty="0">
                <a:solidFill>
                  <a:srgbClr val="212121"/>
                </a:solidFill>
                <a:effectLst/>
              </a:rPr>
              <a:t> </a:t>
            </a:r>
            <a:r>
              <a:rPr lang="it-IT" sz="1000" b="0" i="1" dirty="0" err="1">
                <a:solidFill>
                  <a:srgbClr val="212121"/>
                </a:solidFill>
                <a:effectLst/>
              </a:rPr>
              <a:t>cancer</a:t>
            </a:r>
            <a:r>
              <a:rPr lang="it-IT" sz="1000" b="0" i="1" dirty="0">
                <a:solidFill>
                  <a:srgbClr val="212121"/>
                </a:solidFill>
                <a:effectLst/>
              </a:rPr>
              <a:t> </a:t>
            </a:r>
            <a:r>
              <a:rPr lang="it-IT" sz="1000" b="0" i="1" dirty="0" err="1">
                <a:solidFill>
                  <a:srgbClr val="212121"/>
                </a:solidFill>
                <a:effectLst/>
              </a:rPr>
              <a:t>staging</a:t>
            </a:r>
            <a:r>
              <a:rPr lang="it-IT" sz="1000" b="0" i="1" dirty="0">
                <a:solidFill>
                  <a:srgbClr val="212121"/>
                </a:solidFill>
                <a:effectLst/>
              </a:rPr>
              <a:t> and treatment: 2015. De Manzoni et al </a:t>
            </a:r>
            <a:br>
              <a:rPr lang="en-US" sz="1000" i="1" dirty="0"/>
            </a:br>
            <a:r>
              <a:rPr lang="en-US" sz="1000" i="1" dirty="0"/>
              <a:t>-</a:t>
            </a:r>
            <a:r>
              <a:rPr lang="it-IT" sz="1000" b="0" i="1" dirty="0">
                <a:solidFill>
                  <a:srgbClr val="333333"/>
                </a:solidFill>
                <a:effectLst/>
              </a:rPr>
              <a:t>Marrelli, D., Mazzei, M.A., </a:t>
            </a:r>
            <a:r>
              <a:rPr lang="it-IT" sz="1000" b="0" i="1" dirty="0" err="1">
                <a:solidFill>
                  <a:srgbClr val="333333"/>
                </a:solidFill>
                <a:effectLst/>
              </a:rPr>
              <a:t>Pedrazzani</a:t>
            </a:r>
            <a:r>
              <a:rPr lang="it-IT" sz="1000" b="0" i="1" dirty="0">
                <a:solidFill>
                  <a:srgbClr val="333333"/>
                </a:solidFill>
                <a:effectLst/>
              </a:rPr>
              <a:t>, C. et al. High </a:t>
            </a:r>
            <a:r>
              <a:rPr lang="it-IT" sz="1000" b="0" i="1" dirty="0" err="1">
                <a:solidFill>
                  <a:srgbClr val="333333"/>
                </a:solidFill>
                <a:effectLst/>
              </a:rPr>
              <a:t>Accuracy</a:t>
            </a:r>
            <a:r>
              <a:rPr lang="it-IT" sz="1000" b="0" i="1" dirty="0">
                <a:solidFill>
                  <a:srgbClr val="333333"/>
                </a:solidFill>
                <a:effectLst/>
              </a:rPr>
              <a:t> of </a:t>
            </a:r>
            <a:r>
              <a:rPr lang="it-IT" sz="1000" b="0" i="1" dirty="0" err="1">
                <a:solidFill>
                  <a:srgbClr val="333333"/>
                </a:solidFill>
                <a:effectLst/>
              </a:rPr>
              <a:t>Multislices</a:t>
            </a:r>
            <a:r>
              <a:rPr lang="it-IT" sz="1000" b="0" i="1" dirty="0">
                <a:solidFill>
                  <a:srgbClr val="333333"/>
                </a:solidFill>
                <a:effectLst/>
              </a:rPr>
              <a:t> </a:t>
            </a:r>
            <a:r>
              <a:rPr lang="it-IT" sz="1000" b="0" i="1" dirty="0" err="1">
                <a:solidFill>
                  <a:srgbClr val="333333"/>
                </a:solidFill>
                <a:effectLst/>
              </a:rPr>
              <a:t>Computed</a:t>
            </a:r>
            <a:r>
              <a:rPr lang="it-IT" sz="1000" b="0" i="1" dirty="0">
                <a:solidFill>
                  <a:srgbClr val="333333"/>
                </a:solidFill>
                <a:effectLst/>
              </a:rPr>
              <a:t> </a:t>
            </a:r>
            <a:r>
              <a:rPr lang="it-IT" sz="1000" b="0" i="1" dirty="0" err="1">
                <a:solidFill>
                  <a:srgbClr val="333333"/>
                </a:solidFill>
                <a:effectLst/>
              </a:rPr>
              <a:t>Tomography</a:t>
            </a:r>
            <a:r>
              <a:rPr lang="it-IT" sz="1000" b="0" i="1" dirty="0">
                <a:solidFill>
                  <a:srgbClr val="333333"/>
                </a:solidFill>
                <a:effectLst/>
              </a:rPr>
              <a:t> (MSCT) for Para-</a:t>
            </a:r>
            <a:r>
              <a:rPr lang="it-IT" sz="1000" b="0" i="1" dirty="0" err="1">
                <a:solidFill>
                  <a:srgbClr val="333333"/>
                </a:solidFill>
                <a:effectLst/>
              </a:rPr>
              <a:t>Aortic</a:t>
            </a:r>
            <a:r>
              <a:rPr lang="it-IT" sz="1000" b="0" i="1" dirty="0">
                <a:solidFill>
                  <a:srgbClr val="333333"/>
                </a:solidFill>
                <a:effectLst/>
              </a:rPr>
              <a:t> </a:t>
            </a:r>
            <a:r>
              <a:rPr lang="it-IT" sz="1000" b="0" i="1" dirty="0" err="1">
                <a:solidFill>
                  <a:srgbClr val="333333"/>
                </a:solidFill>
                <a:effectLst/>
              </a:rPr>
              <a:t>Lymph</a:t>
            </a:r>
            <a:r>
              <a:rPr lang="it-IT" sz="1000" b="0" i="1" dirty="0">
                <a:solidFill>
                  <a:srgbClr val="333333"/>
                </a:solidFill>
                <a:effectLst/>
              </a:rPr>
              <a:t> </a:t>
            </a:r>
            <a:r>
              <a:rPr lang="it-IT" sz="1000" b="0" i="1" dirty="0" err="1">
                <a:solidFill>
                  <a:srgbClr val="333333"/>
                </a:solidFill>
                <a:effectLst/>
              </a:rPr>
              <a:t>Node</a:t>
            </a:r>
            <a:r>
              <a:rPr lang="it-IT" sz="1000" b="0" i="1" dirty="0">
                <a:solidFill>
                  <a:srgbClr val="333333"/>
                </a:solidFill>
                <a:effectLst/>
              </a:rPr>
              <a:t> </a:t>
            </a:r>
            <a:r>
              <a:rPr lang="it-IT" sz="1000" b="0" i="1" dirty="0" err="1">
                <a:solidFill>
                  <a:srgbClr val="333333"/>
                </a:solidFill>
                <a:effectLst/>
              </a:rPr>
              <a:t>Metastases</a:t>
            </a:r>
            <a:r>
              <a:rPr lang="it-IT" sz="1000" b="0" i="1" dirty="0">
                <a:solidFill>
                  <a:srgbClr val="333333"/>
                </a:solidFill>
                <a:effectLst/>
              </a:rPr>
              <a:t> from </a:t>
            </a:r>
            <a:r>
              <a:rPr lang="it-IT" sz="1000" b="0" i="1" dirty="0" err="1">
                <a:solidFill>
                  <a:srgbClr val="333333"/>
                </a:solidFill>
                <a:effectLst/>
              </a:rPr>
              <a:t>Gastric</a:t>
            </a:r>
            <a:r>
              <a:rPr lang="it-IT" sz="1000" b="0" i="1" dirty="0">
                <a:solidFill>
                  <a:srgbClr val="333333"/>
                </a:solidFill>
                <a:effectLst/>
              </a:rPr>
              <a:t> Cancer: A </a:t>
            </a:r>
            <a:r>
              <a:rPr lang="it-IT" sz="1000" b="0" i="1" dirty="0" err="1">
                <a:solidFill>
                  <a:srgbClr val="333333"/>
                </a:solidFill>
                <a:effectLst/>
              </a:rPr>
              <a:t>Prospective</a:t>
            </a:r>
            <a:r>
              <a:rPr lang="it-IT" sz="1000" b="0" i="1" dirty="0">
                <a:solidFill>
                  <a:srgbClr val="333333"/>
                </a:solidFill>
                <a:effectLst/>
              </a:rPr>
              <a:t> Single-Center Study.</a:t>
            </a:r>
            <a:endParaRPr lang="en-US" sz="1000" i="1" dirty="0"/>
          </a:p>
          <a:p>
            <a:endParaRPr lang="it-IT" sz="1000" i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CEA673D-89DA-4E7F-B377-2569C143CB7D}"/>
              </a:ext>
            </a:extLst>
          </p:cNvPr>
          <p:cNvSpPr txBox="1"/>
          <p:nvPr/>
        </p:nvSpPr>
        <p:spPr>
          <a:xfrm>
            <a:off x="269132" y="4997022"/>
            <a:ext cx="5826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Altre caratteristiche: forma, necrosi, </a:t>
            </a:r>
            <a:r>
              <a:rPr lang="it-IT" sz="2200" dirty="0" err="1"/>
              <a:t>enhancement</a:t>
            </a:r>
            <a:r>
              <a:rPr lang="it-IT" sz="2200" dirty="0"/>
              <a:t>, </a:t>
            </a:r>
            <a:r>
              <a:rPr lang="it-IT" sz="2200" dirty="0" err="1"/>
              <a:t>clusterizzazione</a:t>
            </a:r>
            <a:endParaRPr lang="it-IT" sz="2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D9D245-11BD-4A26-8CA9-16C771EB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345" y="3989478"/>
            <a:ext cx="3726215" cy="278453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05107A4-72DC-41EC-A198-19F66444E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344" y="1212918"/>
            <a:ext cx="3726215" cy="2699065"/>
          </a:xfrm>
          <a:prstGeom prst="rect">
            <a:avLst/>
          </a:prstGeom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52E6F8E-8955-4262-978D-1C2BD184AD97}"/>
              </a:ext>
            </a:extLst>
          </p:cNvPr>
          <p:cNvSpPr/>
          <p:nvPr/>
        </p:nvSpPr>
        <p:spPr>
          <a:xfrm>
            <a:off x="9312879" y="2912408"/>
            <a:ext cx="653142" cy="402104"/>
          </a:xfrm>
          <a:prstGeom prst="round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St. 3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C7583D7-82CC-4182-96CD-B8C822DB52CD}"/>
              </a:ext>
            </a:extLst>
          </p:cNvPr>
          <p:cNvSpPr/>
          <p:nvPr/>
        </p:nvSpPr>
        <p:spPr>
          <a:xfrm>
            <a:off x="9080796" y="5766463"/>
            <a:ext cx="1117309" cy="402104"/>
          </a:xfrm>
          <a:prstGeom prst="round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St. 16b1</a:t>
            </a:r>
          </a:p>
        </p:txBody>
      </p:sp>
    </p:spTree>
    <p:extLst>
      <p:ext uri="{BB962C8B-B14F-4D97-AF65-F5344CB8AC3E}">
        <p14:creationId xmlns:p14="http://schemas.microsoft.com/office/powerpoint/2010/main" val="1253937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CA6874D-3B1D-4715-850A-DE53A577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08" y="2187018"/>
            <a:ext cx="3837968" cy="2080965"/>
          </a:xfrm>
          <a:ln>
            <a:solidFill>
              <a:schemeClr val="accent1"/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 err="1"/>
              <a:t>Ruolo</a:t>
            </a:r>
            <a:r>
              <a:rPr lang="en-US" dirty="0"/>
              <a:t> del </a:t>
            </a:r>
            <a:r>
              <a:rPr lang="en-US" dirty="0" err="1"/>
              <a:t>radiologo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comunicare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(STAGING)</a:t>
            </a:r>
          </a:p>
        </p:txBody>
      </p:sp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9526A28F-0704-409A-9B29-808888B7B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8584" y="18854"/>
            <a:ext cx="7803885" cy="6812179"/>
          </a:xfrm>
          <a:prstGeom prst="rect">
            <a:avLst/>
          </a:prstGeom>
          <a:solidFill>
            <a:schemeClr val="bg2">
              <a:lumMod val="90000"/>
              <a:alpha val="22000"/>
            </a:schemeClr>
          </a:solidFill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1E43C0-F5CE-4192-8F34-94298A76087A}"/>
              </a:ext>
            </a:extLst>
          </p:cNvPr>
          <p:cNvSpPr txBox="1"/>
          <p:nvPr/>
        </p:nvSpPr>
        <p:spPr>
          <a:xfrm>
            <a:off x="0" y="6262822"/>
            <a:ext cx="4366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-Structured and shared CT radiological report of gastric cancer: a consensus proposal by the Italian Research Group for Gastric Cancer (GIRCG) and the Italian Society of Medical and Interventional Radiology (SIRM) – EUR </a:t>
            </a:r>
            <a:r>
              <a:rPr lang="en-US" sz="1000" i="1" dirty="0" err="1"/>
              <a:t>Radiol</a:t>
            </a:r>
            <a:endParaRPr lang="it-IT" sz="1000" i="1" dirty="0"/>
          </a:p>
        </p:txBody>
      </p:sp>
    </p:spTree>
    <p:extLst>
      <p:ext uri="{BB962C8B-B14F-4D97-AF65-F5344CB8AC3E}">
        <p14:creationId xmlns:p14="http://schemas.microsoft.com/office/powerpoint/2010/main" val="187093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2A0C73E-5294-44EA-B25B-F53FC7C8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635" y="58705"/>
            <a:ext cx="7354626" cy="667008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15A33C-D62D-4440-8739-D6C902E72821}"/>
              </a:ext>
            </a:extLst>
          </p:cNvPr>
          <p:cNvSpPr txBox="1"/>
          <p:nvPr/>
        </p:nvSpPr>
        <p:spPr>
          <a:xfrm>
            <a:off x="7623315" y="19879"/>
            <a:ext cx="14014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b="1" dirty="0">
                <a:latin typeface="Calibri" panose="020F0502020204030204" pitchFamily="34" charset="0"/>
                <a:cs typeface="Calibri" panose="020F0502020204030204" pitchFamily="34" charset="0"/>
              </a:rPr>
              <a:t>RESTAGING**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DBBDE04-B625-485A-85C7-3B8753DB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08" y="2187018"/>
            <a:ext cx="3837968" cy="2080965"/>
          </a:xfrm>
          <a:ln>
            <a:solidFill>
              <a:schemeClr val="accent1"/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 err="1"/>
              <a:t>Ruolo</a:t>
            </a:r>
            <a:r>
              <a:rPr lang="en-US" dirty="0"/>
              <a:t> del </a:t>
            </a:r>
            <a:r>
              <a:rPr lang="en-US" dirty="0" err="1"/>
              <a:t>radiologo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comunicare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(RESTAGING-FU)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B38F19-033F-434F-81D8-9E2C4D76C9AC}"/>
              </a:ext>
            </a:extLst>
          </p:cNvPr>
          <p:cNvSpPr txBox="1"/>
          <p:nvPr/>
        </p:nvSpPr>
        <p:spPr>
          <a:xfrm>
            <a:off x="0" y="6262822"/>
            <a:ext cx="4366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-Structured and shared CT radiological report of gastric cancer: a consensus proposal by the Italian Research Group for Gastric Cancer (GIRCG) and the Italian Society of Medical and Interventional Radiology (SIRM) – EUR </a:t>
            </a:r>
            <a:r>
              <a:rPr lang="en-US" sz="1000" i="1" dirty="0" err="1"/>
              <a:t>Radiol</a:t>
            </a:r>
            <a:endParaRPr lang="it-IT" sz="1000" i="1" dirty="0"/>
          </a:p>
        </p:txBody>
      </p:sp>
    </p:spTree>
    <p:extLst>
      <p:ext uri="{BB962C8B-B14F-4D97-AF65-F5344CB8AC3E}">
        <p14:creationId xmlns:p14="http://schemas.microsoft.com/office/powerpoint/2010/main" val="921221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2A29340-6A1C-4794-B8C3-7165852D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2900666"/>
            <a:ext cx="10515600" cy="1056667"/>
          </a:xfrm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it-IT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97524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3C6687-EDA3-449D-A33F-8B8CC9D1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74"/>
            <a:ext cx="10515600" cy="1041221"/>
          </a:xfrm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+mn-lt"/>
              </a:rPr>
              <a:t>Imaging Radiologico: il ruolo nell’AGC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433C13-BE08-41CB-808C-DB394A34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78" y="1326551"/>
            <a:ext cx="10515600" cy="1704156"/>
          </a:xfrm>
        </p:spPr>
        <p:txBody>
          <a:bodyPr>
            <a:normAutofit/>
          </a:bodyPr>
          <a:lstStyle/>
          <a:p>
            <a:r>
              <a:rPr lang="it-IT" sz="2000" dirty="0"/>
              <a:t>TC: metodica predominante</a:t>
            </a:r>
          </a:p>
          <a:p>
            <a:pPr>
              <a:buFontTx/>
              <a:buChar char="-"/>
            </a:pPr>
            <a:r>
              <a:rPr lang="it-IT" sz="1800" dirty="0" err="1"/>
              <a:t>Staging</a:t>
            </a:r>
            <a:r>
              <a:rPr lang="it-IT" sz="1800" dirty="0"/>
              <a:t> (torace e addome)</a:t>
            </a:r>
          </a:p>
          <a:p>
            <a:pPr>
              <a:buFontTx/>
              <a:buChar char="-"/>
            </a:pPr>
            <a:r>
              <a:rPr lang="it-IT" sz="1800" dirty="0"/>
              <a:t>Re-</a:t>
            </a:r>
            <a:r>
              <a:rPr lang="it-IT" sz="1800" dirty="0" err="1"/>
              <a:t>staging</a:t>
            </a:r>
            <a:r>
              <a:rPr lang="it-IT" sz="1800" dirty="0"/>
              <a:t> in seguito a trattamento</a:t>
            </a:r>
          </a:p>
          <a:p>
            <a:pPr>
              <a:buFontTx/>
              <a:buChar char="-"/>
            </a:pPr>
            <a:r>
              <a:rPr lang="it-IT" sz="1800" dirty="0"/>
              <a:t>Follow-up</a:t>
            </a:r>
          </a:p>
          <a:p>
            <a:pPr>
              <a:buFontTx/>
              <a:buChar char="-"/>
            </a:pP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536D2966-AC85-4778-B679-C17CF433E1C0}"/>
              </a:ext>
            </a:extLst>
          </p:cNvPr>
          <p:cNvSpPr txBox="1">
            <a:spLocks/>
          </p:cNvSpPr>
          <p:nvPr/>
        </p:nvSpPr>
        <p:spPr>
          <a:xfrm>
            <a:off x="322878" y="3137646"/>
            <a:ext cx="10515600" cy="1704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RM: ruolo marginale</a:t>
            </a:r>
          </a:p>
          <a:p>
            <a:pPr>
              <a:buFontTx/>
              <a:buChar char="-"/>
            </a:pPr>
            <a:r>
              <a:rPr lang="it-IT" sz="1800" dirty="0"/>
              <a:t>Imaging ristretto alla cavità addominale</a:t>
            </a:r>
          </a:p>
          <a:p>
            <a:pPr>
              <a:buFontTx/>
              <a:buChar char="-"/>
            </a:pPr>
            <a:r>
              <a:rPr lang="it-IT" sz="1800" dirty="0"/>
              <a:t>Conferma linfonodi metastatici, dubbie metastasi epatiche</a:t>
            </a:r>
          </a:p>
          <a:p>
            <a:pPr>
              <a:buFontTx/>
              <a:buChar char="-"/>
            </a:pPr>
            <a:endParaRPr lang="it-IT" sz="2200" dirty="0"/>
          </a:p>
          <a:p>
            <a:pPr>
              <a:buFontTx/>
              <a:buChar char="-"/>
            </a:pP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C61C47D-35F9-4B19-91EF-24BFA3A73182}"/>
              </a:ext>
            </a:extLst>
          </p:cNvPr>
          <p:cNvSpPr txBox="1">
            <a:spLocks/>
          </p:cNvSpPr>
          <p:nvPr/>
        </p:nvSpPr>
        <p:spPr>
          <a:xfrm>
            <a:off x="322878" y="4564969"/>
            <a:ext cx="10515600" cy="203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PET: metodica limitata (N, M)</a:t>
            </a:r>
          </a:p>
          <a:p>
            <a:pPr>
              <a:buFontTx/>
              <a:buChar char="-"/>
            </a:pPr>
            <a:r>
              <a:rPr lang="it-IT" sz="1800" dirty="0"/>
              <a:t>Imaging poco accurato per GC poco avidi di FDG</a:t>
            </a:r>
          </a:p>
          <a:p>
            <a:pPr>
              <a:buFontTx/>
              <a:buChar char="-"/>
            </a:pPr>
            <a:r>
              <a:rPr lang="it-IT" sz="1800" dirty="0"/>
              <a:t>Scarsa sensibilità nel riconoscimento di linfonodi perigastrici</a:t>
            </a:r>
          </a:p>
          <a:p>
            <a:pPr>
              <a:buFontTx/>
              <a:buChar char="-"/>
            </a:pPr>
            <a:r>
              <a:rPr lang="it-IT" sz="1800" dirty="0"/>
              <a:t>Ricerca linfonodi </a:t>
            </a:r>
            <a:r>
              <a:rPr lang="it-IT" sz="1800" dirty="0" err="1"/>
              <a:t>metastici</a:t>
            </a:r>
            <a:r>
              <a:rPr lang="it-IT" sz="1800" dirty="0"/>
              <a:t> e metastasi a distanza sconosciute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32D190-DF70-460B-B902-1980D6C98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953" y="1484227"/>
            <a:ext cx="5305651" cy="4839669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BCDD89E0-AA45-482D-A38E-129D808E8CC0}"/>
              </a:ext>
            </a:extLst>
          </p:cNvPr>
          <p:cNvSpPr/>
          <p:nvPr/>
        </p:nvSpPr>
        <p:spPr>
          <a:xfrm>
            <a:off x="9023420" y="1818028"/>
            <a:ext cx="1346479" cy="2033280"/>
          </a:xfrm>
          <a:prstGeom prst="ellipse">
            <a:avLst/>
          </a:prstGeom>
          <a:solidFill>
            <a:srgbClr val="FFD31D">
              <a:alpha val="29020"/>
            </a:srgbClr>
          </a:solidFill>
          <a:ln w="3175">
            <a:solidFill>
              <a:srgbClr val="FFD3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24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8EDDE55E-6F38-4306-A770-5149E037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809" y="150147"/>
            <a:ext cx="4382729" cy="1018778"/>
          </a:xfrm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it-IT">
                <a:latin typeface="+mn-lt"/>
              </a:rPr>
              <a:t>Il protocollo TC</a:t>
            </a:r>
            <a:endParaRPr lang="it-IT" dirty="0">
              <a:latin typeface="+mn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0D5041-DE99-44E0-B97B-FDAD0667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3469"/>
            <a:ext cx="5650281" cy="2235098"/>
          </a:xfrm>
        </p:spPr>
        <p:txBody>
          <a:bodyPr>
            <a:normAutofit/>
          </a:bodyPr>
          <a:lstStyle/>
          <a:p>
            <a:r>
              <a:rPr lang="it-IT" sz="2000" dirty="0"/>
              <a:t>Necessaria adeguata distensione gastrica:</a:t>
            </a:r>
          </a:p>
          <a:p>
            <a:pPr>
              <a:buFontTx/>
              <a:buChar char="-"/>
            </a:pPr>
            <a:r>
              <a:rPr lang="it-IT" sz="1800" dirty="0"/>
              <a:t>500-1000 </a:t>
            </a:r>
            <a:r>
              <a:rPr lang="it-IT" sz="1800" dirty="0" err="1"/>
              <a:t>mL</a:t>
            </a:r>
            <a:r>
              <a:rPr lang="it-IT" sz="1800" dirty="0"/>
              <a:t> di acqua o contrasto per </a:t>
            </a:r>
            <a:r>
              <a:rPr lang="it-IT" dirty="0"/>
              <a:t>OS</a:t>
            </a:r>
            <a:r>
              <a:rPr lang="it-IT" sz="1800" dirty="0"/>
              <a:t> con granuli effervescenti</a:t>
            </a:r>
          </a:p>
          <a:p>
            <a:pPr>
              <a:buFontTx/>
              <a:buChar char="-"/>
            </a:pPr>
            <a:r>
              <a:rPr lang="it-IT" sz="1800" dirty="0"/>
              <a:t>Eventuali agenti ipotonici (</a:t>
            </a:r>
            <a:r>
              <a:rPr lang="it-IT" sz="1800" dirty="0" err="1"/>
              <a:t>Buscopan</a:t>
            </a:r>
            <a:r>
              <a:rPr lang="it-IT" dirty="0"/>
              <a:t>/</a:t>
            </a:r>
            <a:r>
              <a:rPr lang="it-IT" sz="1800" dirty="0"/>
              <a:t>glucagone)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9466BF8-23B9-448A-85AC-202BB2F9B6C8}"/>
              </a:ext>
            </a:extLst>
          </p:cNvPr>
          <p:cNvSpPr txBox="1">
            <a:spLocks/>
          </p:cNvSpPr>
          <p:nvPr/>
        </p:nvSpPr>
        <p:spPr>
          <a:xfrm>
            <a:off x="8875" y="3661166"/>
            <a:ext cx="6658949" cy="2235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Protocolli post iniezione del mdc</a:t>
            </a:r>
          </a:p>
          <a:p>
            <a:pPr>
              <a:buFontTx/>
              <a:buChar char="-"/>
            </a:pPr>
            <a:r>
              <a:rPr lang="it-IT" sz="1800" dirty="0"/>
              <a:t>Fase arteriosa tardiva (40s) AS: </a:t>
            </a:r>
            <a:br>
              <a:rPr lang="it-IT" sz="1800" dirty="0"/>
            </a:br>
            <a:r>
              <a:rPr lang="it-IT" sz="1800" dirty="0"/>
              <a:t>migliore rappresentazione strati parietali gastrici, valutazione fegato</a:t>
            </a:r>
          </a:p>
          <a:p>
            <a:pPr>
              <a:buFontTx/>
              <a:buChar char="-"/>
            </a:pPr>
            <a:r>
              <a:rPr lang="it-IT" sz="1800" dirty="0"/>
              <a:t>Fase portale (70s) TOR-AC: </a:t>
            </a:r>
            <a:br>
              <a:rPr lang="it-IT" sz="1800" dirty="0"/>
            </a:br>
            <a:r>
              <a:rPr lang="it-IT" sz="1800" dirty="0"/>
              <a:t>studio parenchimale</a:t>
            </a:r>
          </a:p>
          <a:p>
            <a:pPr>
              <a:buFontTx/>
              <a:buChar char="-"/>
            </a:pPr>
            <a:r>
              <a:rPr lang="it-IT" sz="1800" dirty="0"/>
              <a:t>(Fase tardiva (180s) AC) : </a:t>
            </a:r>
            <a:br>
              <a:rPr lang="it-IT" sz="1800" dirty="0"/>
            </a:br>
            <a:r>
              <a:rPr lang="it-IT" sz="1800" dirty="0"/>
              <a:t>studio dell’addome e pelvi, carcinosi peritoneale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8A5E26C-0CA7-4647-8318-587D5D18215E}"/>
              </a:ext>
            </a:extLst>
          </p:cNvPr>
          <p:cNvGrpSpPr/>
          <p:nvPr/>
        </p:nvGrpSpPr>
        <p:grpSpPr>
          <a:xfrm>
            <a:off x="6667824" y="1713530"/>
            <a:ext cx="5354354" cy="4186968"/>
            <a:chOff x="6207873" y="1862679"/>
            <a:chExt cx="5566277" cy="4348420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7231A904-CF1D-41F1-8C0A-E56E34788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7873" y="1862679"/>
              <a:ext cx="5566277" cy="4348420"/>
            </a:xfrm>
            <a:prstGeom prst="rect">
              <a:avLst/>
            </a:prstGeom>
          </p:spPr>
        </p:pic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6F83B9D-80B0-4BB6-B11C-4D25436B49E6}"/>
                </a:ext>
              </a:extLst>
            </p:cNvPr>
            <p:cNvSpPr/>
            <p:nvPr/>
          </p:nvSpPr>
          <p:spPr>
            <a:xfrm>
              <a:off x="8798208" y="3094705"/>
              <a:ext cx="1119516" cy="1707845"/>
            </a:xfrm>
            <a:prstGeom prst="ellipse">
              <a:avLst/>
            </a:prstGeom>
            <a:solidFill>
              <a:srgbClr val="FFD31D">
                <a:alpha val="2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5289034B-53EC-4BBF-B883-08A63572AB2C}"/>
              </a:ext>
            </a:extLst>
          </p:cNvPr>
          <p:cNvGrpSpPr/>
          <p:nvPr/>
        </p:nvGrpSpPr>
        <p:grpSpPr>
          <a:xfrm>
            <a:off x="6589785" y="1713530"/>
            <a:ext cx="5510432" cy="4498617"/>
            <a:chOff x="6532846" y="1563417"/>
            <a:chExt cx="5510432" cy="4498617"/>
          </a:xfrm>
        </p:grpSpPr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89CD9FDB-69F9-4286-9DA3-3CE36F3AA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2846" y="1563417"/>
              <a:ext cx="5510432" cy="4387118"/>
            </a:xfrm>
            <a:prstGeom prst="rect">
              <a:avLst/>
            </a:prstGeom>
          </p:spPr>
        </p:pic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6F02DE61-B19C-458E-BE24-F50EB2F951A2}"/>
                </a:ext>
              </a:extLst>
            </p:cNvPr>
            <p:cNvSpPr txBox="1"/>
            <p:nvPr/>
          </p:nvSpPr>
          <p:spPr>
            <a:xfrm>
              <a:off x="6799966" y="5723480"/>
              <a:ext cx="49761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800" i="1" dirty="0">
                  <a:solidFill>
                    <a:srgbClr val="000000"/>
                  </a:solidFill>
                  <a:effectLst/>
                  <a:latin typeface="Open Sans Subset"/>
                </a:rPr>
                <a:t>-Ligaments and Lymphatic Pathways in Gastric Adenocarcinoma, 2019 </a:t>
              </a:r>
              <a:r>
                <a:rPr lang="en-US" sz="800" i="1" dirty="0" err="1">
                  <a:solidFill>
                    <a:srgbClr val="000000"/>
                  </a:solidFill>
                  <a:effectLst/>
                  <a:latin typeface="Open Sans Subset"/>
                </a:rPr>
                <a:t>Radiographics</a:t>
              </a:r>
              <a:r>
                <a:rPr lang="en-US" sz="800" i="1" dirty="0">
                  <a:solidFill>
                    <a:srgbClr val="000000"/>
                  </a:solidFill>
                  <a:effectLst/>
                  <a:latin typeface="Open Sans Subset"/>
                </a:rPr>
                <a:t>, </a:t>
              </a:r>
              <a:r>
                <a:rPr lang="en-US" sz="800" i="1" dirty="0">
                  <a:latin typeface="Open Sans Subset"/>
                </a:rPr>
                <a:t>Jennifer J. Young at al</a:t>
              </a:r>
              <a:endParaRPr lang="en-US" sz="800" i="1" dirty="0">
                <a:effectLst/>
                <a:latin typeface="Open Sans Subset"/>
              </a:endParaRPr>
            </a:p>
            <a:p>
              <a:endParaRPr lang="it-IT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601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92DF51-21E0-453C-AF2D-33FDD972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182" y="71437"/>
            <a:ext cx="9041525" cy="1305147"/>
          </a:xfrm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it-IT" dirty="0"/>
              <a:t>Management del paziente con AGC: l’importanza della stadiazione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8BE705-9F46-4308-8788-00886B3E5EA6}"/>
              </a:ext>
            </a:extLst>
          </p:cNvPr>
          <p:cNvSpPr txBox="1"/>
          <p:nvPr/>
        </p:nvSpPr>
        <p:spPr>
          <a:xfrm>
            <a:off x="81719" y="3047043"/>
            <a:ext cx="287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AGC</a:t>
            </a:r>
          </a:p>
          <a:p>
            <a:pPr algn="ctr"/>
            <a:r>
              <a:rPr lang="it-IT" dirty="0"/>
              <a:t> resecabile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C5A8DE1-EF52-45F4-B164-6A1736F75562}"/>
              </a:ext>
            </a:extLst>
          </p:cNvPr>
          <p:cNvGrpSpPr/>
          <p:nvPr/>
        </p:nvGrpSpPr>
        <p:grpSpPr>
          <a:xfrm>
            <a:off x="2994270" y="1448502"/>
            <a:ext cx="7836861" cy="3390462"/>
            <a:chOff x="2335160" y="1158033"/>
            <a:chExt cx="8750751" cy="4959043"/>
          </a:xfrm>
        </p:grpSpPr>
        <p:sp>
          <p:nvSpPr>
            <p:cNvPr id="6" name="Parentesi graffa aperta 5">
              <a:extLst>
                <a:ext uri="{FF2B5EF4-FFF2-40B4-BE49-F238E27FC236}">
                  <a16:creationId xmlns:a16="http://schemas.microsoft.com/office/drawing/2014/main" id="{6E587BC3-34F8-4FAF-972A-2A7F808870E5}"/>
                </a:ext>
              </a:extLst>
            </p:cNvPr>
            <p:cNvSpPr/>
            <p:nvPr/>
          </p:nvSpPr>
          <p:spPr>
            <a:xfrm>
              <a:off x="2335160" y="1158033"/>
              <a:ext cx="1671483" cy="4959043"/>
            </a:xfrm>
            <a:prstGeom prst="leftBrac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FFFF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29534FD-FB06-4009-8416-348164477BEC}"/>
                </a:ext>
              </a:extLst>
            </p:cNvPr>
            <p:cNvSpPr txBox="1"/>
            <p:nvPr/>
          </p:nvSpPr>
          <p:spPr>
            <a:xfrm>
              <a:off x="3549442" y="1771703"/>
              <a:ext cx="1025011" cy="540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T2 N0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A3AA65D1-0CF7-4A4C-A332-3376FB00DB8B}"/>
                </a:ext>
              </a:extLst>
            </p:cNvPr>
            <p:cNvSpPr txBox="1"/>
            <p:nvPr/>
          </p:nvSpPr>
          <p:spPr>
            <a:xfrm>
              <a:off x="3628103" y="3558978"/>
              <a:ext cx="53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T3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61BD832F-4BFB-4C3F-A4C9-DA42327771EF}"/>
                </a:ext>
              </a:extLst>
            </p:cNvPr>
            <p:cNvSpPr txBox="1"/>
            <p:nvPr/>
          </p:nvSpPr>
          <p:spPr>
            <a:xfrm>
              <a:off x="3628103" y="4440585"/>
              <a:ext cx="1416122" cy="1350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T4a</a:t>
              </a:r>
            </a:p>
            <a:p>
              <a:br>
                <a:rPr lang="it-IT" dirty="0"/>
              </a:br>
              <a:r>
                <a:rPr lang="it-IT" dirty="0"/>
                <a:t>T4b 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D925390-447C-4B64-BB1C-AF0BAF19C5B7}"/>
                </a:ext>
              </a:extLst>
            </p:cNvPr>
            <p:cNvSpPr txBox="1"/>
            <p:nvPr/>
          </p:nvSpPr>
          <p:spPr>
            <a:xfrm>
              <a:off x="3637934" y="2665340"/>
              <a:ext cx="825910" cy="39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 +</a:t>
              </a:r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80083582-FA20-4385-A109-8D131002870F}"/>
                </a:ext>
              </a:extLst>
            </p:cNvPr>
            <p:cNvCxnSpPr>
              <a:cxnSpLocks/>
            </p:cNvCxnSpPr>
            <p:nvPr/>
          </p:nvCxnSpPr>
          <p:spPr>
            <a:xfrm>
              <a:off x="4574453" y="2016434"/>
              <a:ext cx="3178325" cy="40100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3ADADDC-5567-4044-BB50-BEA240907CFB}"/>
                </a:ext>
              </a:extLst>
            </p:cNvPr>
            <p:cNvSpPr txBox="1"/>
            <p:nvPr/>
          </p:nvSpPr>
          <p:spPr>
            <a:xfrm>
              <a:off x="7752778" y="1897238"/>
              <a:ext cx="333313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Intervento chirurgico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784E58D8-5523-4C4F-B4FD-75970A241234}"/>
                </a:ext>
              </a:extLst>
            </p:cNvPr>
            <p:cNvSpPr txBox="1"/>
            <p:nvPr/>
          </p:nvSpPr>
          <p:spPr>
            <a:xfrm>
              <a:off x="7615085" y="3034373"/>
              <a:ext cx="33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NAChT</a:t>
              </a:r>
              <a:r>
                <a:rPr lang="it-IT" dirty="0"/>
                <a:t> + Intervento chirurgico</a:t>
              </a:r>
            </a:p>
          </p:txBody>
        </p: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4ECD84D0-5E97-4036-B188-C6EFA2FB6B42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4375353" y="2850006"/>
              <a:ext cx="3239732" cy="369033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25">
              <a:extLst>
                <a:ext uri="{FF2B5EF4-FFF2-40B4-BE49-F238E27FC236}">
                  <a16:creationId xmlns:a16="http://schemas.microsoft.com/office/drawing/2014/main" id="{0AF8789F-5657-43CB-A1AA-1443F2D49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353" y="3403705"/>
              <a:ext cx="3239732" cy="320572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AA94772-FD21-43D0-90CE-D72E1CBF96B1}"/>
              </a:ext>
            </a:extLst>
          </p:cNvPr>
          <p:cNvGrpSpPr/>
          <p:nvPr/>
        </p:nvGrpSpPr>
        <p:grpSpPr>
          <a:xfrm>
            <a:off x="2772878" y="4863358"/>
            <a:ext cx="6351723" cy="1920818"/>
            <a:chOff x="2811997" y="5059492"/>
            <a:chExt cx="6351723" cy="1920818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0AC5F1A4-3662-4565-B56E-97D7D54FDAA6}"/>
                </a:ext>
              </a:extLst>
            </p:cNvPr>
            <p:cNvSpPr/>
            <p:nvPr/>
          </p:nvSpPr>
          <p:spPr>
            <a:xfrm>
              <a:off x="2811997" y="5059492"/>
              <a:ext cx="6351723" cy="192081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93CAED1-11C0-4231-A190-F8FBA5FAE1A7}"/>
                </a:ext>
              </a:extLst>
            </p:cNvPr>
            <p:cNvSpPr txBox="1"/>
            <p:nvPr/>
          </p:nvSpPr>
          <p:spPr>
            <a:xfrm>
              <a:off x="2913169" y="5521895"/>
              <a:ext cx="61493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/>
                <a:t>Importanza ≥T3 N+/- o N+!</a:t>
              </a:r>
            </a:p>
            <a:p>
              <a:pPr algn="ctr"/>
              <a:r>
                <a:rPr lang="it-IT" sz="2400" dirty="0"/>
                <a:t>Up-front surgery vs possibile </a:t>
              </a:r>
              <a:r>
                <a:rPr lang="it-IT" sz="2400" dirty="0" err="1"/>
                <a:t>NAChT</a:t>
              </a:r>
              <a:r>
                <a:rPr lang="it-IT" sz="2400" dirty="0"/>
                <a:t> + surgery</a:t>
              </a: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B5B0DD0-05F2-4994-8EF4-974AE745F60F}"/>
              </a:ext>
            </a:extLst>
          </p:cNvPr>
          <p:cNvCxnSpPr>
            <a:cxnSpLocks/>
          </p:cNvCxnSpPr>
          <p:nvPr/>
        </p:nvCxnSpPr>
        <p:spPr>
          <a:xfrm>
            <a:off x="4821394" y="3880375"/>
            <a:ext cx="1136346" cy="0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81CB8D8-6400-4792-86FC-7D358861BA15}"/>
              </a:ext>
            </a:extLst>
          </p:cNvPr>
          <p:cNvSpPr txBox="1"/>
          <p:nvPr/>
        </p:nvSpPr>
        <p:spPr>
          <a:xfrm>
            <a:off x="5957740" y="3689483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disseminazione </a:t>
            </a:r>
            <a:br>
              <a:rPr lang="it-IT" dirty="0"/>
            </a:br>
            <a:r>
              <a:rPr lang="it-IT" dirty="0"/>
              <a:t>peritoneale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E52886C-E05F-4BF4-873B-F8D9999EE8C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604345" y="3852227"/>
            <a:ext cx="399012" cy="160422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92AD0CC-1CCD-4666-A391-F4963852EBFF}"/>
              </a:ext>
            </a:extLst>
          </p:cNvPr>
          <p:cNvCxnSpPr>
            <a:cxnSpLocks/>
          </p:cNvCxnSpPr>
          <p:nvPr/>
        </p:nvCxnSpPr>
        <p:spPr>
          <a:xfrm>
            <a:off x="7595158" y="4019107"/>
            <a:ext cx="387405" cy="250101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DEFD8A-1408-477D-9FEC-EBA861BA8B0A}"/>
              </a:ext>
            </a:extLst>
          </p:cNvPr>
          <p:cNvSpPr txBox="1"/>
          <p:nvPr/>
        </p:nvSpPr>
        <p:spPr>
          <a:xfrm>
            <a:off x="8018059" y="4039766"/>
            <a:ext cx="47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3424023-9DE0-48F5-9072-FF0A01600C4F}"/>
              </a:ext>
            </a:extLst>
          </p:cNvPr>
          <p:cNvSpPr txBox="1"/>
          <p:nvPr/>
        </p:nvSpPr>
        <p:spPr>
          <a:xfrm>
            <a:off x="7973375" y="3563106"/>
            <a:ext cx="47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F8A6FB4D-F560-4828-9AD9-B8DC2233BAAB}"/>
              </a:ext>
            </a:extLst>
          </p:cNvPr>
          <p:cNvCxnSpPr>
            <a:cxnSpLocks/>
          </p:cNvCxnSpPr>
          <p:nvPr/>
        </p:nvCxnSpPr>
        <p:spPr>
          <a:xfrm flipV="1">
            <a:off x="8338729" y="3543739"/>
            <a:ext cx="399012" cy="160422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2C5B2EF8-CCC0-4140-AC2F-7A71EF1727E9}"/>
              </a:ext>
            </a:extLst>
          </p:cNvPr>
          <p:cNvCxnSpPr>
            <a:cxnSpLocks/>
          </p:cNvCxnSpPr>
          <p:nvPr/>
        </p:nvCxnSpPr>
        <p:spPr>
          <a:xfrm>
            <a:off x="4776711" y="4522220"/>
            <a:ext cx="4135634" cy="0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3881EC92-5532-450A-8B14-942F24C98FD4}"/>
              </a:ext>
            </a:extLst>
          </p:cNvPr>
          <p:cNvCxnSpPr>
            <a:cxnSpLocks/>
          </p:cNvCxnSpPr>
          <p:nvPr/>
        </p:nvCxnSpPr>
        <p:spPr>
          <a:xfrm flipV="1">
            <a:off x="8344773" y="4213732"/>
            <a:ext cx="567572" cy="7956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B67DE25-E7C3-4C58-924B-0326524F9156}"/>
              </a:ext>
            </a:extLst>
          </p:cNvPr>
          <p:cNvSpPr txBox="1"/>
          <p:nvPr/>
        </p:nvSpPr>
        <p:spPr>
          <a:xfrm>
            <a:off x="8959212" y="4039766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Conversion therapy+</a:t>
            </a:r>
            <a:br>
              <a:rPr lang="it-IT" dirty="0"/>
            </a:br>
            <a:r>
              <a:rPr lang="it-IT" dirty="0" err="1"/>
              <a:t>PIPAC+Surgery</a:t>
            </a:r>
            <a:r>
              <a:rPr lang="it-IT" dirty="0"/>
              <a:t>/HIPEC</a:t>
            </a:r>
          </a:p>
        </p:txBody>
      </p:sp>
    </p:spTree>
    <p:extLst>
      <p:ext uri="{BB962C8B-B14F-4D97-AF65-F5344CB8AC3E}">
        <p14:creationId xmlns:p14="http://schemas.microsoft.com/office/powerpoint/2010/main" val="275701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A6E2B90B-75F1-4BD6-8F72-6FED45B7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388" y="1640442"/>
            <a:ext cx="3765698" cy="423473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3577738-CC70-49F4-AE13-9146B2FF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85" y="308284"/>
            <a:ext cx="10515600" cy="1122525"/>
          </a:xfrm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it-IT" dirty="0"/>
              <a:t>T - </a:t>
            </a:r>
            <a:r>
              <a:rPr lang="it-IT" dirty="0" err="1"/>
              <a:t>Staging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2F663A-159E-407C-A1CF-E4DA11095CA1}"/>
              </a:ext>
            </a:extLst>
          </p:cNvPr>
          <p:cNvSpPr txBox="1"/>
          <p:nvPr/>
        </p:nvSpPr>
        <p:spPr>
          <a:xfrm>
            <a:off x="679655" y="6455497"/>
            <a:ext cx="1083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dirty="0">
                <a:solidFill>
                  <a:srgbClr val="333333"/>
                </a:solidFill>
                <a:effectLst/>
              </a:rPr>
              <a:t>-Kim, J</a:t>
            </a:r>
            <a:r>
              <a:rPr lang="en-US" sz="1000" i="1" dirty="0">
                <a:solidFill>
                  <a:srgbClr val="333333"/>
                </a:solidFill>
              </a:rPr>
              <a:t>. 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et al. Diagnostic performance of 64-section CT using CT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gastrography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 in preoperative T staging of gastric cancer according to 7th edition of AJCC cancer staging manual. 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Eur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Radiol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 </a:t>
            </a:r>
            <a:r>
              <a:rPr lang="en-US" sz="1000" b="1" i="1" dirty="0">
                <a:solidFill>
                  <a:srgbClr val="333333"/>
                </a:solidFill>
                <a:effectLst/>
              </a:rPr>
              <a:t>22, 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654–662 (2012).</a:t>
            </a:r>
            <a:br>
              <a:rPr lang="en-US" sz="1000" b="0" i="1" dirty="0">
                <a:solidFill>
                  <a:srgbClr val="333333"/>
                </a:solidFill>
                <a:effectLst/>
              </a:rPr>
            </a:br>
            <a:r>
              <a:rPr lang="en-US" sz="1000" b="0" i="1" dirty="0">
                <a:solidFill>
                  <a:srgbClr val="333333"/>
                </a:solidFill>
                <a:effectLst/>
              </a:rPr>
              <a:t>-Images courtesy of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prof.Mazzei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, University of Siena, Department of Radiology</a:t>
            </a:r>
            <a:endParaRPr lang="it-IT" sz="1000" i="1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DF02F2A3-93FE-48D2-BDEA-786BDB732C05}"/>
              </a:ext>
            </a:extLst>
          </p:cNvPr>
          <p:cNvGrpSpPr/>
          <p:nvPr/>
        </p:nvGrpSpPr>
        <p:grpSpPr>
          <a:xfrm>
            <a:off x="421558" y="1932131"/>
            <a:ext cx="5674442" cy="3651356"/>
            <a:chOff x="2633815" y="2379406"/>
            <a:chExt cx="5163165" cy="3464544"/>
          </a:xfrm>
        </p:grpSpPr>
        <p:pic>
          <p:nvPicPr>
            <p:cNvPr id="1026" name="Picture 2" descr="extended data figure 1">
              <a:extLst>
                <a:ext uri="{FF2B5EF4-FFF2-40B4-BE49-F238E27FC236}">
                  <a16:creationId xmlns:a16="http://schemas.microsoft.com/office/drawing/2014/main" id="{AEBD1F3A-41A0-4041-8F96-093C2BE1F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815" y="2401840"/>
              <a:ext cx="5163165" cy="3442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78E5236-1194-4D6A-BFE4-C8657ABF56A3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3345738"/>
              <a:ext cx="0" cy="39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F46EFA56-8BA8-487D-A49D-5556DA5FB178}"/>
                </a:ext>
              </a:extLst>
            </p:cNvPr>
            <p:cNvCxnSpPr>
              <a:cxnSpLocks/>
            </p:cNvCxnSpPr>
            <p:nvPr/>
          </p:nvCxnSpPr>
          <p:spPr>
            <a:xfrm>
              <a:off x="3465871" y="3345738"/>
              <a:ext cx="0" cy="13470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49044935-0821-47A1-88D4-A16A10E2ED6A}"/>
                </a:ext>
              </a:extLst>
            </p:cNvPr>
            <p:cNvCxnSpPr>
              <a:cxnSpLocks/>
            </p:cNvCxnSpPr>
            <p:nvPr/>
          </p:nvCxnSpPr>
          <p:spPr>
            <a:xfrm>
              <a:off x="3873909" y="3063060"/>
              <a:ext cx="0" cy="22687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A40C9FE3-2149-473C-82BD-8F0630171F0E}"/>
                </a:ext>
              </a:extLst>
            </p:cNvPr>
            <p:cNvCxnSpPr>
              <a:cxnSpLocks/>
            </p:cNvCxnSpPr>
            <p:nvPr/>
          </p:nvCxnSpPr>
          <p:spPr>
            <a:xfrm>
              <a:off x="4331109" y="2782840"/>
              <a:ext cx="0" cy="294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5FBDEF3B-7874-4D52-A375-B7371BF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768644" y="2726304"/>
              <a:ext cx="0" cy="3117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58207B7-7023-468D-A23A-64ECF7FDFE6E}"/>
                </a:ext>
              </a:extLst>
            </p:cNvPr>
            <p:cNvSpPr txBox="1"/>
            <p:nvPr/>
          </p:nvSpPr>
          <p:spPr>
            <a:xfrm>
              <a:off x="2729681" y="2926769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T1a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509AA3DE-9AF5-4A4C-81C4-23848355EE57}"/>
                </a:ext>
              </a:extLst>
            </p:cNvPr>
            <p:cNvSpPr txBox="1"/>
            <p:nvPr/>
          </p:nvSpPr>
          <p:spPr>
            <a:xfrm>
              <a:off x="3146938" y="2926769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T1b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A07D244A-983B-4697-9960-64A01875E7C4}"/>
                </a:ext>
              </a:extLst>
            </p:cNvPr>
            <p:cNvSpPr txBox="1"/>
            <p:nvPr/>
          </p:nvSpPr>
          <p:spPr>
            <a:xfrm>
              <a:off x="3626874" y="2674436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T2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612B1B4-CDF2-4729-B736-8ECC055E361B}"/>
                </a:ext>
              </a:extLst>
            </p:cNvPr>
            <p:cNvSpPr txBox="1"/>
            <p:nvPr/>
          </p:nvSpPr>
          <p:spPr>
            <a:xfrm>
              <a:off x="4126475" y="2463237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T3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C057F117-D4DF-467F-8790-819C1EE98EA5}"/>
                </a:ext>
              </a:extLst>
            </p:cNvPr>
            <p:cNvSpPr txBox="1"/>
            <p:nvPr/>
          </p:nvSpPr>
          <p:spPr>
            <a:xfrm>
              <a:off x="4560940" y="2379406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T4</a:t>
              </a: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D92B878-B49B-4673-9371-E025D681F263}"/>
              </a:ext>
            </a:extLst>
          </p:cNvPr>
          <p:cNvSpPr txBox="1"/>
          <p:nvPr/>
        </p:nvSpPr>
        <p:spPr>
          <a:xfrm>
            <a:off x="2022952" y="5957327"/>
            <a:ext cx="651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Fase arteriosa parenchimale: miglior stratificazione parietale gastrica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5486588B-DE2F-46C9-82E6-4AEF69317716}"/>
              </a:ext>
            </a:extLst>
          </p:cNvPr>
          <p:cNvSpPr/>
          <p:nvPr/>
        </p:nvSpPr>
        <p:spPr>
          <a:xfrm>
            <a:off x="4321501" y="3769631"/>
            <a:ext cx="1870984" cy="785191"/>
          </a:xfrm>
          <a:prstGeom prst="ellipse">
            <a:avLst/>
          </a:prstGeom>
          <a:noFill/>
          <a:ln w="38100">
            <a:solidFill>
              <a:srgbClr val="FFD3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83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A6FF2CF-59F5-4CA9-BE68-79C25449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575" y="1693181"/>
            <a:ext cx="5543550" cy="39243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3577738-CC70-49F4-AE13-9146B2FF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85" y="308284"/>
            <a:ext cx="10515600" cy="1122525"/>
          </a:xfrm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it-IT" dirty="0"/>
              <a:t>T - </a:t>
            </a:r>
            <a:r>
              <a:rPr lang="it-IT" dirty="0" err="1"/>
              <a:t>Staging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2F663A-159E-407C-A1CF-E4DA11095CA1}"/>
              </a:ext>
            </a:extLst>
          </p:cNvPr>
          <p:cNvSpPr txBox="1"/>
          <p:nvPr/>
        </p:nvSpPr>
        <p:spPr>
          <a:xfrm>
            <a:off x="679655" y="6455497"/>
            <a:ext cx="1083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dirty="0">
                <a:solidFill>
                  <a:srgbClr val="333333"/>
                </a:solidFill>
                <a:effectLst/>
              </a:rPr>
              <a:t>-Kim, J</a:t>
            </a:r>
            <a:r>
              <a:rPr lang="en-US" sz="1000" i="1" dirty="0">
                <a:solidFill>
                  <a:srgbClr val="333333"/>
                </a:solidFill>
              </a:rPr>
              <a:t>. 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et al. Diagnostic performance of 64-section CT using CT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gastrography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 in preoperative T staging of gastric cancer according to 7th edition of AJCC cancer staging manual. 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Eur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Radiol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 </a:t>
            </a:r>
            <a:r>
              <a:rPr lang="en-US" sz="1000" b="1" i="1" dirty="0">
                <a:solidFill>
                  <a:srgbClr val="333333"/>
                </a:solidFill>
                <a:effectLst/>
              </a:rPr>
              <a:t>22, 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654–662 (2012).</a:t>
            </a:r>
            <a:br>
              <a:rPr lang="en-US" sz="1000" b="0" i="1" dirty="0">
                <a:solidFill>
                  <a:srgbClr val="333333"/>
                </a:solidFill>
                <a:effectLst/>
              </a:rPr>
            </a:br>
            <a:r>
              <a:rPr lang="en-US" sz="1000" b="0" i="1" dirty="0">
                <a:solidFill>
                  <a:srgbClr val="333333"/>
                </a:solidFill>
                <a:effectLst/>
              </a:rPr>
              <a:t>-Images courtesy of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prof.Mazzei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, University of Siena, Department of Radiology</a:t>
            </a:r>
            <a:endParaRPr lang="it-IT" sz="1000" i="1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DF02F2A3-93FE-48D2-BDEA-786BDB732C05}"/>
              </a:ext>
            </a:extLst>
          </p:cNvPr>
          <p:cNvGrpSpPr/>
          <p:nvPr/>
        </p:nvGrpSpPr>
        <p:grpSpPr>
          <a:xfrm>
            <a:off x="382483" y="1856568"/>
            <a:ext cx="5674442" cy="3651356"/>
            <a:chOff x="2633815" y="2379406"/>
            <a:chExt cx="5163165" cy="3464544"/>
          </a:xfrm>
        </p:grpSpPr>
        <p:pic>
          <p:nvPicPr>
            <p:cNvPr id="1026" name="Picture 2" descr="extended data figure 1">
              <a:extLst>
                <a:ext uri="{FF2B5EF4-FFF2-40B4-BE49-F238E27FC236}">
                  <a16:creationId xmlns:a16="http://schemas.microsoft.com/office/drawing/2014/main" id="{AEBD1F3A-41A0-4041-8F96-093C2BE1F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815" y="2401840"/>
              <a:ext cx="5163165" cy="3442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78E5236-1194-4D6A-BFE4-C8657ABF56A3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3345738"/>
              <a:ext cx="0" cy="39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F46EFA56-8BA8-487D-A49D-5556DA5FB178}"/>
                </a:ext>
              </a:extLst>
            </p:cNvPr>
            <p:cNvCxnSpPr>
              <a:cxnSpLocks/>
            </p:cNvCxnSpPr>
            <p:nvPr/>
          </p:nvCxnSpPr>
          <p:spPr>
            <a:xfrm>
              <a:off x="3465871" y="3345738"/>
              <a:ext cx="0" cy="13470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49044935-0821-47A1-88D4-A16A10E2ED6A}"/>
                </a:ext>
              </a:extLst>
            </p:cNvPr>
            <p:cNvCxnSpPr>
              <a:cxnSpLocks/>
            </p:cNvCxnSpPr>
            <p:nvPr/>
          </p:nvCxnSpPr>
          <p:spPr>
            <a:xfrm>
              <a:off x="3873909" y="3063060"/>
              <a:ext cx="0" cy="22687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A40C9FE3-2149-473C-82BD-8F0630171F0E}"/>
                </a:ext>
              </a:extLst>
            </p:cNvPr>
            <p:cNvCxnSpPr>
              <a:cxnSpLocks/>
            </p:cNvCxnSpPr>
            <p:nvPr/>
          </p:nvCxnSpPr>
          <p:spPr>
            <a:xfrm>
              <a:off x="4331109" y="2782840"/>
              <a:ext cx="0" cy="294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5FBDEF3B-7874-4D52-A375-B7371BF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768644" y="2726304"/>
              <a:ext cx="0" cy="3117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58207B7-7023-468D-A23A-64ECF7FDFE6E}"/>
                </a:ext>
              </a:extLst>
            </p:cNvPr>
            <p:cNvSpPr txBox="1"/>
            <p:nvPr/>
          </p:nvSpPr>
          <p:spPr>
            <a:xfrm>
              <a:off x="2729681" y="2926769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T1a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509AA3DE-9AF5-4A4C-81C4-23848355EE57}"/>
                </a:ext>
              </a:extLst>
            </p:cNvPr>
            <p:cNvSpPr txBox="1"/>
            <p:nvPr/>
          </p:nvSpPr>
          <p:spPr>
            <a:xfrm>
              <a:off x="3146938" y="2926769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T1b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A07D244A-983B-4697-9960-64A01875E7C4}"/>
                </a:ext>
              </a:extLst>
            </p:cNvPr>
            <p:cNvSpPr txBox="1"/>
            <p:nvPr/>
          </p:nvSpPr>
          <p:spPr>
            <a:xfrm>
              <a:off x="3626874" y="2674436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T2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612B1B4-CDF2-4729-B736-8ECC055E361B}"/>
                </a:ext>
              </a:extLst>
            </p:cNvPr>
            <p:cNvSpPr txBox="1"/>
            <p:nvPr/>
          </p:nvSpPr>
          <p:spPr>
            <a:xfrm>
              <a:off x="4126475" y="2463237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T3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C057F117-D4DF-467F-8790-819C1EE98EA5}"/>
                </a:ext>
              </a:extLst>
            </p:cNvPr>
            <p:cNvSpPr txBox="1"/>
            <p:nvPr/>
          </p:nvSpPr>
          <p:spPr>
            <a:xfrm>
              <a:off x="4560940" y="2379406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T4</a:t>
              </a: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D92B878-B49B-4673-9371-E025D681F263}"/>
              </a:ext>
            </a:extLst>
          </p:cNvPr>
          <p:cNvSpPr txBox="1"/>
          <p:nvPr/>
        </p:nvSpPr>
        <p:spPr>
          <a:xfrm>
            <a:off x="2500440" y="5858574"/>
            <a:ext cx="661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T1a: </a:t>
            </a:r>
            <a:r>
              <a:rPr lang="it-IT" dirty="0"/>
              <a:t>Enhancement e/o ispessimento del solo strato </a:t>
            </a:r>
            <a:r>
              <a:rPr lang="it-IT" dirty="0" err="1"/>
              <a:t>mucosale</a:t>
            </a:r>
            <a:r>
              <a:rPr lang="it-IT" dirty="0"/>
              <a:t> interno</a:t>
            </a:r>
          </a:p>
        </p:txBody>
      </p:sp>
    </p:spTree>
    <p:extLst>
      <p:ext uri="{BB962C8B-B14F-4D97-AF65-F5344CB8AC3E}">
        <p14:creationId xmlns:p14="http://schemas.microsoft.com/office/powerpoint/2010/main" val="342183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77738-CC70-49F4-AE13-9146B2FF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85" y="308284"/>
            <a:ext cx="10515600" cy="1122525"/>
          </a:xfrm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it-IT" dirty="0"/>
              <a:t>T - </a:t>
            </a:r>
            <a:r>
              <a:rPr lang="it-IT" dirty="0" err="1"/>
              <a:t>Staging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2F663A-159E-407C-A1CF-E4DA11095CA1}"/>
              </a:ext>
            </a:extLst>
          </p:cNvPr>
          <p:cNvSpPr txBox="1"/>
          <p:nvPr/>
        </p:nvSpPr>
        <p:spPr>
          <a:xfrm>
            <a:off x="679655" y="6455497"/>
            <a:ext cx="1083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dirty="0">
                <a:solidFill>
                  <a:srgbClr val="333333"/>
                </a:solidFill>
                <a:effectLst/>
              </a:rPr>
              <a:t>-Kim, J</a:t>
            </a:r>
            <a:r>
              <a:rPr lang="en-US" sz="1000" i="1" dirty="0">
                <a:solidFill>
                  <a:srgbClr val="333333"/>
                </a:solidFill>
              </a:rPr>
              <a:t>. 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et al. Diagnostic performance of 64-section CT using CT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gastrography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 in preoperative T staging of gastric cancer according to 7th edition of AJCC cancer staging manual. 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Eur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Radiol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 </a:t>
            </a:r>
            <a:r>
              <a:rPr lang="en-US" sz="1000" b="1" i="1" dirty="0">
                <a:solidFill>
                  <a:srgbClr val="333333"/>
                </a:solidFill>
                <a:effectLst/>
              </a:rPr>
              <a:t>22, 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654–662 (2012).</a:t>
            </a:r>
            <a:br>
              <a:rPr lang="en-US" sz="1000" b="0" i="1" dirty="0">
                <a:solidFill>
                  <a:srgbClr val="333333"/>
                </a:solidFill>
                <a:effectLst/>
              </a:rPr>
            </a:br>
            <a:r>
              <a:rPr lang="en-US" sz="1000" b="0" i="1" dirty="0">
                <a:solidFill>
                  <a:srgbClr val="333333"/>
                </a:solidFill>
                <a:effectLst/>
              </a:rPr>
              <a:t>-Images courtesy of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prof.Mazzei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, University of Siena, Department of Radiology</a:t>
            </a:r>
            <a:endParaRPr lang="it-IT" sz="1000" i="1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DF02F2A3-93FE-48D2-BDEA-786BDB732C05}"/>
              </a:ext>
            </a:extLst>
          </p:cNvPr>
          <p:cNvGrpSpPr/>
          <p:nvPr/>
        </p:nvGrpSpPr>
        <p:grpSpPr>
          <a:xfrm>
            <a:off x="382483" y="1856568"/>
            <a:ext cx="5674442" cy="3651356"/>
            <a:chOff x="2633815" y="2379406"/>
            <a:chExt cx="5163165" cy="3464544"/>
          </a:xfrm>
        </p:grpSpPr>
        <p:pic>
          <p:nvPicPr>
            <p:cNvPr id="1026" name="Picture 2" descr="extended data figure 1">
              <a:extLst>
                <a:ext uri="{FF2B5EF4-FFF2-40B4-BE49-F238E27FC236}">
                  <a16:creationId xmlns:a16="http://schemas.microsoft.com/office/drawing/2014/main" id="{AEBD1F3A-41A0-4041-8F96-093C2BE1F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815" y="2401840"/>
              <a:ext cx="5163165" cy="3442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78E5236-1194-4D6A-BFE4-C8657ABF56A3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3345738"/>
              <a:ext cx="0" cy="39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F46EFA56-8BA8-487D-A49D-5556DA5FB178}"/>
                </a:ext>
              </a:extLst>
            </p:cNvPr>
            <p:cNvCxnSpPr>
              <a:cxnSpLocks/>
            </p:cNvCxnSpPr>
            <p:nvPr/>
          </p:nvCxnSpPr>
          <p:spPr>
            <a:xfrm>
              <a:off x="3465871" y="3345738"/>
              <a:ext cx="0" cy="13470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49044935-0821-47A1-88D4-A16A10E2ED6A}"/>
                </a:ext>
              </a:extLst>
            </p:cNvPr>
            <p:cNvCxnSpPr>
              <a:cxnSpLocks/>
            </p:cNvCxnSpPr>
            <p:nvPr/>
          </p:nvCxnSpPr>
          <p:spPr>
            <a:xfrm>
              <a:off x="3873909" y="3063060"/>
              <a:ext cx="0" cy="22687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A40C9FE3-2149-473C-82BD-8F0630171F0E}"/>
                </a:ext>
              </a:extLst>
            </p:cNvPr>
            <p:cNvCxnSpPr>
              <a:cxnSpLocks/>
            </p:cNvCxnSpPr>
            <p:nvPr/>
          </p:nvCxnSpPr>
          <p:spPr>
            <a:xfrm>
              <a:off x="4331109" y="2782840"/>
              <a:ext cx="0" cy="294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5FBDEF3B-7874-4D52-A375-B7371BF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768644" y="2726304"/>
              <a:ext cx="0" cy="3117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58207B7-7023-468D-A23A-64ECF7FDFE6E}"/>
                </a:ext>
              </a:extLst>
            </p:cNvPr>
            <p:cNvSpPr txBox="1"/>
            <p:nvPr/>
          </p:nvSpPr>
          <p:spPr>
            <a:xfrm>
              <a:off x="2729681" y="2926769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T1a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509AA3DE-9AF5-4A4C-81C4-23848355EE57}"/>
                </a:ext>
              </a:extLst>
            </p:cNvPr>
            <p:cNvSpPr txBox="1"/>
            <p:nvPr/>
          </p:nvSpPr>
          <p:spPr>
            <a:xfrm>
              <a:off x="3146938" y="2926769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T1b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A07D244A-983B-4697-9960-64A01875E7C4}"/>
                </a:ext>
              </a:extLst>
            </p:cNvPr>
            <p:cNvSpPr txBox="1"/>
            <p:nvPr/>
          </p:nvSpPr>
          <p:spPr>
            <a:xfrm>
              <a:off x="3626874" y="2674436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T2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612B1B4-CDF2-4729-B736-8ECC055E361B}"/>
                </a:ext>
              </a:extLst>
            </p:cNvPr>
            <p:cNvSpPr txBox="1"/>
            <p:nvPr/>
          </p:nvSpPr>
          <p:spPr>
            <a:xfrm>
              <a:off x="4126475" y="2463237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T3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C057F117-D4DF-467F-8790-819C1EE98EA5}"/>
                </a:ext>
              </a:extLst>
            </p:cNvPr>
            <p:cNvSpPr txBox="1"/>
            <p:nvPr/>
          </p:nvSpPr>
          <p:spPr>
            <a:xfrm>
              <a:off x="4560940" y="2379406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T4</a:t>
              </a:r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AF48C9E0-C068-4522-A4A7-AD80123F2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899" y="1727077"/>
            <a:ext cx="5612618" cy="3888216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A842224-8DAE-41AD-AE9A-50B3776E9A59}"/>
              </a:ext>
            </a:extLst>
          </p:cNvPr>
          <p:cNvSpPr txBox="1"/>
          <p:nvPr/>
        </p:nvSpPr>
        <p:spPr>
          <a:xfrm>
            <a:off x="3582062" y="5870734"/>
            <a:ext cx="458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T1b: </a:t>
            </a:r>
            <a:r>
              <a:rPr lang="it-IT" dirty="0"/>
              <a:t>Infiltrazione &lt;= 50% dello strato </a:t>
            </a:r>
            <a:r>
              <a:rPr lang="it-IT" dirty="0" err="1"/>
              <a:t>ipodenso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1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77738-CC70-49F4-AE13-9146B2FF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85" y="308284"/>
            <a:ext cx="10515600" cy="1122525"/>
          </a:xfrm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it-IT" dirty="0"/>
              <a:t>T - </a:t>
            </a:r>
            <a:r>
              <a:rPr lang="it-IT" dirty="0" err="1"/>
              <a:t>Staging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2F663A-159E-407C-A1CF-E4DA11095CA1}"/>
              </a:ext>
            </a:extLst>
          </p:cNvPr>
          <p:cNvSpPr txBox="1"/>
          <p:nvPr/>
        </p:nvSpPr>
        <p:spPr>
          <a:xfrm>
            <a:off x="679655" y="6455497"/>
            <a:ext cx="1083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dirty="0">
                <a:solidFill>
                  <a:srgbClr val="333333"/>
                </a:solidFill>
                <a:effectLst/>
              </a:rPr>
              <a:t>-Kim, J</a:t>
            </a:r>
            <a:r>
              <a:rPr lang="en-US" sz="1000" i="1" dirty="0">
                <a:solidFill>
                  <a:srgbClr val="333333"/>
                </a:solidFill>
              </a:rPr>
              <a:t>. 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et al. Diagnostic performance of 64-section CT using CT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gastrography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 in preoperative T staging of gastric cancer according to 7th edition of AJCC cancer staging manual. 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Eur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Radiol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 </a:t>
            </a:r>
            <a:r>
              <a:rPr lang="en-US" sz="1000" b="1" i="1" dirty="0">
                <a:solidFill>
                  <a:srgbClr val="333333"/>
                </a:solidFill>
                <a:effectLst/>
              </a:rPr>
              <a:t>22, 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654–662 (2012).</a:t>
            </a:r>
            <a:br>
              <a:rPr lang="en-US" sz="1000" b="0" i="1" dirty="0">
                <a:solidFill>
                  <a:srgbClr val="333333"/>
                </a:solidFill>
                <a:effectLst/>
              </a:rPr>
            </a:br>
            <a:r>
              <a:rPr lang="en-US" sz="1000" b="0" i="1" dirty="0">
                <a:solidFill>
                  <a:srgbClr val="333333"/>
                </a:solidFill>
                <a:effectLst/>
              </a:rPr>
              <a:t>-Images courtesy of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prof.Mazzei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, University of Siena, Department of Radiology</a:t>
            </a:r>
            <a:endParaRPr lang="it-IT" sz="1000" i="1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DF02F2A3-93FE-48D2-BDEA-786BDB732C05}"/>
              </a:ext>
            </a:extLst>
          </p:cNvPr>
          <p:cNvGrpSpPr/>
          <p:nvPr/>
        </p:nvGrpSpPr>
        <p:grpSpPr>
          <a:xfrm>
            <a:off x="382483" y="1856568"/>
            <a:ext cx="5674442" cy="3651356"/>
            <a:chOff x="2633815" y="2379406"/>
            <a:chExt cx="5163165" cy="3464544"/>
          </a:xfrm>
        </p:grpSpPr>
        <p:pic>
          <p:nvPicPr>
            <p:cNvPr id="1026" name="Picture 2" descr="extended data figure 1">
              <a:extLst>
                <a:ext uri="{FF2B5EF4-FFF2-40B4-BE49-F238E27FC236}">
                  <a16:creationId xmlns:a16="http://schemas.microsoft.com/office/drawing/2014/main" id="{AEBD1F3A-41A0-4041-8F96-093C2BE1F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815" y="2401840"/>
              <a:ext cx="5163165" cy="3442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78E5236-1194-4D6A-BFE4-C8657ABF56A3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3345738"/>
              <a:ext cx="0" cy="39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F46EFA56-8BA8-487D-A49D-5556DA5FB178}"/>
                </a:ext>
              </a:extLst>
            </p:cNvPr>
            <p:cNvCxnSpPr>
              <a:cxnSpLocks/>
            </p:cNvCxnSpPr>
            <p:nvPr/>
          </p:nvCxnSpPr>
          <p:spPr>
            <a:xfrm>
              <a:off x="3465871" y="3345738"/>
              <a:ext cx="0" cy="13470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49044935-0821-47A1-88D4-A16A10E2ED6A}"/>
                </a:ext>
              </a:extLst>
            </p:cNvPr>
            <p:cNvCxnSpPr>
              <a:cxnSpLocks/>
            </p:cNvCxnSpPr>
            <p:nvPr/>
          </p:nvCxnSpPr>
          <p:spPr>
            <a:xfrm>
              <a:off x="3873909" y="3063060"/>
              <a:ext cx="0" cy="22687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A40C9FE3-2149-473C-82BD-8F0630171F0E}"/>
                </a:ext>
              </a:extLst>
            </p:cNvPr>
            <p:cNvCxnSpPr>
              <a:cxnSpLocks/>
            </p:cNvCxnSpPr>
            <p:nvPr/>
          </p:nvCxnSpPr>
          <p:spPr>
            <a:xfrm>
              <a:off x="4331109" y="2782840"/>
              <a:ext cx="0" cy="294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5FBDEF3B-7874-4D52-A375-B7371BF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768644" y="2726304"/>
              <a:ext cx="0" cy="3117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58207B7-7023-468D-A23A-64ECF7FDFE6E}"/>
                </a:ext>
              </a:extLst>
            </p:cNvPr>
            <p:cNvSpPr txBox="1"/>
            <p:nvPr/>
          </p:nvSpPr>
          <p:spPr>
            <a:xfrm>
              <a:off x="2729681" y="2926769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T1a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509AA3DE-9AF5-4A4C-81C4-23848355EE57}"/>
                </a:ext>
              </a:extLst>
            </p:cNvPr>
            <p:cNvSpPr txBox="1"/>
            <p:nvPr/>
          </p:nvSpPr>
          <p:spPr>
            <a:xfrm>
              <a:off x="3146938" y="2926769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T1b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A07D244A-983B-4697-9960-64A01875E7C4}"/>
                </a:ext>
              </a:extLst>
            </p:cNvPr>
            <p:cNvSpPr txBox="1"/>
            <p:nvPr/>
          </p:nvSpPr>
          <p:spPr>
            <a:xfrm>
              <a:off x="3626874" y="2674436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T2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612B1B4-CDF2-4729-B736-8ECC055E361B}"/>
                </a:ext>
              </a:extLst>
            </p:cNvPr>
            <p:cNvSpPr txBox="1"/>
            <p:nvPr/>
          </p:nvSpPr>
          <p:spPr>
            <a:xfrm>
              <a:off x="4126475" y="2463237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T3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C057F117-D4DF-467F-8790-819C1EE98EA5}"/>
                </a:ext>
              </a:extLst>
            </p:cNvPr>
            <p:cNvSpPr txBox="1"/>
            <p:nvPr/>
          </p:nvSpPr>
          <p:spPr>
            <a:xfrm>
              <a:off x="4560940" y="2379406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T4</a:t>
              </a:r>
            </a:p>
          </p:txBody>
        </p: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925C97C6-30A9-44EA-AE04-65A18DDF816F}"/>
              </a:ext>
            </a:extLst>
          </p:cNvPr>
          <p:cNvGrpSpPr/>
          <p:nvPr/>
        </p:nvGrpSpPr>
        <p:grpSpPr>
          <a:xfrm>
            <a:off x="6265967" y="1715760"/>
            <a:ext cx="5543550" cy="3924300"/>
            <a:chOff x="6307588" y="2104612"/>
            <a:chExt cx="5543550" cy="3924300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1CB3EB24-FF99-442F-A3E3-96D57529C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7588" y="2104612"/>
              <a:ext cx="5543550" cy="3924300"/>
            </a:xfrm>
            <a:prstGeom prst="rect">
              <a:avLst/>
            </a:prstGeom>
          </p:spPr>
        </p:pic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17B56307-C356-4D39-83E3-FED2B77B0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0565" y="2813705"/>
              <a:ext cx="468798" cy="10598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80DBB76-6A0B-45A4-8E94-C58D6A5F9D0F}"/>
              </a:ext>
            </a:extLst>
          </p:cNvPr>
          <p:cNvSpPr txBox="1"/>
          <p:nvPr/>
        </p:nvSpPr>
        <p:spPr>
          <a:xfrm>
            <a:off x="1745376" y="5849788"/>
            <a:ext cx="848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T2: </a:t>
            </a:r>
            <a:r>
              <a:rPr lang="it-IT" dirty="0"/>
              <a:t>Infiltrazione =&gt; 50% dello strato </a:t>
            </a:r>
            <a:r>
              <a:rPr lang="it-IT" dirty="0" err="1"/>
              <a:t>ipodenso</a:t>
            </a:r>
            <a:r>
              <a:rPr lang="it-IT" dirty="0"/>
              <a:t>, senza coinvolgimento del margine esterno</a:t>
            </a:r>
          </a:p>
        </p:txBody>
      </p:sp>
    </p:spTree>
    <p:extLst>
      <p:ext uri="{BB962C8B-B14F-4D97-AF65-F5344CB8AC3E}">
        <p14:creationId xmlns:p14="http://schemas.microsoft.com/office/powerpoint/2010/main" val="385687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77738-CC70-49F4-AE13-9146B2FF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85" y="308284"/>
            <a:ext cx="10515600" cy="1122525"/>
          </a:xfrm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it-IT" dirty="0"/>
              <a:t>T - </a:t>
            </a:r>
            <a:r>
              <a:rPr lang="it-IT" dirty="0" err="1"/>
              <a:t>Staging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2F663A-159E-407C-A1CF-E4DA11095CA1}"/>
              </a:ext>
            </a:extLst>
          </p:cNvPr>
          <p:cNvSpPr txBox="1"/>
          <p:nvPr/>
        </p:nvSpPr>
        <p:spPr>
          <a:xfrm>
            <a:off x="679655" y="6455497"/>
            <a:ext cx="1083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dirty="0">
                <a:solidFill>
                  <a:srgbClr val="333333"/>
                </a:solidFill>
                <a:effectLst/>
              </a:rPr>
              <a:t>-Kim, J</a:t>
            </a:r>
            <a:r>
              <a:rPr lang="en-US" sz="1000" i="1" dirty="0">
                <a:solidFill>
                  <a:srgbClr val="333333"/>
                </a:solidFill>
              </a:rPr>
              <a:t>. 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et al. Diagnostic performance of 64-section CT using CT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gastrography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 in preoperative T staging of gastric cancer according to 7th edition of AJCC cancer staging manual. 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Eur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Radiol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 </a:t>
            </a:r>
            <a:r>
              <a:rPr lang="en-US" sz="1000" b="1" i="1" dirty="0">
                <a:solidFill>
                  <a:srgbClr val="333333"/>
                </a:solidFill>
                <a:effectLst/>
              </a:rPr>
              <a:t>22, 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654–662 (2012).</a:t>
            </a:r>
            <a:br>
              <a:rPr lang="en-US" sz="1000" b="0" i="1" dirty="0">
                <a:solidFill>
                  <a:srgbClr val="333333"/>
                </a:solidFill>
                <a:effectLst/>
              </a:rPr>
            </a:br>
            <a:r>
              <a:rPr lang="en-US" sz="1000" b="0" i="1" dirty="0">
                <a:solidFill>
                  <a:srgbClr val="333333"/>
                </a:solidFill>
                <a:effectLst/>
              </a:rPr>
              <a:t>-Images courtesy of </a:t>
            </a:r>
            <a:r>
              <a:rPr lang="en-US" sz="1000" b="0" i="1" dirty="0" err="1">
                <a:solidFill>
                  <a:srgbClr val="333333"/>
                </a:solidFill>
                <a:effectLst/>
              </a:rPr>
              <a:t>prof.Mazzei</a:t>
            </a:r>
            <a:r>
              <a:rPr lang="en-US" sz="1000" b="0" i="1" dirty="0">
                <a:solidFill>
                  <a:srgbClr val="333333"/>
                </a:solidFill>
                <a:effectLst/>
              </a:rPr>
              <a:t>, University of Siena, Department of Radiology</a:t>
            </a:r>
            <a:endParaRPr lang="it-IT" sz="1000" i="1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DF02F2A3-93FE-48D2-BDEA-786BDB732C05}"/>
              </a:ext>
            </a:extLst>
          </p:cNvPr>
          <p:cNvGrpSpPr/>
          <p:nvPr/>
        </p:nvGrpSpPr>
        <p:grpSpPr>
          <a:xfrm>
            <a:off x="382483" y="1856568"/>
            <a:ext cx="5674442" cy="3651356"/>
            <a:chOff x="2633815" y="2379406"/>
            <a:chExt cx="5163165" cy="3464544"/>
          </a:xfrm>
        </p:grpSpPr>
        <p:pic>
          <p:nvPicPr>
            <p:cNvPr id="1026" name="Picture 2" descr="extended data figure 1">
              <a:extLst>
                <a:ext uri="{FF2B5EF4-FFF2-40B4-BE49-F238E27FC236}">
                  <a16:creationId xmlns:a16="http://schemas.microsoft.com/office/drawing/2014/main" id="{AEBD1F3A-41A0-4041-8F96-093C2BE1F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815" y="2401840"/>
              <a:ext cx="5163165" cy="3442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78E5236-1194-4D6A-BFE4-C8657ABF56A3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3345738"/>
              <a:ext cx="0" cy="39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F46EFA56-8BA8-487D-A49D-5556DA5FB178}"/>
                </a:ext>
              </a:extLst>
            </p:cNvPr>
            <p:cNvCxnSpPr>
              <a:cxnSpLocks/>
            </p:cNvCxnSpPr>
            <p:nvPr/>
          </p:nvCxnSpPr>
          <p:spPr>
            <a:xfrm>
              <a:off x="3465871" y="3345738"/>
              <a:ext cx="0" cy="13470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49044935-0821-47A1-88D4-A16A10E2ED6A}"/>
                </a:ext>
              </a:extLst>
            </p:cNvPr>
            <p:cNvCxnSpPr>
              <a:cxnSpLocks/>
            </p:cNvCxnSpPr>
            <p:nvPr/>
          </p:nvCxnSpPr>
          <p:spPr>
            <a:xfrm>
              <a:off x="3873909" y="3063060"/>
              <a:ext cx="0" cy="22687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A40C9FE3-2149-473C-82BD-8F0630171F0E}"/>
                </a:ext>
              </a:extLst>
            </p:cNvPr>
            <p:cNvCxnSpPr>
              <a:cxnSpLocks/>
            </p:cNvCxnSpPr>
            <p:nvPr/>
          </p:nvCxnSpPr>
          <p:spPr>
            <a:xfrm>
              <a:off x="4331109" y="2782840"/>
              <a:ext cx="0" cy="294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5FBDEF3B-7874-4D52-A375-B7371BF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768644" y="2726304"/>
              <a:ext cx="0" cy="3117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58207B7-7023-468D-A23A-64ECF7FDFE6E}"/>
                </a:ext>
              </a:extLst>
            </p:cNvPr>
            <p:cNvSpPr txBox="1"/>
            <p:nvPr/>
          </p:nvSpPr>
          <p:spPr>
            <a:xfrm>
              <a:off x="2729681" y="2926769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T1a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509AA3DE-9AF5-4A4C-81C4-23848355EE57}"/>
                </a:ext>
              </a:extLst>
            </p:cNvPr>
            <p:cNvSpPr txBox="1"/>
            <p:nvPr/>
          </p:nvSpPr>
          <p:spPr>
            <a:xfrm>
              <a:off x="3146938" y="2926769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T1b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A07D244A-983B-4697-9960-64A01875E7C4}"/>
                </a:ext>
              </a:extLst>
            </p:cNvPr>
            <p:cNvSpPr txBox="1"/>
            <p:nvPr/>
          </p:nvSpPr>
          <p:spPr>
            <a:xfrm>
              <a:off x="3626874" y="2674436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T2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612B1B4-CDF2-4729-B736-8ECC055E361B}"/>
                </a:ext>
              </a:extLst>
            </p:cNvPr>
            <p:cNvSpPr txBox="1"/>
            <p:nvPr/>
          </p:nvSpPr>
          <p:spPr>
            <a:xfrm>
              <a:off x="4126475" y="2463237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T3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C057F117-D4DF-467F-8790-819C1EE98EA5}"/>
                </a:ext>
              </a:extLst>
            </p:cNvPr>
            <p:cNvSpPr txBox="1"/>
            <p:nvPr/>
          </p:nvSpPr>
          <p:spPr>
            <a:xfrm>
              <a:off x="4560940" y="2379406"/>
              <a:ext cx="610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T4</a:t>
              </a:r>
            </a:p>
          </p:txBody>
        </p:sp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783FE556-B5BB-4287-B307-E97F4CF0F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199" y="1699180"/>
            <a:ext cx="5638800" cy="3888216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E1399B0-E96D-4C84-860C-92D16CF411EE}"/>
              </a:ext>
            </a:extLst>
          </p:cNvPr>
          <p:cNvSpPr txBox="1"/>
          <p:nvPr/>
        </p:nvSpPr>
        <p:spPr>
          <a:xfrm>
            <a:off x="382483" y="5929382"/>
            <a:ext cx="1183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T3: </a:t>
            </a:r>
            <a:r>
              <a:rPr lang="it-IT" dirty="0"/>
              <a:t>coinvolgimento di tutto lo strato parietale </a:t>
            </a:r>
            <a:r>
              <a:rPr lang="it-IT" dirty="0" err="1"/>
              <a:t>ipodenso</a:t>
            </a:r>
            <a:r>
              <a:rPr lang="it-IT" dirty="0"/>
              <a:t> fino al margine esterno, minima irregolarità dei profili e </a:t>
            </a:r>
            <a:r>
              <a:rPr lang="it-IT" dirty="0" err="1"/>
              <a:t>fat</a:t>
            </a:r>
            <a:r>
              <a:rPr lang="it-IT" dirty="0"/>
              <a:t> </a:t>
            </a:r>
            <a:r>
              <a:rPr lang="it-IT" dirty="0" err="1"/>
              <a:t>stranding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9897246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ersonalizzato 12">
      <a:dk1>
        <a:sysClr val="windowText" lastClr="000000"/>
      </a:dk1>
      <a:lt1>
        <a:srgbClr val="D8D8D8"/>
      </a:lt1>
      <a:dk2>
        <a:srgbClr val="000000"/>
      </a:dk2>
      <a:lt2>
        <a:srgbClr val="FFE67D"/>
      </a:lt2>
      <a:accent1>
        <a:srgbClr val="FFD31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2557</TotalTime>
  <Words>1146</Words>
  <Application>Microsoft Office PowerPoint</Application>
  <PresentationFormat>Widescreen</PresentationFormat>
  <Paragraphs>138</Paragraphs>
  <Slides>17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Open Sans Subset</vt:lpstr>
      <vt:lpstr>Pacco</vt:lpstr>
      <vt:lpstr>Presentazione standard di PowerPoint</vt:lpstr>
      <vt:lpstr>Imaging Radiologico: il ruolo nell’AGC</vt:lpstr>
      <vt:lpstr>Il protocollo TC</vt:lpstr>
      <vt:lpstr>Management del paziente con AGC: l’importanza della stadiazione</vt:lpstr>
      <vt:lpstr>T - Staging</vt:lpstr>
      <vt:lpstr>T - Staging</vt:lpstr>
      <vt:lpstr>T - Staging</vt:lpstr>
      <vt:lpstr>T - Staging</vt:lpstr>
      <vt:lpstr>T - Staging</vt:lpstr>
      <vt:lpstr>T - Staging</vt:lpstr>
      <vt:lpstr>T - Staging</vt:lpstr>
      <vt:lpstr>Diametro massimo tumorale (D-max)</vt:lpstr>
      <vt:lpstr>N - Staging</vt:lpstr>
      <vt:lpstr>Approccio alla valutazione N+</vt:lpstr>
      <vt:lpstr>Ruolo del radiologo:  cosa comunicare  (STAGING)</vt:lpstr>
      <vt:lpstr>Ruolo del radiologo:  cosa comunicare  (RESTAGING-FU)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Marta Proietto</dc:creator>
  <cp:lastModifiedBy>Ruslan Arkadievich</cp:lastModifiedBy>
  <cp:revision>120</cp:revision>
  <dcterms:created xsi:type="dcterms:W3CDTF">2022-03-14T10:04:17Z</dcterms:created>
  <dcterms:modified xsi:type="dcterms:W3CDTF">2022-04-02T10:16:38Z</dcterms:modified>
</cp:coreProperties>
</file>