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3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5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70"/>
    <p:restoredTop sz="95748"/>
  </p:normalViewPr>
  <p:slideViewPr>
    <p:cSldViewPr snapToGrid="0" snapToObjects="1">
      <p:cViewPr varScale="1">
        <p:scale>
          <a:sx n="100" d="100"/>
          <a:sy n="100" d="100"/>
        </p:scale>
        <p:origin x="114" y="204"/>
      </p:cViewPr>
      <p:guideLst/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9DCC2-8318-49C2-87B1-924D160179C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29E8E2-1655-402F-9D82-707A9C4FCE15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Resezione chirurgica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C449AA60-52DC-4615-BAE1-DFBEA05E3759}" type="parTrans" cxnId="{A1508839-41D8-4886-B798-C7B103A006C5}">
      <dgm:prSet/>
      <dgm:spPr/>
      <dgm:t>
        <a:bodyPr/>
        <a:lstStyle/>
        <a:p>
          <a:endParaRPr lang="en-US"/>
        </a:p>
      </dgm:t>
    </dgm:pt>
    <dgm:pt modelId="{7C000E1E-DB61-40DC-8FE6-97AAA72DD5D4}" type="sibTrans" cxnId="{A1508839-41D8-4886-B798-C7B103A006C5}">
      <dgm:prSet/>
      <dgm:spPr/>
      <dgm:t>
        <a:bodyPr/>
        <a:lstStyle/>
        <a:p>
          <a:endParaRPr lang="en-US"/>
        </a:p>
      </dgm:t>
    </dgm:pt>
    <dgm:pt modelId="{AA2D4E2C-1728-49C7-9750-E71EBB82B1BB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Gold Standard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639872C3-7D82-4A1B-9199-542B5A2767DD}" type="parTrans" cxnId="{C4D90314-151F-42DE-BBF3-573B9CE30AB2}">
      <dgm:prSet/>
      <dgm:spPr/>
      <dgm:t>
        <a:bodyPr/>
        <a:lstStyle/>
        <a:p>
          <a:endParaRPr lang="en-US"/>
        </a:p>
      </dgm:t>
    </dgm:pt>
    <dgm:pt modelId="{B72B2E1E-7714-4D12-AD3D-61080A53AE99}" type="sibTrans" cxnId="{C4D90314-151F-42DE-BBF3-573B9CE30AB2}">
      <dgm:prSet/>
      <dgm:spPr/>
      <dgm:t>
        <a:bodyPr/>
        <a:lstStyle/>
        <a:p>
          <a:endParaRPr lang="en-US"/>
        </a:p>
      </dgm:t>
    </dgm:pt>
    <dgm:pt modelId="{4996016D-DC44-4566-93A1-553376EDE5EC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Attuabile nel 20% dei pazienti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5156191B-F1FF-4E2F-A72A-3155811C4754}" type="parTrans" cxnId="{89DBE427-4629-499B-AB2E-A95C13543BEC}">
      <dgm:prSet/>
      <dgm:spPr/>
      <dgm:t>
        <a:bodyPr/>
        <a:lstStyle/>
        <a:p>
          <a:endParaRPr lang="en-US"/>
        </a:p>
      </dgm:t>
    </dgm:pt>
    <dgm:pt modelId="{39F443CE-294B-4198-9B60-63174C343340}" type="sibTrans" cxnId="{89DBE427-4629-499B-AB2E-A95C13543BEC}">
      <dgm:prSet/>
      <dgm:spPr/>
      <dgm:t>
        <a:bodyPr/>
        <a:lstStyle/>
        <a:p>
          <a:endParaRPr lang="en-US"/>
        </a:p>
      </dgm:t>
    </dgm:pt>
    <dgm:pt modelId="{56C2C765-855E-42E8-B0FF-AA618F3B8475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Sopravvivenza a 5 anni tra il 25% e il 74%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22959C75-C7C8-4F85-BD96-8C5C8E01FD24}" type="parTrans" cxnId="{DBC3A161-ED2A-4CD7-9FCF-0D539D5B877B}">
      <dgm:prSet/>
      <dgm:spPr/>
      <dgm:t>
        <a:bodyPr/>
        <a:lstStyle/>
        <a:p>
          <a:endParaRPr lang="en-US"/>
        </a:p>
      </dgm:t>
    </dgm:pt>
    <dgm:pt modelId="{F8513167-65E7-4ADB-819D-F1F224F9E23F}" type="sibTrans" cxnId="{DBC3A161-ED2A-4CD7-9FCF-0D539D5B877B}">
      <dgm:prSet/>
      <dgm:spPr/>
      <dgm:t>
        <a:bodyPr/>
        <a:lstStyle/>
        <a:p>
          <a:endParaRPr lang="en-US"/>
        </a:p>
      </dgm:t>
    </dgm:pt>
    <dgm:pt modelId="{A6132EEA-2246-46B4-AE0E-4F760E1C93D5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Chemioterapia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0D73163B-363C-4C0A-BD86-BB5BEFF9745A}" type="parTrans" cxnId="{5E34AC2A-3334-40F6-AC9A-49AEBE065309}">
      <dgm:prSet/>
      <dgm:spPr/>
      <dgm:t>
        <a:bodyPr/>
        <a:lstStyle/>
        <a:p>
          <a:endParaRPr lang="en-US"/>
        </a:p>
      </dgm:t>
    </dgm:pt>
    <dgm:pt modelId="{281FFE0B-C7EA-4440-B297-39341A5E69F1}" type="sibTrans" cxnId="{5E34AC2A-3334-40F6-AC9A-49AEBE065309}">
      <dgm:prSet/>
      <dgm:spPr/>
      <dgm:t>
        <a:bodyPr/>
        <a:lstStyle/>
        <a:p>
          <a:endParaRPr lang="en-US"/>
        </a:p>
      </dgm:t>
    </dgm:pt>
    <dgm:pt modelId="{D5379ECA-A1F4-4384-92C2-FD4130475551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Trattamento locale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D37DD5CD-3CDF-4F97-AACF-45B0935DED7F}" type="parTrans" cxnId="{076C1E42-8FEB-40CD-8C90-E02B3DF5BAE1}">
      <dgm:prSet/>
      <dgm:spPr/>
      <dgm:t>
        <a:bodyPr/>
        <a:lstStyle/>
        <a:p>
          <a:endParaRPr lang="en-US"/>
        </a:p>
      </dgm:t>
    </dgm:pt>
    <dgm:pt modelId="{12D71685-AAD0-49C2-95FC-99A2431A2D51}" type="sibTrans" cxnId="{076C1E42-8FEB-40CD-8C90-E02B3DF5BAE1}">
      <dgm:prSet/>
      <dgm:spPr/>
      <dgm:t>
        <a:bodyPr/>
        <a:lstStyle/>
        <a:p>
          <a:endParaRPr lang="en-US"/>
        </a:p>
      </dgm:t>
    </dgm:pt>
    <dgm:pt modelId="{564E0684-DF8C-514B-B2A3-9E5E7A660792}" type="pres">
      <dgm:prSet presAssocID="{F7E9DCC2-8318-49C2-87B1-924D160179C3}" presName="linear" presStyleCnt="0">
        <dgm:presLayoutVars>
          <dgm:dir/>
          <dgm:animLvl val="lvl"/>
          <dgm:resizeHandles val="exact"/>
        </dgm:presLayoutVars>
      </dgm:prSet>
      <dgm:spPr/>
    </dgm:pt>
    <dgm:pt modelId="{94B2D1E2-D6FB-9F48-AEA9-AD14353E4BFE}" type="pres">
      <dgm:prSet presAssocID="{2B29E8E2-1655-402F-9D82-707A9C4FCE15}" presName="parentLin" presStyleCnt="0"/>
      <dgm:spPr/>
    </dgm:pt>
    <dgm:pt modelId="{1F7EB422-AC75-074D-B3E1-CA1BBE3647AF}" type="pres">
      <dgm:prSet presAssocID="{2B29E8E2-1655-402F-9D82-707A9C4FCE15}" presName="parentLeftMargin" presStyleLbl="node1" presStyleIdx="0" presStyleCnt="3"/>
      <dgm:spPr/>
    </dgm:pt>
    <dgm:pt modelId="{134083AE-A184-8C4F-B878-8F9E6E072B21}" type="pres">
      <dgm:prSet presAssocID="{2B29E8E2-1655-402F-9D82-707A9C4FCE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16070A-7FCB-BB49-9708-F5555C74CEB5}" type="pres">
      <dgm:prSet presAssocID="{2B29E8E2-1655-402F-9D82-707A9C4FCE15}" presName="negativeSpace" presStyleCnt="0"/>
      <dgm:spPr/>
    </dgm:pt>
    <dgm:pt modelId="{990FD032-7856-6C44-9D29-D3AE8F716BD6}" type="pres">
      <dgm:prSet presAssocID="{2B29E8E2-1655-402F-9D82-707A9C4FCE15}" presName="childText" presStyleLbl="conFgAcc1" presStyleIdx="0" presStyleCnt="3">
        <dgm:presLayoutVars>
          <dgm:bulletEnabled val="1"/>
        </dgm:presLayoutVars>
      </dgm:prSet>
      <dgm:spPr/>
    </dgm:pt>
    <dgm:pt modelId="{AADBAA93-4ED7-2A4C-A214-B47394DE73E3}" type="pres">
      <dgm:prSet presAssocID="{7C000E1E-DB61-40DC-8FE6-97AAA72DD5D4}" presName="spaceBetweenRectangles" presStyleCnt="0"/>
      <dgm:spPr/>
    </dgm:pt>
    <dgm:pt modelId="{0FF42959-0D08-F74E-9021-66C7631BC01F}" type="pres">
      <dgm:prSet presAssocID="{A6132EEA-2246-46B4-AE0E-4F760E1C93D5}" presName="parentLin" presStyleCnt="0"/>
      <dgm:spPr/>
    </dgm:pt>
    <dgm:pt modelId="{E6DDE213-9272-6342-A1BA-11BD0C11B902}" type="pres">
      <dgm:prSet presAssocID="{A6132EEA-2246-46B4-AE0E-4F760E1C93D5}" presName="parentLeftMargin" presStyleLbl="node1" presStyleIdx="0" presStyleCnt="3"/>
      <dgm:spPr/>
    </dgm:pt>
    <dgm:pt modelId="{7916A522-1CA9-F04C-8C2E-98D96EE92C0E}" type="pres">
      <dgm:prSet presAssocID="{A6132EEA-2246-46B4-AE0E-4F760E1C93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AAC010-1DCC-7B40-8099-81CB37420272}" type="pres">
      <dgm:prSet presAssocID="{A6132EEA-2246-46B4-AE0E-4F760E1C93D5}" presName="negativeSpace" presStyleCnt="0"/>
      <dgm:spPr/>
    </dgm:pt>
    <dgm:pt modelId="{28ACF5F5-179A-3A4B-AF62-921D23CA7BE6}" type="pres">
      <dgm:prSet presAssocID="{A6132EEA-2246-46B4-AE0E-4F760E1C93D5}" presName="childText" presStyleLbl="conFgAcc1" presStyleIdx="1" presStyleCnt="3">
        <dgm:presLayoutVars>
          <dgm:bulletEnabled val="1"/>
        </dgm:presLayoutVars>
      </dgm:prSet>
      <dgm:spPr/>
    </dgm:pt>
    <dgm:pt modelId="{E9189457-52BB-814B-BB51-B51311BA6846}" type="pres">
      <dgm:prSet presAssocID="{281FFE0B-C7EA-4440-B297-39341A5E69F1}" presName="spaceBetweenRectangles" presStyleCnt="0"/>
      <dgm:spPr/>
    </dgm:pt>
    <dgm:pt modelId="{3A43F947-DAAC-264F-87E7-2973B82B7DBA}" type="pres">
      <dgm:prSet presAssocID="{D5379ECA-A1F4-4384-92C2-FD4130475551}" presName="parentLin" presStyleCnt="0"/>
      <dgm:spPr/>
    </dgm:pt>
    <dgm:pt modelId="{4AD45CC2-DF05-1C40-8146-F010884E7902}" type="pres">
      <dgm:prSet presAssocID="{D5379ECA-A1F4-4384-92C2-FD4130475551}" presName="parentLeftMargin" presStyleLbl="node1" presStyleIdx="1" presStyleCnt="3"/>
      <dgm:spPr/>
    </dgm:pt>
    <dgm:pt modelId="{581004D2-7E8B-5344-A806-747D6A9C2FF0}" type="pres">
      <dgm:prSet presAssocID="{D5379ECA-A1F4-4384-92C2-FD41304755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EE6FF2-E03A-294A-A6C8-518B3AC4878A}" type="pres">
      <dgm:prSet presAssocID="{D5379ECA-A1F4-4384-92C2-FD4130475551}" presName="negativeSpace" presStyleCnt="0"/>
      <dgm:spPr/>
    </dgm:pt>
    <dgm:pt modelId="{E1CB76FD-C7FB-2D41-A3C1-1E3970530AC8}" type="pres">
      <dgm:prSet presAssocID="{D5379ECA-A1F4-4384-92C2-FD413047555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D90314-151F-42DE-BBF3-573B9CE30AB2}" srcId="{2B29E8E2-1655-402F-9D82-707A9C4FCE15}" destId="{AA2D4E2C-1728-49C7-9750-E71EBB82B1BB}" srcOrd="0" destOrd="0" parTransId="{639872C3-7D82-4A1B-9199-542B5A2767DD}" sibTransId="{B72B2E1E-7714-4D12-AD3D-61080A53AE99}"/>
    <dgm:cxn modelId="{89DBE427-4629-499B-AB2E-A95C13543BEC}" srcId="{2B29E8E2-1655-402F-9D82-707A9C4FCE15}" destId="{4996016D-DC44-4566-93A1-553376EDE5EC}" srcOrd="1" destOrd="0" parTransId="{5156191B-F1FF-4E2F-A72A-3155811C4754}" sibTransId="{39F443CE-294B-4198-9B60-63174C343340}"/>
    <dgm:cxn modelId="{5E34AC2A-3334-40F6-AC9A-49AEBE065309}" srcId="{F7E9DCC2-8318-49C2-87B1-924D160179C3}" destId="{A6132EEA-2246-46B4-AE0E-4F760E1C93D5}" srcOrd="1" destOrd="0" parTransId="{0D73163B-363C-4C0A-BD86-BB5BEFF9745A}" sibTransId="{281FFE0B-C7EA-4440-B297-39341A5E69F1}"/>
    <dgm:cxn modelId="{678E1433-EA43-CE4E-8B43-85D835199224}" type="presOf" srcId="{D5379ECA-A1F4-4384-92C2-FD4130475551}" destId="{4AD45CC2-DF05-1C40-8146-F010884E7902}" srcOrd="0" destOrd="0" presId="urn:microsoft.com/office/officeart/2005/8/layout/list1"/>
    <dgm:cxn modelId="{08283835-0166-B34D-865A-917DB6FDA586}" type="presOf" srcId="{4996016D-DC44-4566-93A1-553376EDE5EC}" destId="{990FD032-7856-6C44-9D29-D3AE8F716BD6}" srcOrd="0" destOrd="1" presId="urn:microsoft.com/office/officeart/2005/8/layout/list1"/>
    <dgm:cxn modelId="{A1508839-41D8-4886-B798-C7B103A006C5}" srcId="{F7E9DCC2-8318-49C2-87B1-924D160179C3}" destId="{2B29E8E2-1655-402F-9D82-707A9C4FCE15}" srcOrd="0" destOrd="0" parTransId="{C449AA60-52DC-4615-BAE1-DFBEA05E3759}" sibTransId="{7C000E1E-DB61-40DC-8FE6-97AAA72DD5D4}"/>
    <dgm:cxn modelId="{DBC3A161-ED2A-4CD7-9FCF-0D539D5B877B}" srcId="{2B29E8E2-1655-402F-9D82-707A9C4FCE15}" destId="{56C2C765-855E-42E8-B0FF-AA618F3B8475}" srcOrd="2" destOrd="0" parTransId="{22959C75-C7C8-4F85-BD96-8C5C8E01FD24}" sibTransId="{F8513167-65E7-4ADB-819D-F1F224F9E23F}"/>
    <dgm:cxn modelId="{1C5E0A42-66C7-4847-8741-EE896DE79BA1}" type="presOf" srcId="{F7E9DCC2-8318-49C2-87B1-924D160179C3}" destId="{564E0684-DF8C-514B-B2A3-9E5E7A660792}" srcOrd="0" destOrd="0" presId="urn:microsoft.com/office/officeart/2005/8/layout/list1"/>
    <dgm:cxn modelId="{076C1E42-8FEB-40CD-8C90-E02B3DF5BAE1}" srcId="{F7E9DCC2-8318-49C2-87B1-924D160179C3}" destId="{D5379ECA-A1F4-4384-92C2-FD4130475551}" srcOrd="2" destOrd="0" parTransId="{D37DD5CD-3CDF-4F97-AACF-45B0935DED7F}" sibTransId="{12D71685-AAD0-49C2-95FC-99A2431A2D51}"/>
    <dgm:cxn modelId="{E3009264-F666-8048-80D6-52D01330FD0E}" type="presOf" srcId="{2B29E8E2-1655-402F-9D82-707A9C4FCE15}" destId="{134083AE-A184-8C4F-B878-8F9E6E072B21}" srcOrd="1" destOrd="0" presId="urn:microsoft.com/office/officeart/2005/8/layout/list1"/>
    <dgm:cxn modelId="{D0531E97-0752-7447-A30F-9C9E9EB0FC6F}" type="presOf" srcId="{2B29E8E2-1655-402F-9D82-707A9C4FCE15}" destId="{1F7EB422-AC75-074D-B3E1-CA1BBE3647AF}" srcOrd="0" destOrd="0" presId="urn:microsoft.com/office/officeart/2005/8/layout/list1"/>
    <dgm:cxn modelId="{CC8725A7-E597-104C-8C03-B788ED92001C}" type="presOf" srcId="{AA2D4E2C-1728-49C7-9750-E71EBB82B1BB}" destId="{990FD032-7856-6C44-9D29-D3AE8F716BD6}" srcOrd="0" destOrd="0" presId="urn:microsoft.com/office/officeart/2005/8/layout/list1"/>
    <dgm:cxn modelId="{0EA545C3-4BC1-7E46-B8C3-BF58780A19BD}" type="presOf" srcId="{A6132EEA-2246-46B4-AE0E-4F760E1C93D5}" destId="{7916A522-1CA9-F04C-8C2E-98D96EE92C0E}" srcOrd="1" destOrd="0" presId="urn:microsoft.com/office/officeart/2005/8/layout/list1"/>
    <dgm:cxn modelId="{0A84B2C8-BF81-BC40-BD35-C41C4C276CFB}" type="presOf" srcId="{D5379ECA-A1F4-4384-92C2-FD4130475551}" destId="{581004D2-7E8B-5344-A806-747D6A9C2FF0}" srcOrd="1" destOrd="0" presId="urn:microsoft.com/office/officeart/2005/8/layout/list1"/>
    <dgm:cxn modelId="{E14E2ECC-76B2-3746-BCE5-19165A7E36E3}" type="presOf" srcId="{A6132EEA-2246-46B4-AE0E-4F760E1C93D5}" destId="{E6DDE213-9272-6342-A1BA-11BD0C11B902}" srcOrd="0" destOrd="0" presId="urn:microsoft.com/office/officeart/2005/8/layout/list1"/>
    <dgm:cxn modelId="{EE1819CE-51A6-EB45-A633-5F4C8E95CE35}" type="presOf" srcId="{56C2C765-855E-42E8-B0FF-AA618F3B8475}" destId="{990FD032-7856-6C44-9D29-D3AE8F716BD6}" srcOrd="0" destOrd="2" presId="urn:microsoft.com/office/officeart/2005/8/layout/list1"/>
    <dgm:cxn modelId="{B7F6217E-FFBD-7A46-91D0-1DA8F03F5E53}" type="presParOf" srcId="{564E0684-DF8C-514B-B2A3-9E5E7A660792}" destId="{94B2D1E2-D6FB-9F48-AEA9-AD14353E4BFE}" srcOrd="0" destOrd="0" presId="urn:microsoft.com/office/officeart/2005/8/layout/list1"/>
    <dgm:cxn modelId="{9D69A3AB-0FD9-7449-AE81-2A409E0B4943}" type="presParOf" srcId="{94B2D1E2-D6FB-9F48-AEA9-AD14353E4BFE}" destId="{1F7EB422-AC75-074D-B3E1-CA1BBE3647AF}" srcOrd="0" destOrd="0" presId="urn:microsoft.com/office/officeart/2005/8/layout/list1"/>
    <dgm:cxn modelId="{1DCBA96E-A958-5844-91C3-4B783021F198}" type="presParOf" srcId="{94B2D1E2-D6FB-9F48-AEA9-AD14353E4BFE}" destId="{134083AE-A184-8C4F-B878-8F9E6E072B21}" srcOrd="1" destOrd="0" presId="urn:microsoft.com/office/officeart/2005/8/layout/list1"/>
    <dgm:cxn modelId="{77687E4E-AE7B-BD4C-A0C7-12E3397EA6F8}" type="presParOf" srcId="{564E0684-DF8C-514B-B2A3-9E5E7A660792}" destId="{5316070A-7FCB-BB49-9708-F5555C74CEB5}" srcOrd="1" destOrd="0" presId="urn:microsoft.com/office/officeart/2005/8/layout/list1"/>
    <dgm:cxn modelId="{B67369F5-F613-7F47-876F-21A40F25CA94}" type="presParOf" srcId="{564E0684-DF8C-514B-B2A3-9E5E7A660792}" destId="{990FD032-7856-6C44-9D29-D3AE8F716BD6}" srcOrd="2" destOrd="0" presId="urn:microsoft.com/office/officeart/2005/8/layout/list1"/>
    <dgm:cxn modelId="{8D873771-F9E1-D245-8E6A-15A4F90C9889}" type="presParOf" srcId="{564E0684-DF8C-514B-B2A3-9E5E7A660792}" destId="{AADBAA93-4ED7-2A4C-A214-B47394DE73E3}" srcOrd="3" destOrd="0" presId="urn:microsoft.com/office/officeart/2005/8/layout/list1"/>
    <dgm:cxn modelId="{0224F369-61C9-3747-B789-00880EC2C52C}" type="presParOf" srcId="{564E0684-DF8C-514B-B2A3-9E5E7A660792}" destId="{0FF42959-0D08-F74E-9021-66C7631BC01F}" srcOrd="4" destOrd="0" presId="urn:microsoft.com/office/officeart/2005/8/layout/list1"/>
    <dgm:cxn modelId="{169F4E36-EFE4-904C-A814-CF158C04CFC8}" type="presParOf" srcId="{0FF42959-0D08-F74E-9021-66C7631BC01F}" destId="{E6DDE213-9272-6342-A1BA-11BD0C11B902}" srcOrd="0" destOrd="0" presId="urn:microsoft.com/office/officeart/2005/8/layout/list1"/>
    <dgm:cxn modelId="{D33A315E-FD0F-D94E-968F-62B6656E820F}" type="presParOf" srcId="{0FF42959-0D08-F74E-9021-66C7631BC01F}" destId="{7916A522-1CA9-F04C-8C2E-98D96EE92C0E}" srcOrd="1" destOrd="0" presId="urn:microsoft.com/office/officeart/2005/8/layout/list1"/>
    <dgm:cxn modelId="{BDB525E6-D792-AE43-9449-21A6107E8AC4}" type="presParOf" srcId="{564E0684-DF8C-514B-B2A3-9E5E7A660792}" destId="{43AAC010-1DCC-7B40-8099-81CB37420272}" srcOrd="5" destOrd="0" presId="urn:microsoft.com/office/officeart/2005/8/layout/list1"/>
    <dgm:cxn modelId="{AF81F384-B5ED-6742-A2DA-393840E6FECD}" type="presParOf" srcId="{564E0684-DF8C-514B-B2A3-9E5E7A660792}" destId="{28ACF5F5-179A-3A4B-AF62-921D23CA7BE6}" srcOrd="6" destOrd="0" presId="urn:microsoft.com/office/officeart/2005/8/layout/list1"/>
    <dgm:cxn modelId="{A17483BF-D31B-6C4E-B227-CB7F536000E6}" type="presParOf" srcId="{564E0684-DF8C-514B-B2A3-9E5E7A660792}" destId="{E9189457-52BB-814B-BB51-B51311BA6846}" srcOrd="7" destOrd="0" presId="urn:microsoft.com/office/officeart/2005/8/layout/list1"/>
    <dgm:cxn modelId="{EA4B9749-85E7-D54C-80EA-DC251CDFE7F6}" type="presParOf" srcId="{564E0684-DF8C-514B-B2A3-9E5E7A660792}" destId="{3A43F947-DAAC-264F-87E7-2973B82B7DBA}" srcOrd="8" destOrd="0" presId="urn:microsoft.com/office/officeart/2005/8/layout/list1"/>
    <dgm:cxn modelId="{B7038261-6EBA-D04A-B903-703464708B73}" type="presParOf" srcId="{3A43F947-DAAC-264F-87E7-2973B82B7DBA}" destId="{4AD45CC2-DF05-1C40-8146-F010884E7902}" srcOrd="0" destOrd="0" presId="urn:microsoft.com/office/officeart/2005/8/layout/list1"/>
    <dgm:cxn modelId="{7FFC3D55-510B-904C-94B6-31C222D8BB58}" type="presParOf" srcId="{3A43F947-DAAC-264F-87E7-2973B82B7DBA}" destId="{581004D2-7E8B-5344-A806-747D6A9C2FF0}" srcOrd="1" destOrd="0" presId="urn:microsoft.com/office/officeart/2005/8/layout/list1"/>
    <dgm:cxn modelId="{A99E5984-2DEA-7E4B-80A0-6475D522CFEC}" type="presParOf" srcId="{564E0684-DF8C-514B-B2A3-9E5E7A660792}" destId="{3BEE6FF2-E03A-294A-A6C8-518B3AC4878A}" srcOrd="9" destOrd="0" presId="urn:microsoft.com/office/officeart/2005/8/layout/list1"/>
    <dgm:cxn modelId="{B0CE4E90-81FA-EA4E-BD92-605C62C6F3F6}" type="presParOf" srcId="{564E0684-DF8C-514B-B2A3-9E5E7A660792}" destId="{E1CB76FD-C7FB-2D41-A3C1-1E3970530A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85807-4E44-8148-8D7C-A26E154E67E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C4EF5386-4BD2-974C-B395-DE2A1CACC53A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197 pazienti</a:t>
          </a:r>
        </a:p>
      </dgm:t>
    </dgm:pt>
    <dgm:pt modelId="{1780A9A2-84C8-A14B-8FBF-4369CC0851E1}" type="parTrans" cxnId="{65D81756-7D50-4340-B08C-C8E3EED36ED5}">
      <dgm:prSet/>
      <dgm:spPr/>
      <dgm:t>
        <a:bodyPr/>
        <a:lstStyle/>
        <a:p>
          <a:endParaRPr lang="it-IT"/>
        </a:p>
      </dgm:t>
    </dgm:pt>
    <dgm:pt modelId="{188A2FA1-567A-4A4D-9660-15320BFBF2C1}" type="sibTrans" cxnId="{65D81756-7D50-4340-B08C-C8E3EED36ED5}">
      <dgm:prSet/>
      <dgm:spPr/>
      <dgm:t>
        <a:bodyPr/>
        <a:lstStyle/>
        <a:p>
          <a:endParaRPr lang="it-IT"/>
        </a:p>
      </dgm:t>
    </dgm:pt>
    <dgm:pt modelId="{CD885589-4E06-1943-B1D1-9171B7A4519B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Criteri di inclusione</a:t>
          </a:r>
        </a:p>
      </dgm:t>
    </dgm:pt>
    <dgm:pt modelId="{16CB25F6-C2F5-F84E-8D82-056A36A2DEB7}" type="parTrans" cxnId="{4B767794-E22D-A443-AF8F-58CE5957D22B}">
      <dgm:prSet/>
      <dgm:spPr/>
      <dgm:t>
        <a:bodyPr/>
        <a:lstStyle/>
        <a:p>
          <a:endParaRPr lang="it-IT"/>
        </a:p>
      </dgm:t>
    </dgm:pt>
    <dgm:pt modelId="{2349A0B8-A8B8-0345-99ED-FC006C0D6D16}" type="sibTrans" cxnId="{4B767794-E22D-A443-AF8F-58CE5957D22B}">
      <dgm:prSet/>
      <dgm:spPr/>
      <dgm:t>
        <a:bodyPr/>
        <a:lstStyle/>
        <a:p>
          <a:endParaRPr lang="it-IT"/>
        </a:p>
      </dgm:t>
    </dgm:pt>
    <dgm:pt modelId="{C9C4BCE1-31C8-3B4A-AE4E-28B04C1DAE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b="0" i="0" dirty="0">
              <a:latin typeface="Tw Cen MT" panose="020B0602020104020603" pitchFamily="34" charset="77"/>
            </a:rPr>
            <a:t>Diagnosi istologica di adenocarcinoma</a:t>
          </a:r>
        </a:p>
      </dgm:t>
    </dgm:pt>
    <dgm:pt modelId="{012714B4-D1CE-3A47-A97E-948699EF1488}" type="parTrans" cxnId="{40A1360C-5C57-5048-92FF-62E1DEF5FAF7}">
      <dgm:prSet/>
      <dgm:spPr/>
      <dgm:t>
        <a:bodyPr/>
        <a:lstStyle/>
        <a:p>
          <a:endParaRPr lang="it-IT"/>
        </a:p>
      </dgm:t>
    </dgm:pt>
    <dgm:pt modelId="{6D63C601-D18C-A941-BD49-C24854029986}" type="sibTrans" cxnId="{40A1360C-5C57-5048-92FF-62E1DEF5FAF7}">
      <dgm:prSet/>
      <dgm:spPr/>
      <dgm:t>
        <a:bodyPr/>
        <a:lstStyle/>
        <a:p>
          <a:endParaRPr lang="it-IT"/>
        </a:p>
      </dgm:t>
    </dgm:pt>
    <dgm:pt modelId="{4EDF98A4-DB75-8A40-8305-6A13BA84C6B6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Studio TC con mdc effettuato nei 30 giorni precedenti la procedura ablativa</a:t>
          </a:r>
        </a:p>
      </dgm:t>
    </dgm:pt>
    <dgm:pt modelId="{08C58198-C119-754D-A78E-5B58188AFBBE}" type="parTrans" cxnId="{92163794-B635-5443-BCFD-7093E19CDBC4}">
      <dgm:prSet/>
      <dgm:spPr/>
      <dgm:t>
        <a:bodyPr/>
        <a:lstStyle/>
        <a:p>
          <a:endParaRPr lang="it-IT"/>
        </a:p>
      </dgm:t>
    </dgm:pt>
    <dgm:pt modelId="{0F08A826-6131-8A47-A870-96E91B7CEC07}" type="sibTrans" cxnId="{92163794-B635-5443-BCFD-7093E19CDBC4}">
      <dgm:prSet/>
      <dgm:spPr/>
      <dgm:t>
        <a:bodyPr/>
        <a:lstStyle/>
        <a:p>
          <a:endParaRPr lang="it-IT"/>
        </a:p>
      </dgm:t>
    </dgm:pt>
    <dgm:pt modelId="{1C60F6E8-C94A-7641-8FC0-C65F6461D067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Studio TC o RM dopo 40 giorni dalla procedura ablativa</a:t>
          </a:r>
        </a:p>
      </dgm:t>
    </dgm:pt>
    <dgm:pt modelId="{C2F15F7D-1F0A-D44F-9DB1-EB7D2DDCD17C}" type="parTrans" cxnId="{36240FD6-F4B2-CE4D-AE1D-D93588EC0C6B}">
      <dgm:prSet/>
      <dgm:spPr/>
      <dgm:t>
        <a:bodyPr/>
        <a:lstStyle/>
        <a:p>
          <a:endParaRPr lang="it-IT"/>
        </a:p>
      </dgm:t>
    </dgm:pt>
    <dgm:pt modelId="{935EA56B-3CCE-8B42-8FFC-38AC9CD213A5}" type="sibTrans" cxnId="{36240FD6-F4B2-CE4D-AE1D-D93588EC0C6B}">
      <dgm:prSet/>
      <dgm:spPr/>
      <dgm:t>
        <a:bodyPr/>
        <a:lstStyle/>
        <a:p>
          <a:endParaRPr lang="it-IT"/>
        </a:p>
      </dgm:t>
    </dgm:pt>
    <dgm:pt modelId="{48DBAB2A-C29E-D146-8511-A2326B3510CB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Follow-up di almeno 1 anno</a:t>
          </a:r>
        </a:p>
      </dgm:t>
    </dgm:pt>
    <dgm:pt modelId="{6EB970B1-9C01-8C4D-B99A-9569E2F21E4E}" type="parTrans" cxnId="{28CE8C85-1A19-9B48-8932-4351A9F4C5D4}">
      <dgm:prSet/>
      <dgm:spPr/>
      <dgm:t>
        <a:bodyPr/>
        <a:lstStyle/>
        <a:p>
          <a:endParaRPr lang="it-IT"/>
        </a:p>
      </dgm:t>
    </dgm:pt>
    <dgm:pt modelId="{C23310CB-2B7C-9848-9E6B-29B0960CC459}" type="sibTrans" cxnId="{28CE8C85-1A19-9B48-8932-4351A9F4C5D4}">
      <dgm:prSet/>
      <dgm:spPr/>
      <dgm:t>
        <a:bodyPr/>
        <a:lstStyle/>
        <a:p>
          <a:endParaRPr lang="it-IT"/>
        </a:p>
      </dgm:t>
    </dgm:pt>
    <dgm:pt modelId="{EC5867CF-DBD0-0D45-B274-C1A4D41E8322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Criteri di esclusione</a:t>
          </a:r>
        </a:p>
      </dgm:t>
    </dgm:pt>
    <dgm:pt modelId="{499CCCA8-EEBB-9D4F-8D77-6F1F882E0B87}" type="parTrans" cxnId="{D29F865C-79D1-C34C-A9FF-79F8F1CCC5D7}">
      <dgm:prSet/>
      <dgm:spPr/>
      <dgm:t>
        <a:bodyPr/>
        <a:lstStyle/>
        <a:p>
          <a:endParaRPr lang="it-IT"/>
        </a:p>
      </dgm:t>
    </dgm:pt>
    <dgm:pt modelId="{6A019D69-B75D-124E-8467-06C4CAC5E8A8}" type="sibTrans" cxnId="{D29F865C-79D1-C34C-A9FF-79F8F1CCC5D7}">
      <dgm:prSet/>
      <dgm:spPr/>
      <dgm:t>
        <a:bodyPr/>
        <a:lstStyle/>
        <a:p>
          <a:endParaRPr lang="it-IT"/>
        </a:p>
      </dgm:t>
    </dgm:pt>
    <dgm:pt modelId="{1482B5DB-426B-9245-848E-2DD4BB2BC009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Enhancement periferico all’imaging di controllo</a:t>
          </a:r>
        </a:p>
      </dgm:t>
    </dgm:pt>
    <dgm:pt modelId="{818C83D7-34D8-FC45-BA7E-02184386AAF2}" type="parTrans" cxnId="{BEB27873-3AAD-F54D-B153-AC26DCC47D13}">
      <dgm:prSet/>
      <dgm:spPr/>
      <dgm:t>
        <a:bodyPr/>
        <a:lstStyle/>
        <a:p>
          <a:endParaRPr lang="it-IT"/>
        </a:p>
      </dgm:t>
    </dgm:pt>
    <dgm:pt modelId="{7CBE89BB-B3A2-2343-81A0-245928AE1712}" type="sibTrans" cxnId="{BEB27873-3AAD-F54D-B153-AC26DCC47D13}">
      <dgm:prSet/>
      <dgm:spPr/>
      <dgm:t>
        <a:bodyPr/>
        <a:lstStyle/>
        <a:p>
          <a:endParaRPr lang="it-IT"/>
        </a:p>
      </dgm:t>
    </dgm:pt>
    <dgm:pt modelId="{279712AF-B71B-754C-BDF3-21ADF1709C50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Mancato follow-up</a:t>
          </a:r>
        </a:p>
      </dgm:t>
    </dgm:pt>
    <dgm:pt modelId="{90E7327C-79DD-0B4F-AFDE-BDFE6180F716}" type="parTrans" cxnId="{F1A7D2A6-5C83-B14B-A648-032C0A1E05E7}">
      <dgm:prSet/>
      <dgm:spPr/>
      <dgm:t>
        <a:bodyPr/>
        <a:lstStyle/>
        <a:p>
          <a:endParaRPr lang="it-IT"/>
        </a:p>
      </dgm:t>
    </dgm:pt>
    <dgm:pt modelId="{E87980BD-0E18-D240-A14D-D3F374356F13}" type="sibTrans" cxnId="{F1A7D2A6-5C83-B14B-A648-032C0A1E05E7}">
      <dgm:prSet/>
      <dgm:spPr/>
      <dgm:t>
        <a:bodyPr/>
        <a:lstStyle/>
        <a:p>
          <a:endParaRPr lang="it-IT"/>
        </a:p>
      </dgm:t>
    </dgm:pt>
    <dgm:pt modelId="{8862F08E-BBF4-1E4B-99D5-618726B0B210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38 pazienti inclusi nello studio </a:t>
          </a:r>
        </a:p>
      </dgm:t>
    </dgm:pt>
    <dgm:pt modelId="{9C6B3C8E-D027-3E48-A0A6-A4C01E0DEF02}" type="parTrans" cxnId="{408F5C99-6F63-7F40-B35F-931F8504F237}">
      <dgm:prSet/>
      <dgm:spPr/>
      <dgm:t>
        <a:bodyPr/>
        <a:lstStyle/>
        <a:p>
          <a:endParaRPr lang="it-IT"/>
        </a:p>
      </dgm:t>
    </dgm:pt>
    <dgm:pt modelId="{FF97AB95-2A7C-7A4D-BFE0-CD7630267407}" type="sibTrans" cxnId="{408F5C99-6F63-7F40-B35F-931F8504F237}">
      <dgm:prSet/>
      <dgm:spPr/>
      <dgm:t>
        <a:bodyPr/>
        <a:lstStyle/>
        <a:p>
          <a:endParaRPr lang="it-IT"/>
        </a:p>
      </dgm:t>
    </dgm:pt>
    <dgm:pt modelId="{D79AC2FF-37E3-BB4A-8875-3E99083E1AAA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57 lesioni</a:t>
          </a:r>
        </a:p>
      </dgm:t>
    </dgm:pt>
    <dgm:pt modelId="{ACA87087-8D3D-DB41-A16B-CBDA1C01D981}" type="parTrans" cxnId="{2FBFEB3E-0B1B-8447-941E-B1A5CEDF0DD0}">
      <dgm:prSet/>
      <dgm:spPr/>
      <dgm:t>
        <a:bodyPr/>
        <a:lstStyle/>
        <a:p>
          <a:endParaRPr lang="it-IT"/>
        </a:p>
      </dgm:t>
    </dgm:pt>
    <dgm:pt modelId="{2346D841-FD92-2244-8052-8A97A25CA617}" type="sibTrans" cxnId="{2FBFEB3E-0B1B-8447-941E-B1A5CEDF0DD0}">
      <dgm:prSet/>
      <dgm:spPr/>
      <dgm:t>
        <a:bodyPr/>
        <a:lstStyle/>
        <a:p>
          <a:endParaRPr lang="it-IT"/>
        </a:p>
      </dgm:t>
    </dgm:pt>
    <dgm:pt modelId="{645FB469-5FF5-E944-BC37-76CF37A4BE1E}" type="pres">
      <dgm:prSet presAssocID="{6B085807-4E44-8148-8D7C-A26E154E67E5}" presName="linear" presStyleCnt="0">
        <dgm:presLayoutVars>
          <dgm:animLvl val="lvl"/>
          <dgm:resizeHandles val="exact"/>
        </dgm:presLayoutVars>
      </dgm:prSet>
      <dgm:spPr/>
    </dgm:pt>
    <dgm:pt modelId="{0E54BB47-6185-3242-A6F2-771602418E29}" type="pres">
      <dgm:prSet presAssocID="{C4EF5386-4BD2-974C-B395-DE2A1CACC53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7F99E3F-E804-1C40-82E1-5FABBE180AEC}" type="pres">
      <dgm:prSet presAssocID="{188A2FA1-567A-4A4D-9660-15320BFBF2C1}" presName="spacer" presStyleCnt="0"/>
      <dgm:spPr/>
    </dgm:pt>
    <dgm:pt modelId="{F90908E6-1FF3-C049-AD30-48F994C7287A}" type="pres">
      <dgm:prSet presAssocID="{CD885589-4E06-1943-B1D1-9171B7A451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56CA42A-2692-A14D-A5A7-45E20170F679}" type="pres">
      <dgm:prSet presAssocID="{CD885589-4E06-1943-B1D1-9171B7A4519B}" presName="childText" presStyleLbl="revTx" presStyleIdx="0" presStyleCnt="2">
        <dgm:presLayoutVars>
          <dgm:bulletEnabled val="1"/>
        </dgm:presLayoutVars>
      </dgm:prSet>
      <dgm:spPr/>
    </dgm:pt>
    <dgm:pt modelId="{9845A119-263E-644D-8298-5FB9B5D15B30}" type="pres">
      <dgm:prSet presAssocID="{EC5867CF-DBD0-0D45-B274-C1A4D41E832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7F271C-9187-EB4C-8D88-30665999718D}" type="pres">
      <dgm:prSet presAssocID="{EC5867CF-DBD0-0D45-B274-C1A4D41E8322}" presName="childText" presStyleLbl="revTx" presStyleIdx="1" presStyleCnt="2">
        <dgm:presLayoutVars>
          <dgm:bulletEnabled val="1"/>
        </dgm:presLayoutVars>
      </dgm:prSet>
      <dgm:spPr/>
    </dgm:pt>
    <dgm:pt modelId="{B512DA50-C18E-4F43-AF22-4A7265B43601}" type="pres">
      <dgm:prSet presAssocID="{8862F08E-BBF4-1E4B-99D5-618726B0B2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6FDD09-B8A4-D645-9765-AFB04857188F}" type="pres">
      <dgm:prSet presAssocID="{FF97AB95-2A7C-7A4D-BFE0-CD7630267407}" presName="spacer" presStyleCnt="0"/>
      <dgm:spPr/>
    </dgm:pt>
    <dgm:pt modelId="{ED0135F8-8EF4-DF4C-A991-4FE99ED64E89}" type="pres">
      <dgm:prSet presAssocID="{D79AC2FF-37E3-BB4A-8875-3E99083E1A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0A1360C-5C57-5048-92FF-62E1DEF5FAF7}" srcId="{CD885589-4E06-1943-B1D1-9171B7A4519B}" destId="{C9C4BCE1-31C8-3B4A-AE4E-28B04C1DAEB9}" srcOrd="0" destOrd="0" parTransId="{012714B4-D1CE-3A47-A97E-948699EF1488}" sibTransId="{6D63C601-D18C-A941-BD49-C24854029986}"/>
    <dgm:cxn modelId="{E8C7472D-03F8-E94E-88FB-D59DDAE7AE63}" type="presOf" srcId="{1C60F6E8-C94A-7641-8FC0-C65F6461D067}" destId="{056CA42A-2692-A14D-A5A7-45E20170F679}" srcOrd="0" destOrd="2" presId="urn:microsoft.com/office/officeart/2005/8/layout/vList2"/>
    <dgm:cxn modelId="{9A3AA838-2535-7C4C-A0DC-10A91B32BB5E}" type="presOf" srcId="{D79AC2FF-37E3-BB4A-8875-3E99083E1AAA}" destId="{ED0135F8-8EF4-DF4C-A991-4FE99ED64E89}" srcOrd="0" destOrd="0" presId="urn:microsoft.com/office/officeart/2005/8/layout/vList2"/>
    <dgm:cxn modelId="{129EE238-04D6-654C-BEF3-97C966725C26}" type="presOf" srcId="{6B085807-4E44-8148-8D7C-A26E154E67E5}" destId="{645FB469-5FF5-E944-BC37-76CF37A4BE1E}" srcOrd="0" destOrd="0" presId="urn:microsoft.com/office/officeart/2005/8/layout/vList2"/>
    <dgm:cxn modelId="{2FBFEB3E-0B1B-8447-941E-B1A5CEDF0DD0}" srcId="{6B085807-4E44-8148-8D7C-A26E154E67E5}" destId="{D79AC2FF-37E3-BB4A-8875-3E99083E1AAA}" srcOrd="4" destOrd="0" parTransId="{ACA87087-8D3D-DB41-A16B-CBDA1C01D981}" sibTransId="{2346D841-FD92-2244-8052-8A97A25CA617}"/>
    <dgm:cxn modelId="{D29F865C-79D1-C34C-A9FF-79F8F1CCC5D7}" srcId="{6B085807-4E44-8148-8D7C-A26E154E67E5}" destId="{EC5867CF-DBD0-0D45-B274-C1A4D41E8322}" srcOrd="2" destOrd="0" parTransId="{499CCCA8-EEBB-9D4F-8D77-6F1F882E0B87}" sibTransId="{6A019D69-B75D-124E-8467-06C4CAC5E8A8}"/>
    <dgm:cxn modelId="{BEB27873-3AAD-F54D-B153-AC26DCC47D13}" srcId="{EC5867CF-DBD0-0D45-B274-C1A4D41E8322}" destId="{1482B5DB-426B-9245-848E-2DD4BB2BC009}" srcOrd="0" destOrd="0" parTransId="{818C83D7-34D8-FC45-BA7E-02184386AAF2}" sibTransId="{7CBE89BB-B3A2-2343-81A0-245928AE1712}"/>
    <dgm:cxn modelId="{65D81756-7D50-4340-B08C-C8E3EED36ED5}" srcId="{6B085807-4E44-8148-8D7C-A26E154E67E5}" destId="{C4EF5386-4BD2-974C-B395-DE2A1CACC53A}" srcOrd="0" destOrd="0" parTransId="{1780A9A2-84C8-A14B-8FBF-4369CC0851E1}" sibTransId="{188A2FA1-567A-4A4D-9660-15320BFBF2C1}"/>
    <dgm:cxn modelId="{80738B56-E86B-C04B-A6EF-30F63531BC69}" type="presOf" srcId="{1482B5DB-426B-9245-848E-2DD4BB2BC009}" destId="{437F271C-9187-EB4C-8D88-30665999718D}" srcOrd="0" destOrd="0" presId="urn:microsoft.com/office/officeart/2005/8/layout/vList2"/>
    <dgm:cxn modelId="{7248BD80-212C-EC43-93BB-8CD1AABD4461}" type="presOf" srcId="{C4EF5386-4BD2-974C-B395-DE2A1CACC53A}" destId="{0E54BB47-6185-3242-A6F2-771602418E29}" srcOrd="0" destOrd="0" presId="urn:microsoft.com/office/officeart/2005/8/layout/vList2"/>
    <dgm:cxn modelId="{28CE8C85-1A19-9B48-8932-4351A9F4C5D4}" srcId="{CD885589-4E06-1943-B1D1-9171B7A4519B}" destId="{48DBAB2A-C29E-D146-8511-A2326B3510CB}" srcOrd="3" destOrd="0" parTransId="{6EB970B1-9C01-8C4D-B99A-9569E2F21E4E}" sibTransId="{C23310CB-2B7C-9848-9E6B-29B0960CC459}"/>
    <dgm:cxn modelId="{92163794-B635-5443-BCFD-7093E19CDBC4}" srcId="{CD885589-4E06-1943-B1D1-9171B7A4519B}" destId="{4EDF98A4-DB75-8A40-8305-6A13BA84C6B6}" srcOrd="1" destOrd="0" parTransId="{08C58198-C119-754D-A78E-5B58188AFBBE}" sibTransId="{0F08A826-6131-8A47-A870-96E91B7CEC07}"/>
    <dgm:cxn modelId="{4B767794-E22D-A443-AF8F-58CE5957D22B}" srcId="{6B085807-4E44-8148-8D7C-A26E154E67E5}" destId="{CD885589-4E06-1943-B1D1-9171B7A4519B}" srcOrd="1" destOrd="0" parTransId="{16CB25F6-C2F5-F84E-8D82-056A36A2DEB7}" sibTransId="{2349A0B8-A8B8-0345-99ED-FC006C0D6D16}"/>
    <dgm:cxn modelId="{310B4898-8BA6-6D4C-965C-7EF9499D3EDC}" type="presOf" srcId="{EC5867CF-DBD0-0D45-B274-C1A4D41E8322}" destId="{9845A119-263E-644D-8298-5FB9B5D15B30}" srcOrd="0" destOrd="0" presId="urn:microsoft.com/office/officeart/2005/8/layout/vList2"/>
    <dgm:cxn modelId="{408F5C99-6F63-7F40-B35F-931F8504F237}" srcId="{6B085807-4E44-8148-8D7C-A26E154E67E5}" destId="{8862F08E-BBF4-1E4B-99D5-618726B0B210}" srcOrd="3" destOrd="0" parTransId="{9C6B3C8E-D027-3E48-A0A6-A4C01E0DEF02}" sibTransId="{FF97AB95-2A7C-7A4D-BFE0-CD7630267407}"/>
    <dgm:cxn modelId="{F1A7D2A6-5C83-B14B-A648-032C0A1E05E7}" srcId="{EC5867CF-DBD0-0D45-B274-C1A4D41E8322}" destId="{279712AF-B71B-754C-BDF3-21ADF1709C50}" srcOrd="1" destOrd="0" parTransId="{90E7327C-79DD-0B4F-AFDE-BDFE6180F716}" sibTransId="{E87980BD-0E18-D240-A14D-D3F374356F13}"/>
    <dgm:cxn modelId="{A39F3CA8-CB10-7446-A3A7-AA2FA129541E}" type="presOf" srcId="{C9C4BCE1-31C8-3B4A-AE4E-28B04C1DAEB9}" destId="{056CA42A-2692-A14D-A5A7-45E20170F679}" srcOrd="0" destOrd="0" presId="urn:microsoft.com/office/officeart/2005/8/layout/vList2"/>
    <dgm:cxn modelId="{998CA4BE-2F29-5F4C-8BB2-AC8BF1C12A12}" type="presOf" srcId="{279712AF-B71B-754C-BDF3-21ADF1709C50}" destId="{437F271C-9187-EB4C-8D88-30665999718D}" srcOrd="0" destOrd="1" presId="urn:microsoft.com/office/officeart/2005/8/layout/vList2"/>
    <dgm:cxn modelId="{797A70D0-B528-C941-84FC-52D8DA538CA4}" type="presOf" srcId="{8862F08E-BBF4-1E4B-99D5-618726B0B210}" destId="{B512DA50-C18E-4F43-AF22-4A7265B43601}" srcOrd="0" destOrd="0" presId="urn:microsoft.com/office/officeart/2005/8/layout/vList2"/>
    <dgm:cxn modelId="{36240FD6-F4B2-CE4D-AE1D-D93588EC0C6B}" srcId="{CD885589-4E06-1943-B1D1-9171B7A4519B}" destId="{1C60F6E8-C94A-7641-8FC0-C65F6461D067}" srcOrd="2" destOrd="0" parTransId="{C2F15F7D-1F0A-D44F-9DB1-EB7D2DDCD17C}" sibTransId="{935EA56B-3CCE-8B42-8FFC-38AC9CD213A5}"/>
    <dgm:cxn modelId="{AC92EBDA-6997-7749-8553-9D163C686151}" type="presOf" srcId="{4EDF98A4-DB75-8A40-8305-6A13BA84C6B6}" destId="{056CA42A-2692-A14D-A5A7-45E20170F679}" srcOrd="0" destOrd="1" presId="urn:microsoft.com/office/officeart/2005/8/layout/vList2"/>
    <dgm:cxn modelId="{1A9F74E6-6ED7-7A47-A1EF-C87B8617C55D}" type="presOf" srcId="{48DBAB2A-C29E-D146-8511-A2326B3510CB}" destId="{056CA42A-2692-A14D-A5A7-45E20170F679}" srcOrd="0" destOrd="3" presId="urn:microsoft.com/office/officeart/2005/8/layout/vList2"/>
    <dgm:cxn modelId="{3F1160EF-F891-6E44-A640-412A2E1BD2D9}" type="presOf" srcId="{CD885589-4E06-1943-B1D1-9171B7A4519B}" destId="{F90908E6-1FF3-C049-AD30-48F994C7287A}" srcOrd="0" destOrd="0" presId="urn:microsoft.com/office/officeart/2005/8/layout/vList2"/>
    <dgm:cxn modelId="{C447FCB9-A9E7-5646-8C1D-C0AC884291FF}" type="presParOf" srcId="{645FB469-5FF5-E944-BC37-76CF37A4BE1E}" destId="{0E54BB47-6185-3242-A6F2-771602418E29}" srcOrd="0" destOrd="0" presId="urn:microsoft.com/office/officeart/2005/8/layout/vList2"/>
    <dgm:cxn modelId="{AD62E562-8858-FB4F-B22C-D9FE602FB05B}" type="presParOf" srcId="{645FB469-5FF5-E944-BC37-76CF37A4BE1E}" destId="{67F99E3F-E804-1C40-82E1-5FABBE180AEC}" srcOrd="1" destOrd="0" presId="urn:microsoft.com/office/officeart/2005/8/layout/vList2"/>
    <dgm:cxn modelId="{CB4F1FDF-9CCD-DD45-A266-1D22E1C3721F}" type="presParOf" srcId="{645FB469-5FF5-E944-BC37-76CF37A4BE1E}" destId="{F90908E6-1FF3-C049-AD30-48F994C7287A}" srcOrd="2" destOrd="0" presId="urn:microsoft.com/office/officeart/2005/8/layout/vList2"/>
    <dgm:cxn modelId="{522A9C47-97EF-5749-A581-2E7CFEA89E0D}" type="presParOf" srcId="{645FB469-5FF5-E944-BC37-76CF37A4BE1E}" destId="{056CA42A-2692-A14D-A5A7-45E20170F679}" srcOrd="3" destOrd="0" presId="urn:microsoft.com/office/officeart/2005/8/layout/vList2"/>
    <dgm:cxn modelId="{8510F7D2-EC1E-2E4E-A807-DBD4B5D6B9BE}" type="presParOf" srcId="{645FB469-5FF5-E944-BC37-76CF37A4BE1E}" destId="{9845A119-263E-644D-8298-5FB9B5D15B30}" srcOrd="4" destOrd="0" presId="urn:microsoft.com/office/officeart/2005/8/layout/vList2"/>
    <dgm:cxn modelId="{FF1A9D0D-FBB3-4E46-B3BC-BDF526100226}" type="presParOf" srcId="{645FB469-5FF5-E944-BC37-76CF37A4BE1E}" destId="{437F271C-9187-EB4C-8D88-30665999718D}" srcOrd="5" destOrd="0" presId="urn:microsoft.com/office/officeart/2005/8/layout/vList2"/>
    <dgm:cxn modelId="{850B77A2-0E0D-F246-A91B-714655263716}" type="presParOf" srcId="{645FB469-5FF5-E944-BC37-76CF37A4BE1E}" destId="{B512DA50-C18E-4F43-AF22-4A7265B43601}" srcOrd="6" destOrd="0" presId="urn:microsoft.com/office/officeart/2005/8/layout/vList2"/>
    <dgm:cxn modelId="{4A54BF69-B433-6745-B9CB-B3E444C2A19E}" type="presParOf" srcId="{645FB469-5FF5-E944-BC37-76CF37A4BE1E}" destId="{D66FDD09-B8A4-D645-9765-AFB04857188F}" srcOrd="7" destOrd="0" presId="urn:microsoft.com/office/officeart/2005/8/layout/vList2"/>
    <dgm:cxn modelId="{DC437D82-2829-6148-B1FF-BC0946D2C33C}" type="presParOf" srcId="{645FB469-5FF5-E944-BC37-76CF37A4BE1E}" destId="{ED0135F8-8EF4-DF4C-A991-4FE99ED64E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873E5B-E714-46D3-8435-DE6C7E63564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3CF69B-3F01-40DD-9F2C-B9EEA2AFB7FB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TC addome con protocollo quadri-fasico o       mono-fasico in fase portale dopo iniezione di mdc nei 30 giorni precedenti la procedura</a:t>
          </a:r>
        </a:p>
        <a:p>
          <a:r>
            <a:rPr lang="it-IT" b="0" i="0" dirty="0">
              <a:latin typeface="Tw Cen MT" panose="020B0602020104020603" pitchFamily="34" charset="77"/>
            </a:rPr>
            <a:t> Spessore dello strato 1,25mm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8B3A8873-E117-468E-92AB-C4EEACF71C8E}" type="parTrans" cxnId="{9AFB62EB-FACC-42E6-8E9F-C57B6AAFAA5F}">
      <dgm:prSet/>
      <dgm:spPr/>
      <dgm:t>
        <a:bodyPr/>
        <a:lstStyle/>
        <a:p>
          <a:endParaRPr lang="en-US"/>
        </a:p>
      </dgm:t>
    </dgm:pt>
    <dgm:pt modelId="{0F914CBA-682E-4D28-9055-3ABC5688580F}" type="sibTrans" cxnId="{9AFB62EB-FACC-42E6-8E9F-C57B6AAFAA5F}">
      <dgm:prSet/>
      <dgm:spPr/>
      <dgm:t>
        <a:bodyPr/>
        <a:lstStyle/>
        <a:p>
          <a:endParaRPr lang="en-US"/>
        </a:p>
      </dgm:t>
    </dgm:pt>
    <dgm:pt modelId="{D8B87CA8-8BB8-439F-BBDE-0F0CC3B9B7FA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Termoablazione percutanea eseguita mediante guida ecografica eventualmente con CEUS in sedazione cosciente</a:t>
          </a:r>
        </a:p>
        <a:p>
          <a:r>
            <a:rPr lang="it-IT" b="0" i="0" dirty="0">
              <a:latin typeface="Tw Cen MT" panose="020B0602020104020603" pitchFamily="34" charset="77"/>
            </a:rPr>
            <a:t> Utilizzo di strumento a radiofrequenze o microonde scelto secondo protocolli basati su preferenze dell’operatore e/o caratteristiche della lesione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A4976F8A-A1B1-4D41-8FD5-F8C50E442200}" type="parTrans" cxnId="{6A523451-7332-4F50-A6A9-E34800940A89}">
      <dgm:prSet/>
      <dgm:spPr/>
      <dgm:t>
        <a:bodyPr/>
        <a:lstStyle/>
        <a:p>
          <a:endParaRPr lang="en-US"/>
        </a:p>
      </dgm:t>
    </dgm:pt>
    <dgm:pt modelId="{08873C16-2F47-49C3-9734-ABDC3DF47D02}" type="sibTrans" cxnId="{6A523451-7332-4F50-A6A9-E34800940A89}">
      <dgm:prSet/>
      <dgm:spPr/>
      <dgm:t>
        <a:bodyPr/>
        <a:lstStyle/>
        <a:p>
          <a:endParaRPr lang="en-US"/>
        </a:p>
      </dgm:t>
    </dgm:pt>
    <dgm:pt modelId="{857356AF-3F09-7B49-BB70-38D4FD80C199}" type="pres">
      <dgm:prSet presAssocID="{07873E5B-E714-46D3-8435-DE6C7E635646}" presName="Name0" presStyleCnt="0">
        <dgm:presLayoutVars>
          <dgm:dir/>
          <dgm:animLvl val="lvl"/>
          <dgm:resizeHandles val="exact"/>
        </dgm:presLayoutVars>
      </dgm:prSet>
      <dgm:spPr/>
    </dgm:pt>
    <dgm:pt modelId="{C1FB6303-8E60-4B45-9426-DCBEFA60D9D8}" type="pres">
      <dgm:prSet presAssocID="{D8B87CA8-8BB8-439F-BBDE-0F0CC3B9B7FA}" presName="boxAndChildren" presStyleCnt="0"/>
      <dgm:spPr/>
    </dgm:pt>
    <dgm:pt modelId="{875CD694-E867-9348-80D9-C127B2A8CF56}" type="pres">
      <dgm:prSet presAssocID="{D8B87CA8-8BB8-439F-BBDE-0F0CC3B9B7FA}" presName="parentTextBox" presStyleLbl="node1" presStyleIdx="0" presStyleCnt="2"/>
      <dgm:spPr/>
    </dgm:pt>
    <dgm:pt modelId="{A042ADBB-11C5-2C47-80F3-2807815342A1}" type="pres">
      <dgm:prSet presAssocID="{0F914CBA-682E-4D28-9055-3ABC5688580F}" presName="sp" presStyleCnt="0"/>
      <dgm:spPr/>
    </dgm:pt>
    <dgm:pt modelId="{A50C0CE1-7CE6-574B-B239-55E92366DE60}" type="pres">
      <dgm:prSet presAssocID="{863CF69B-3F01-40DD-9F2C-B9EEA2AFB7FB}" presName="arrowAndChildren" presStyleCnt="0"/>
      <dgm:spPr/>
    </dgm:pt>
    <dgm:pt modelId="{5D4F3661-5ADC-0D47-BE94-58E27167992B}" type="pres">
      <dgm:prSet presAssocID="{863CF69B-3F01-40DD-9F2C-B9EEA2AFB7FB}" presName="parentTextArrow" presStyleLbl="node1" presStyleIdx="1" presStyleCnt="2"/>
      <dgm:spPr/>
    </dgm:pt>
  </dgm:ptLst>
  <dgm:cxnLst>
    <dgm:cxn modelId="{D7DEBE18-8F89-DA42-9D40-1E17C108DBFA}" type="presOf" srcId="{07873E5B-E714-46D3-8435-DE6C7E635646}" destId="{857356AF-3F09-7B49-BB70-38D4FD80C199}" srcOrd="0" destOrd="0" presId="urn:microsoft.com/office/officeart/2005/8/layout/process4"/>
    <dgm:cxn modelId="{6A523451-7332-4F50-A6A9-E34800940A89}" srcId="{07873E5B-E714-46D3-8435-DE6C7E635646}" destId="{D8B87CA8-8BB8-439F-BBDE-0F0CC3B9B7FA}" srcOrd="1" destOrd="0" parTransId="{A4976F8A-A1B1-4D41-8FD5-F8C50E442200}" sibTransId="{08873C16-2F47-49C3-9734-ABDC3DF47D02}"/>
    <dgm:cxn modelId="{B2387F97-C283-6C4F-8B48-E9C8D02C289D}" type="presOf" srcId="{D8B87CA8-8BB8-439F-BBDE-0F0CC3B9B7FA}" destId="{875CD694-E867-9348-80D9-C127B2A8CF56}" srcOrd="0" destOrd="0" presId="urn:microsoft.com/office/officeart/2005/8/layout/process4"/>
    <dgm:cxn modelId="{4FD440DB-F0CE-5742-A4B6-E6B5393BDC3B}" type="presOf" srcId="{863CF69B-3F01-40DD-9F2C-B9EEA2AFB7FB}" destId="{5D4F3661-5ADC-0D47-BE94-58E27167992B}" srcOrd="0" destOrd="0" presId="urn:microsoft.com/office/officeart/2005/8/layout/process4"/>
    <dgm:cxn modelId="{9AFB62EB-FACC-42E6-8E9F-C57B6AAFAA5F}" srcId="{07873E5B-E714-46D3-8435-DE6C7E635646}" destId="{863CF69B-3F01-40DD-9F2C-B9EEA2AFB7FB}" srcOrd="0" destOrd="0" parTransId="{8B3A8873-E117-468E-92AB-C4EEACF71C8E}" sibTransId="{0F914CBA-682E-4D28-9055-3ABC5688580F}"/>
    <dgm:cxn modelId="{70D47406-C333-BB41-B662-82BAA4AE271D}" type="presParOf" srcId="{857356AF-3F09-7B49-BB70-38D4FD80C199}" destId="{C1FB6303-8E60-4B45-9426-DCBEFA60D9D8}" srcOrd="0" destOrd="0" presId="urn:microsoft.com/office/officeart/2005/8/layout/process4"/>
    <dgm:cxn modelId="{BAAA1E01-FAF4-454D-9472-44F2F6FD14F4}" type="presParOf" srcId="{C1FB6303-8E60-4B45-9426-DCBEFA60D9D8}" destId="{875CD694-E867-9348-80D9-C127B2A8CF56}" srcOrd="0" destOrd="0" presId="urn:microsoft.com/office/officeart/2005/8/layout/process4"/>
    <dgm:cxn modelId="{2BC91051-704A-844C-9906-B8B07E453F3F}" type="presParOf" srcId="{857356AF-3F09-7B49-BB70-38D4FD80C199}" destId="{A042ADBB-11C5-2C47-80F3-2807815342A1}" srcOrd="1" destOrd="0" presId="urn:microsoft.com/office/officeart/2005/8/layout/process4"/>
    <dgm:cxn modelId="{97BD6CE4-EACD-8F4B-B930-9A6B0C42692D}" type="presParOf" srcId="{857356AF-3F09-7B49-BB70-38D4FD80C199}" destId="{A50C0CE1-7CE6-574B-B239-55E92366DE60}" srcOrd="2" destOrd="0" presId="urn:microsoft.com/office/officeart/2005/8/layout/process4"/>
    <dgm:cxn modelId="{F9440A40-1F9B-0743-ADFC-A881FACD1B7D}" type="presParOf" srcId="{A50C0CE1-7CE6-574B-B239-55E92366DE60}" destId="{5D4F3661-5ADC-0D47-BE94-58E27167992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786DC9-89B8-4EB7-9F94-E5467CEA1ED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3B2905-0834-4371-8545-7F0308348541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Segmentazione manuale delle lesioni mediante software ITKsnap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565D27E1-F8E8-497D-8FBB-3B5DC9DB3521}" type="parTrans" cxnId="{79E5F0FC-7A3A-4448-A58A-5D8BDBEB988B}">
      <dgm:prSet/>
      <dgm:spPr/>
      <dgm:t>
        <a:bodyPr/>
        <a:lstStyle/>
        <a:p>
          <a:endParaRPr lang="en-US"/>
        </a:p>
      </dgm:t>
    </dgm:pt>
    <dgm:pt modelId="{220902CA-3D6D-48DA-8762-5BD91DDF2BB9}" type="sibTrans" cxnId="{79E5F0FC-7A3A-4448-A58A-5D8BDBEB988B}">
      <dgm:prSet/>
      <dgm:spPr/>
      <dgm:t>
        <a:bodyPr/>
        <a:lstStyle/>
        <a:p>
          <a:endParaRPr lang="en-US"/>
        </a:p>
      </dgm:t>
    </dgm:pt>
    <dgm:pt modelId="{2502FD60-872E-44F6-B4D9-EE488DB9801C}">
      <dgm:prSet/>
      <dgm:spPr/>
      <dgm:t>
        <a:bodyPr/>
        <a:lstStyle/>
        <a:p>
          <a:r>
            <a:rPr lang="it-IT" b="0" i="0" dirty="0">
              <a:latin typeface="Tw Cen MT" panose="020B0602020104020603" pitchFamily="34" charset="77"/>
            </a:rPr>
            <a:t>Estrazione di 71 features radiomiche</a:t>
          </a:r>
          <a:endParaRPr lang="en-US" b="0" i="0" dirty="0">
            <a:latin typeface="Tw Cen MT" panose="020B0602020104020603" pitchFamily="34" charset="77"/>
          </a:endParaRPr>
        </a:p>
      </dgm:t>
    </dgm:pt>
    <dgm:pt modelId="{D705838D-FC9C-4A3C-9586-DA43BF66C3E9}" type="parTrans" cxnId="{BDF7CC75-E4B2-4376-9916-4BBD769C0729}">
      <dgm:prSet/>
      <dgm:spPr/>
      <dgm:t>
        <a:bodyPr/>
        <a:lstStyle/>
        <a:p>
          <a:endParaRPr lang="en-US"/>
        </a:p>
      </dgm:t>
    </dgm:pt>
    <dgm:pt modelId="{1533F5B1-7C99-44A3-8B72-C4BF0E4ECE8C}" type="sibTrans" cxnId="{BDF7CC75-E4B2-4376-9916-4BBD769C0729}">
      <dgm:prSet/>
      <dgm:spPr/>
      <dgm:t>
        <a:bodyPr/>
        <a:lstStyle/>
        <a:p>
          <a:endParaRPr lang="en-US"/>
        </a:p>
      </dgm:t>
    </dgm:pt>
    <dgm:pt modelId="{9554D7D6-4A3B-C04D-B62B-9AE39BA0A6C3}" type="pres">
      <dgm:prSet presAssocID="{59786DC9-89B8-4EB7-9F94-E5467CEA1ED3}" presName="diagram" presStyleCnt="0">
        <dgm:presLayoutVars>
          <dgm:dir/>
          <dgm:resizeHandles val="exact"/>
        </dgm:presLayoutVars>
      </dgm:prSet>
      <dgm:spPr/>
    </dgm:pt>
    <dgm:pt modelId="{82C39C53-72B2-5443-9685-C57B68442520}" type="pres">
      <dgm:prSet presAssocID="{283B2905-0834-4371-8545-7F0308348541}" presName="node" presStyleLbl="node1" presStyleIdx="0" presStyleCnt="2">
        <dgm:presLayoutVars>
          <dgm:bulletEnabled val="1"/>
        </dgm:presLayoutVars>
      </dgm:prSet>
      <dgm:spPr/>
    </dgm:pt>
    <dgm:pt modelId="{9BF40566-7067-A04D-8229-A5FE4D2D3F88}" type="pres">
      <dgm:prSet presAssocID="{220902CA-3D6D-48DA-8762-5BD91DDF2BB9}" presName="sibTrans" presStyleCnt="0"/>
      <dgm:spPr/>
    </dgm:pt>
    <dgm:pt modelId="{160C5BE9-7DD1-BD46-AA14-F05565FC4B57}" type="pres">
      <dgm:prSet presAssocID="{2502FD60-872E-44F6-B4D9-EE488DB9801C}" presName="node" presStyleLbl="node1" presStyleIdx="1" presStyleCnt="2">
        <dgm:presLayoutVars>
          <dgm:bulletEnabled val="1"/>
        </dgm:presLayoutVars>
      </dgm:prSet>
      <dgm:spPr/>
    </dgm:pt>
  </dgm:ptLst>
  <dgm:cxnLst>
    <dgm:cxn modelId="{44C6AE09-FEA2-EA4A-8100-C7FA3AA81344}" type="presOf" srcId="{2502FD60-872E-44F6-B4D9-EE488DB9801C}" destId="{160C5BE9-7DD1-BD46-AA14-F05565FC4B57}" srcOrd="0" destOrd="0" presId="urn:microsoft.com/office/officeart/2005/8/layout/default"/>
    <dgm:cxn modelId="{8B8DD60F-7155-D544-A4EC-013CE13CD80D}" type="presOf" srcId="{283B2905-0834-4371-8545-7F0308348541}" destId="{82C39C53-72B2-5443-9685-C57B68442520}" srcOrd="0" destOrd="0" presId="urn:microsoft.com/office/officeart/2005/8/layout/default"/>
    <dgm:cxn modelId="{07AB156E-21EE-8D4C-8FC4-76426EF9019E}" type="presOf" srcId="{59786DC9-89B8-4EB7-9F94-E5467CEA1ED3}" destId="{9554D7D6-4A3B-C04D-B62B-9AE39BA0A6C3}" srcOrd="0" destOrd="0" presId="urn:microsoft.com/office/officeart/2005/8/layout/default"/>
    <dgm:cxn modelId="{BDF7CC75-E4B2-4376-9916-4BBD769C0729}" srcId="{59786DC9-89B8-4EB7-9F94-E5467CEA1ED3}" destId="{2502FD60-872E-44F6-B4D9-EE488DB9801C}" srcOrd="1" destOrd="0" parTransId="{D705838D-FC9C-4A3C-9586-DA43BF66C3E9}" sibTransId="{1533F5B1-7C99-44A3-8B72-C4BF0E4ECE8C}"/>
    <dgm:cxn modelId="{79E5F0FC-7A3A-4448-A58A-5D8BDBEB988B}" srcId="{59786DC9-89B8-4EB7-9F94-E5467CEA1ED3}" destId="{283B2905-0834-4371-8545-7F0308348541}" srcOrd="0" destOrd="0" parTransId="{565D27E1-F8E8-497D-8FBB-3B5DC9DB3521}" sibTransId="{220902CA-3D6D-48DA-8762-5BD91DDF2BB9}"/>
    <dgm:cxn modelId="{78024277-865E-C744-9897-90948603EB8A}" type="presParOf" srcId="{9554D7D6-4A3B-C04D-B62B-9AE39BA0A6C3}" destId="{82C39C53-72B2-5443-9685-C57B68442520}" srcOrd="0" destOrd="0" presId="urn:microsoft.com/office/officeart/2005/8/layout/default"/>
    <dgm:cxn modelId="{4E220DF5-E462-9142-A30A-08D1BA50288A}" type="presParOf" srcId="{9554D7D6-4A3B-C04D-B62B-9AE39BA0A6C3}" destId="{9BF40566-7067-A04D-8229-A5FE4D2D3F88}" srcOrd="1" destOrd="0" presId="urn:microsoft.com/office/officeart/2005/8/layout/default"/>
    <dgm:cxn modelId="{BA41F972-7471-9740-A59B-B8BBC64C2956}" type="presParOf" srcId="{9554D7D6-4A3B-C04D-B62B-9AE39BA0A6C3}" destId="{160C5BE9-7DD1-BD46-AA14-F05565FC4B5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FD032-7856-6C44-9D29-D3AE8F716BD6}">
      <dsp:nvSpPr>
        <dsp:cNvPr id="0" name=""/>
        <dsp:cNvSpPr/>
      </dsp:nvSpPr>
      <dsp:spPr>
        <a:xfrm>
          <a:off x="0" y="413556"/>
          <a:ext cx="5614987" cy="204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520700" rIns="43578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500" b="0" i="0" kern="1200" dirty="0">
              <a:latin typeface="Tw Cen MT" panose="020B0602020104020603" pitchFamily="34" charset="77"/>
            </a:rPr>
            <a:t>Gold Standard</a:t>
          </a:r>
          <a:endParaRPr lang="en-US" sz="2500" b="0" i="0" kern="1200" dirty="0">
            <a:latin typeface="Tw Cen MT" panose="020B0602020104020603" pitchFamily="34" charset="77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500" b="0" i="0" kern="1200" dirty="0">
              <a:latin typeface="Tw Cen MT" panose="020B0602020104020603" pitchFamily="34" charset="77"/>
            </a:rPr>
            <a:t>Attuabile nel 20% dei pazienti</a:t>
          </a:r>
          <a:endParaRPr lang="en-US" sz="2500" b="0" i="0" kern="1200" dirty="0">
            <a:latin typeface="Tw Cen MT" panose="020B0602020104020603" pitchFamily="34" charset="77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500" b="0" i="0" kern="1200" dirty="0">
              <a:latin typeface="Tw Cen MT" panose="020B0602020104020603" pitchFamily="34" charset="77"/>
            </a:rPr>
            <a:t>Sopravvivenza a 5 anni tra il 25% e il 74%</a:t>
          </a:r>
          <a:endParaRPr lang="en-US" sz="2500" b="0" i="0" kern="1200" dirty="0">
            <a:latin typeface="Tw Cen MT" panose="020B0602020104020603" pitchFamily="34" charset="77"/>
          </a:endParaRPr>
        </a:p>
      </dsp:txBody>
      <dsp:txXfrm>
        <a:off x="0" y="413556"/>
        <a:ext cx="5614987" cy="2047500"/>
      </dsp:txXfrm>
    </dsp:sp>
    <dsp:sp modelId="{134083AE-A184-8C4F-B878-8F9E6E072B21}">
      <dsp:nvSpPr>
        <dsp:cNvPr id="0" name=""/>
        <dsp:cNvSpPr/>
      </dsp:nvSpPr>
      <dsp:spPr>
        <a:xfrm>
          <a:off x="280749" y="44556"/>
          <a:ext cx="3930490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 dirty="0">
              <a:latin typeface="Tw Cen MT" panose="020B0602020104020603" pitchFamily="34" charset="77"/>
            </a:rPr>
            <a:t>Resezione chirurgica</a:t>
          </a:r>
          <a:endParaRPr lang="en-US" sz="2500" b="0" i="0" kern="1200" dirty="0">
            <a:latin typeface="Tw Cen MT" panose="020B0602020104020603" pitchFamily="34" charset="77"/>
          </a:endParaRPr>
        </a:p>
      </dsp:txBody>
      <dsp:txXfrm>
        <a:off x="316775" y="80582"/>
        <a:ext cx="3858438" cy="665948"/>
      </dsp:txXfrm>
    </dsp:sp>
    <dsp:sp modelId="{28ACF5F5-179A-3A4B-AF62-921D23CA7BE6}">
      <dsp:nvSpPr>
        <dsp:cNvPr id="0" name=""/>
        <dsp:cNvSpPr/>
      </dsp:nvSpPr>
      <dsp:spPr>
        <a:xfrm>
          <a:off x="0" y="2965056"/>
          <a:ext cx="561498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6A522-1CA9-F04C-8C2E-98D96EE92C0E}">
      <dsp:nvSpPr>
        <dsp:cNvPr id="0" name=""/>
        <dsp:cNvSpPr/>
      </dsp:nvSpPr>
      <dsp:spPr>
        <a:xfrm>
          <a:off x="280749" y="2596056"/>
          <a:ext cx="3930490" cy="738000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 dirty="0">
              <a:latin typeface="Tw Cen MT" panose="020B0602020104020603" pitchFamily="34" charset="77"/>
            </a:rPr>
            <a:t>Chemioterapia</a:t>
          </a:r>
          <a:endParaRPr lang="en-US" sz="2500" b="0" i="0" kern="1200" dirty="0">
            <a:latin typeface="Tw Cen MT" panose="020B0602020104020603" pitchFamily="34" charset="77"/>
          </a:endParaRPr>
        </a:p>
      </dsp:txBody>
      <dsp:txXfrm>
        <a:off x="316775" y="2632082"/>
        <a:ext cx="3858438" cy="665948"/>
      </dsp:txXfrm>
    </dsp:sp>
    <dsp:sp modelId="{E1CB76FD-C7FB-2D41-A3C1-1E3970530AC8}">
      <dsp:nvSpPr>
        <dsp:cNvPr id="0" name=""/>
        <dsp:cNvSpPr/>
      </dsp:nvSpPr>
      <dsp:spPr>
        <a:xfrm>
          <a:off x="0" y="4099056"/>
          <a:ext cx="561498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004D2-7E8B-5344-A806-747D6A9C2FF0}">
      <dsp:nvSpPr>
        <dsp:cNvPr id="0" name=""/>
        <dsp:cNvSpPr/>
      </dsp:nvSpPr>
      <dsp:spPr>
        <a:xfrm>
          <a:off x="280749" y="3730056"/>
          <a:ext cx="3930490" cy="73800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 dirty="0">
              <a:latin typeface="Tw Cen MT" panose="020B0602020104020603" pitchFamily="34" charset="77"/>
            </a:rPr>
            <a:t>Trattamento locale</a:t>
          </a:r>
          <a:endParaRPr lang="en-US" sz="2500" b="0" i="0" kern="1200" dirty="0">
            <a:latin typeface="Tw Cen MT" panose="020B0602020104020603" pitchFamily="34" charset="77"/>
          </a:endParaRPr>
        </a:p>
      </dsp:txBody>
      <dsp:txXfrm>
        <a:off x="316775" y="3766082"/>
        <a:ext cx="385843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BB47-6185-3242-A6F2-771602418E29}">
      <dsp:nvSpPr>
        <dsp:cNvPr id="0" name=""/>
        <dsp:cNvSpPr/>
      </dsp:nvSpPr>
      <dsp:spPr>
        <a:xfrm>
          <a:off x="0" y="62707"/>
          <a:ext cx="6496050" cy="5019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dirty="0">
              <a:latin typeface="Tw Cen MT" panose="020B0602020104020603" pitchFamily="34" charset="77"/>
            </a:rPr>
            <a:t>197 pazienti</a:t>
          </a:r>
        </a:p>
      </dsp:txBody>
      <dsp:txXfrm>
        <a:off x="24502" y="87209"/>
        <a:ext cx="6447046" cy="452926"/>
      </dsp:txXfrm>
    </dsp:sp>
    <dsp:sp modelId="{F90908E6-1FF3-C049-AD30-48F994C7287A}">
      <dsp:nvSpPr>
        <dsp:cNvPr id="0" name=""/>
        <dsp:cNvSpPr/>
      </dsp:nvSpPr>
      <dsp:spPr>
        <a:xfrm>
          <a:off x="0" y="627997"/>
          <a:ext cx="6496050" cy="501930"/>
        </a:xfrm>
        <a:prstGeom prst="roundRect">
          <a:avLst/>
        </a:prstGeom>
        <a:gradFill rotWithShape="0">
          <a:gsLst>
            <a:gs pos="0">
              <a:schemeClr val="accent5">
                <a:hueOff val="1559309"/>
                <a:satOff val="-1003"/>
                <a:lumOff val="686"/>
                <a:alphaOff val="0"/>
                <a:tint val="98000"/>
                <a:lumMod val="114000"/>
              </a:schemeClr>
            </a:gs>
            <a:gs pos="100000">
              <a:schemeClr val="accent5">
                <a:hueOff val="1559309"/>
                <a:satOff val="-1003"/>
                <a:lumOff val="68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dirty="0">
              <a:latin typeface="Tw Cen MT" panose="020B0602020104020603" pitchFamily="34" charset="77"/>
            </a:rPr>
            <a:t>Criteri di inclusione</a:t>
          </a:r>
        </a:p>
      </dsp:txBody>
      <dsp:txXfrm>
        <a:off x="24502" y="652499"/>
        <a:ext cx="6447046" cy="452926"/>
      </dsp:txXfrm>
    </dsp:sp>
    <dsp:sp modelId="{056CA42A-2692-A14D-A5A7-45E20170F679}">
      <dsp:nvSpPr>
        <dsp:cNvPr id="0" name=""/>
        <dsp:cNvSpPr/>
      </dsp:nvSpPr>
      <dsp:spPr>
        <a:xfrm>
          <a:off x="0" y="1129927"/>
          <a:ext cx="6496050" cy="12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it-IT" sz="1700" b="0" i="0" kern="1200" dirty="0">
              <a:latin typeface="Tw Cen MT" panose="020B0602020104020603" pitchFamily="34" charset="77"/>
            </a:rPr>
            <a:t>Diagnosi istologica di adenocarcinoma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700" b="0" i="0" kern="1200" dirty="0">
              <a:latin typeface="Tw Cen MT" panose="020B0602020104020603" pitchFamily="34" charset="77"/>
            </a:rPr>
            <a:t>Studio TC con mdc effettuato nei 30 giorni precedenti la procedura ablativa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700" b="0" i="0" kern="1200" dirty="0">
              <a:latin typeface="Tw Cen MT" panose="020B0602020104020603" pitchFamily="34" charset="77"/>
            </a:rPr>
            <a:t>Studio TC o RM dopo 40 giorni dalla procedura ablativa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700" b="0" i="0" kern="1200" dirty="0">
              <a:latin typeface="Tw Cen MT" panose="020B0602020104020603" pitchFamily="34" charset="77"/>
            </a:rPr>
            <a:t>Follow-up di almeno 1 anno</a:t>
          </a:r>
        </a:p>
      </dsp:txBody>
      <dsp:txXfrm>
        <a:off x="0" y="1129927"/>
        <a:ext cx="6496050" cy="1275120"/>
      </dsp:txXfrm>
    </dsp:sp>
    <dsp:sp modelId="{9845A119-263E-644D-8298-5FB9B5D15B30}">
      <dsp:nvSpPr>
        <dsp:cNvPr id="0" name=""/>
        <dsp:cNvSpPr/>
      </dsp:nvSpPr>
      <dsp:spPr>
        <a:xfrm>
          <a:off x="0" y="2405047"/>
          <a:ext cx="6496050" cy="501930"/>
        </a:xfrm>
        <a:prstGeom prst="round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dirty="0">
              <a:latin typeface="Tw Cen MT" panose="020B0602020104020603" pitchFamily="34" charset="77"/>
            </a:rPr>
            <a:t>Criteri di esclusione</a:t>
          </a:r>
        </a:p>
      </dsp:txBody>
      <dsp:txXfrm>
        <a:off x="24502" y="2429549"/>
        <a:ext cx="6447046" cy="452926"/>
      </dsp:txXfrm>
    </dsp:sp>
    <dsp:sp modelId="{437F271C-9187-EB4C-8D88-30665999718D}">
      <dsp:nvSpPr>
        <dsp:cNvPr id="0" name=""/>
        <dsp:cNvSpPr/>
      </dsp:nvSpPr>
      <dsp:spPr>
        <a:xfrm>
          <a:off x="0" y="2906977"/>
          <a:ext cx="649605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700" b="0" i="0" kern="1200" dirty="0">
              <a:latin typeface="Tw Cen MT" panose="020B0602020104020603" pitchFamily="34" charset="77"/>
            </a:rPr>
            <a:t>Enhancement periferico all’imaging di controllo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700" b="0" i="0" kern="1200" dirty="0">
              <a:latin typeface="Tw Cen MT" panose="020B0602020104020603" pitchFamily="34" charset="77"/>
            </a:rPr>
            <a:t>Mancato follow-up</a:t>
          </a:r>
        </a:p>
      </dsp:txBody>
      <dsp:txXfrm>
        <a:off x="0" y="2906977"/>
        <a:ext cx="6496050" cy="535095"/>
      </dsp:txXfrm>
    </dsp:sp>
    <dsp:sp modelId="{B512DA50-C18E-4F43-AF22-4A7265B43601}">
      <dsp:nvSpPr>
        <dsp:cNvPr id="0" name=""/>
        <dsp:cNvSpPr/>
      </dsp:nvSpPr>
      <dsp:spPr>
        <a:xfrm>
          <a:off x="0" y="3442072"/>
          <a:ext cx="6496050" cy="501930"/>
        </a:xfrm>
        <a:prstGeom prst="roundRect">
          <a:avLst/>
        </a:prstGeom>
        <a:gradFill rotWithShape="0">
          <a:gsLst>
            <a:gs pos="0">
              <a:schemeClr val="accent5">
                <a:hueOff val="4677928"/>
                <a:satOff val="-3010"/>
                <a:lumOff val="2058"/>
                <a:alphaOff val="0"/>
                <a:tint val="98000"/>
                <a:lumMod val="114000"/>
              </a:schemeClr>
            </a:gs>
            <a:gs pos="100000">
              <a:schemeClr val="accent5">
                <a:hueOff val="4677928"/>
                <a:satOff val="-3010"/>
                <a:lumOff val="205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dirty="0">
              <a:latin typeface="Tw Cen MT" panose="020B0602020104020603" pitchFamily="34" charset="77"/>
            </a:rPr>
            <a:t>38 pazienti inclusi nello studio </a:t>
          </a:r>
        </a:p>
      </dsp:txBody>
      <dsp:txXfrm>
        <a:off x="24502" y="3466574"/>
        <a:ext cx="6447046" cy="452926"/>
      </dsp:txXfrm>
    </dsp:sp>
    <dsp:sp modelId="{ED0135F8-8EF4-DF4C-A991-4FE99ED64E89}">
      <dsp:nvSpPr>
        <dsp:cNvPr id="0" name=""/>
        <dsp:cNvSpPr/>
      </dsp:nvSpPr>
      <dsp:spPr>
        <a:xfrm>
          <a:off x="0" y="4007362"/>
          <a:ext cx="6496050" cy="501930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dirty="0">
              <a:latin typeface="Tw Cen MT" panose="020B0602020104020603" pitchFamily="34" charset="77"/>
            </a:rPr>
            <a:t>57 lesioni</a:t>
          </a:r>
        </a:p>
      </dsp:txBody>
      <dsp:txXfrm>
        <a:off x="24502" y="4031864"/>
        <a:ext cx="6447046" cy="452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CD694-E867-9348-80D9-C127B2A8CF56}">
      <dsp:nvSpPr>
        <dsp:cNvPr id="0" name=""/>
        <dsp:cNvSpPr/>
      </dsp:nvSpPr>
      <dsp:spPr>
        <a:xfrm>
          <a:off x="0" y="2881128"/>
          <a:ext cx="5614987" cy="18903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dirty="0">
              <a:latin typeface="Tw Cen MT" panose="020B0602020104020603" pitchFamily="34" charset="77"/>
            </a:rPr>
            <a:t>Termoablazione percutanea eseguita mediante guida ecografica eventualmente con CEUS in sedazione cosciente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dirty="0">
              <a:latin typeface="Tw Cen MT" panose="020B0602020104020603" pitchFamily="34" charset="77"/>
            </a:rPr>
            <a:t> Utilizzo di strumento a radiofrequenze o microonde scelto secondo protocolli basati su preferenze dell’operatore e/o caratteristiche della lesione</a:t>
          </a:r>
          <a:endParaRPr lang="en-US" sz="2000" b="0" i="0" kern="1200" dirty="0">
            <a:latin typeface="Tw Cen MT" panose="020B0602020104020603" pitchFamily="34" charset="77"/>
          </a:endParaRPr>
        </a:p>
      </dsp:txBody>
      <dsp:txXfrm>
        <a:off x="0" y="2881128"/>
        <a:ext cx="5614987" cy="1890332"/>
      </dsp:txXfrm>
    </dsp:sp>
    <dsp:sp modelId="{5D4F3661-5ADC-0D47-BE94-58E27167992B}">
      <dsp:nvSpPr>
        <dsp:cNvPr id="0" name=""/>
        <dsp:cNvSpPr/>
      </dsp:nvSpPr>
      <dsp:spPr>
        <a:xfrm rot="10800000">
          <a:off x="0" y="2152"/>
          <a:ext cx="5614987" cy="2907330"/>
        </a:xfrm>
        <a:prstGeom prst="upArrowCallou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dirty="0">
              <a:latin typeface="Tw Cen MT" panose="020B0602020104020603" pitchFamily="34" charset="77"/>
            </a:rPr>
            <a:t>TC addome con protocollo quadri-fasico o       mono-fasico in fase portale dopo iniezione di mdc nei 30 giorni precedenti la procedura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dirty="0">
              <a:latin typeface="Tw Cen MT" panose="020B0602020104020603" pitchFamily="34" charset="77"/>
            </a:rPr>
            <a:t> Spessore dello strato 1,25mm</a:t>
          </a:r>
          <a:endParaRPr lang="en-US" sz="2000" b="0" i="0" kern="1200" dirty="0">
            <a:latin typeface="Tw Cen MT" panose="020B0602020104020603" pitchFamily="34" charset="77"/>
          </a:endParaRPr>
        </a:p>
      </dsp:txBody>
      <dsp:txXfrm rot="10800000">
        <a:off x="0" y="2152"/>
        <a:ext cx="5614987" cy="18890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39C53-72B2-5443-9685-C57B68442520}">
      <dsp:nvSpPr>
        <dsp:cNvPr id="0" name=""/>
        <dsp:cNvSpPr/>
      </dsp:nvSpPr>
      <dsp:spPr>
        <a:xfrm>
          <a:off x="973300" y="2356"/>
          <a:ext cx="3668385" cy="22010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b="0" i="0" kern="1200" dirty="0">
              <a:latin typeface="Tw Cen MT" panose="020B0602020104020603" pitchFamily="34" charset="77"/>
            </a:rPr>
            <a:t>Segmentazione manuale delle lesioni mediante software ITKsnap</a:t>
          </a:r>
          <a:endParaRPr lang="en-US" sz="3800" b="0" i="0" kern="1200" dirty="0">
            <a:latin typeface="Tw Cen MT" panose="020B0602020104020603" pitchFamily="34" charset="77"/>
          </a:endParaRPr>
        </a:p>
      </dsp:txBody>
      <dsp:txXfrm>
        <a:off x="973300" y="2356"/>
        <a:ext cx="3668385" cy="2201031"/>
      </dsp:txXfrm>
    </dsp:sp>
    <dsp:sp modelId="{160C5BE9-7DD1-BD46-AA14-F05565FC4B57}">
      <dsp:nvSpPr>
        <dsp:cNvPr id="0" name=""/>
        <dsp:cNvSpPr/>
      </dsp:nvSpPr>
      <dsp:spPr>
        <a:xfrm>
          <a:off x="973300" y="2570225"/>
          <a:ext cx="3668385" cy="2201031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800" b="0" i="0" kern="1200" dirty="0">
              <a:latin typeface="Tw Cen MT" panose="020B0602020104020603" pitchFamily="34" charset="77"/>
            </a:rPr>
            <a:t>Estrazione di 71 features radiomiche</a:t>
          </a:r>
          <a:endParaRPr lang="en-US" sz="3800" b="0" i="0" kern="1200" dirty="0">
            <a:latin typeface="Tw Cen MT" panose="020B0602020104020603" pitchFamily="34" charset="77"/>
          </a:endParaRPr>
        </a:p>
      </dsp:txBody>
      <dsp:txXfrm>
        <a:off x="973300" y="2570225"/>
        <a:ext cx="3668385" cy="2201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2450-6864-B34F-ADB4-C7D25FB7A09C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85E8-E43E-4B4B-BBFC-CD0B673185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00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carcinoma del colon-retto rappresenta il terzo tumore al mondo in termini di incidenza nonché la seconda causa di morte per patologia neoplastica.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Italia con circa 43700 diagnosi rappresenta il secondo tumore più frequente nel sesso femminile e il terzo tumore più frequente nel sesso maschile.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Circa il 25% dei pazienti presentano già al momento de diagnosi malattia metastatica.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L’organo principalmente coinvolto è il fegato, rappresentando circa il 50% dei casi.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119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pazienti sono stati successivamente sottoposti a termoablazione percutanea in sedazione cosciente.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procedura è stata eseguita mediante guida ecografica e controllo TC.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L’utilizzo di strumento a radiofrequenze o microonde è stato scelto dall’operatore.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66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E’ stata effettuata un’analisi statistica sia delle lesioni che del tessuto peri-lesionale e per ogni gruppo è stata valutata la distribuzione delle features nelle secondarietà presentanti progressione tumorale locale e nelle secondarietà risultate libere da malattia locale.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accordo con le evidenze scientifiche sono state incluse le lesioni con margine &gt; 5 mm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71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401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contrario nel gruppo del parenchima sano peri-lesionale le features che hanno raggiunto la significatività statistica sono state ben di più suggerendo, come l’area peri-lesionale possa essere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magggiormente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implicata nella progressione tumorale locale.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694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oggi sono stati condotti pochi studi circa le features radiomiche e il loro possibile impiego nella predizione dell’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nei pazienti sottoposti a procedura ablativa e la poca letteratura presente ha posto l’attenzione su ciò che accade all’interno della lesione piuttosto che ai suoi margini.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questo studio invece, il focus è stato portato sui ciò che accade alla periferia delle metastasi.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anni infatti sono stati scoperti dei pattern istologici di crescita a livello delle metastasi epatiche associati ad una peggiore o miglior tasso di progressione tumorale locale: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 da spinta in cui si espande comprimendo il parenchima sano, il pattern desmoplastico in cui un tralcio fibroso separa la lesione dal tessuto sano e un pattern infiltrativo dove la neoplasia si sostituisce agli epatociti.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 luce di ciò questo studio propone che l’indagine dell’area peri-lesionale e la sua valutazione con analisi radiomica possa fornire un utile strumento nel predire il rischio di progressione tumorale locale dopo il trattamento di termoablazione percutanea.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81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anni infatti sono stati scoperti dei pattern istologici di crescita a livello delle metastasi epatiche associati ad una peggiore o miglior tasso di progressione tumorale locale: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 da spinta in cui si espande comprimendo il parenchima sano, il pattern desmoplastico in cui un tralcio fibroso separa la lesione dal tessuto sano e un pattern infiltrativo dove la neoplasia si sostituisce agli epatociti.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 luce di ciò questo studio propone che l’indagine dell’area peri-lesionale e la sua valutazione con analisi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radiomica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possa fornire un utile strumento nel predire il rischio di progressione tumorale locale dopo il trattamento di termoablazione percutanea.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535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risultati ottenuti sono incoraggianti e mettono in evidenza la presenza di dati quantitativi statisticamente significativi tra i pazienti che hanno manifestato progressione tumorale locale e quelli che invece sono risultati essere liberi da malattia.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futuro con la creazione e l’implementazione di data set, la radiomica e in particolare l’analisi delle texture potrebbe rivelarsi un valido strumento nell’individuare precocemente le secondarietà a maggior rischio di progressione tumorale locale permettendo, nell’ambito della medicina di precisione, un approccio personalizzato ai pazienti.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66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 stato attuale il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gold</a:t>
            </a:r>
            <a:r>
              <a:rPr lang="it-IT" dirty="0"/>
              <a:t>-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per il trattamento delle metastasi epatiche è la resezione chirurgica, sebbene solo un 20% dei pazienti benefici dell’intervento.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 management terapeutico sono inseriti anche la chemioterapia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sistemitca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terapia ablativa locale.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03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terapia ablativa locale è una procedura mini-invasiva attualmente riconosciuta dalle principali linee guida come un valido strumento terapeutico nei pazienti con malattia oligometastatica. Esistono diverse tecnologie a disposizione, tra le più utilizzate si ri</a:t>
            </a:r>
            <a:r>
              <a:rPr lang="it-IT" dirty="0"/>
              <a:t>cordano i </a:t>
            </a:r>
            <a:r>
              <a:rPr lang="it-IT" dirty="0" err="1"/>
              <a:t>thermal</a:t>
            </a:r>
            <a:r>
              <a:rPr lang="it-IT" dirty="0"/>
              <a:t> </a:t>
            </a:r>
            <a:r>
              <a:rPr lang="it-IT" dirty="0" err="1"/>
              <a:t>devices</a:t>
            </a:r>
            <a:r>
              <a:rPr lang="it-IT" dirty="0"/>
              <a:t>: Radiofrequenze, Microonde e Crioablazione..</a:t>
            </a:r>
          </a:p>
          <a:p>
            <a:r>
              <a:rPr lang="it-IT" dirty="0"/>
              <a:t>Nell’ablazione delle metastasi epatiche radiofrequenze e microonde sono gli strumenti più utilizzati. Entrambe, generando calore, le prime sfruttando la corrente alternata e le secondo sfruttando le onde elettromagnetiche, permettono di indurre morte cellulare per necrosi coagulativa.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528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malattia oligometastatica si intende la presenza di non più di 5 lesioni secondarie a localizzazione viscerale o occasionalmente linfonodale in non più di due siti.</a:t>
            </a:r>
          </a:p>
          <a:p>
            <a:r>
              <a:rPr lang="it-IT" dirty="0"/>
              <a:t>In questa categoria di pazienti l’obiettivo della terapia dovrebbe essere finalizzato alla completa ablazione delle secondarietà.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99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radiomica è una branca della medicina che permette di estrarre dalle immagini radiologiche convenzionali, quali le immagini TC, di Risonanza o di PET/TC, dei dati quantitativi, chiamati features radiomiche, e di correlarle con diversi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fenotipo, genotipo, risposta terapeutica, outcome clinico.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Negli ultimi anni ha suscitato notevole interesse in campo oncologico per la capacità di analizzare l’eterogeneità della lesione neoplastica in modo non invasivo.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9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processo di estrazione ha diversi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Acquisizione delle immagini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Identificazione del volume di interesse</a:t>
            </a: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Segmentazione manuale o automatizzata del volume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parte più delicata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Estrazione delle features e successiva analisi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43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 features si dividono in due classi: semantiche e agnostiche.</a:t>
            </a:r>
          </a:p>
          <a:p>
            <a:r>
              <a:rPr lang="it-IT" dirty="0"/>
              <a:t>Le features semantiche permettono di valutare parametri già indagabili dal radiologo: quali grandezza, localizzazione, vascolarizzazione la presenza di necrosi.</a:t>
            </a:r>
          </a:p>
          <a:p>
            <a:r>
              <a:rPr lang="it-IT" dirty="0"/>
              <a:t>Le agnostiche, dette anche features quantitative, rappresentano tutte quelle informazioni che non sono identificabili dall’occhio umano ma che sono estratte in modo automatico da software dedicati. Le features agnostiche vengono a loro volta divise in output statistici di primo, secondo o più alto ordine. </a:t>
            </a:r>
          </a:p>
          <a:p>
            <a:endParaRPr lang="it-IT" dirty="0"/>
          </a:p>
          <a:p>
            <a:r>
              <a:rPr lang="it-IT" dirty="0"/>
              <a:t>Una menzione particolare per le secondo ordine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 gli output statistici di second’ordine descrivono la relazione statistica tra </a:t>
            </a:r>
            <a:r>
              <a:rPr lang="it-IT" dirty="0" err="1"/>
              <a:t>voxel</a:t>
            </a:r>
            <a:r>
              <a:rPr lang="it-IT" dirty="0"/>
              <a:t> con valori di contrasto simili o dissimili fornendo così una misura della disposizione spaziale dell’intensità dei </a:t>
            </a:r>
            <a:r>
              <a:rPr lang="it-IT" dirty="0" err="1"/>
              <a:t>voxel</a:t>
            </a:r>
            <a:r>
              <a:rPr lang="it-IT" dirty="0"/>
              <a:t>, e dunque dell’eterogeneità intralesionale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7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scopo di questo studio è stato quello di identificare la correlazione esistente tra le features radiomiche estratte da macchina TC di metastasi epatiche e soprattutto dal parenchima epatico peri-lesionale, valutando la progressione tumorale locale dopo la procedura di termoablazione.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50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85E8-E43E-4B4B-BBFC-CD0B673185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98D72C-2FB0-1142-83D9-2330716E0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99419"/>
            <a:ext cx="5565800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METASTASI EPATICHE DA TUMORE DEL COLON-RETTO TRATTATE MEDIANTE TERMOABLAZIONE PERCUTANEA: TEXTURE ANALYSIS E PREDIZIONE DELL’OUTCOME</a:t>
            </a: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4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44037A-BCB2-5546-8702-03576643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50" y="985345"/>
            <a:ext cx="3108626" cy="4572000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2F2F2"/>
                </a:solidFill>
                <a:latin typeface="Tw Cen MT Condensed" panose="020B0606020104020203" pitchFamily="34" charset="77"/>
              </a:rPr>
              <a:t>MATERIALI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09E5FD76-A895-6247-9B9D-C956A7630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82903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2212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E0F009-47EA-3D41-803B-263C3FCF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2F2F2"/>
                </a:solidFill>
                <a:latin typeface="Tw Cen MT Condensed" panose="020B0606020104020203" pitchFamily="34" charset="77"/>
              </a:rPr>
              <a:t>METODI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BB40307-B075-3B7F-B49D-26DA27512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35853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90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187CCF-55DB-8C4D-8DC1-9694FED0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2F2F2"/>
                </a:solidFill>
                <a:latin typeface="Tw Cen MT Condensed" panose="020B0606020104020203" pitchFamily="34" charset="77"/>
              </a:rPr>
              <a:t>METODI - 2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066B444-5146-3DA0-93DD-80373FD4F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18780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84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FB05BA-4BEA-624C-8C79-843F26F9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  <a:latin typeface="Tw Cen MT Condensed" panose="020B0606020104020203" pitchFamily="34" charset="77"/>
              </a:rPr>
              <a:t>METODI - 3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0BAD04-8EDF-CD46-AAC9-922BE951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dirty="0">
                <a:latin typeface="Tw Cen MT" panose="020B0602020104020603" pitchFamily="34" charset="77"/>
              </a:rPr>
              <a:t>L’analisi delle features nel gruppo delle lesioni e del tessuto perilesionale è stata effettuata separatamente, valutando la distribuzione nel gruppo di pazienti che dopo 1 anno di follow-up ha presentato progressione tumorale locale (LTP) e nei pazienti risultati liberi da malattia.</a:t>
            </a:r>
          </a:p>
          <a:p>
            <a:pPr marL="0" indent="0">
              <a:lnSpc>
                <a:spcPct val="90000"/>
              </a:lnSpc>
              <a:buNone/>
            </a:pPr>
            <a:endParaRPr lang="it-IT" dirty="0">
              <a:latin typeface="Tw Cen MT" panose="020B0602020104020603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dirty="0">
                <a:latin typeface="Tw Cen MT" panose="020B0602020104020603" pitchFamily="34" charset="77"/>
              </a:rPr>
              <a:t>L’analisi statistica è stata effettuata includendo le lesioni con margine &gt; 5 mm utilizzando:</a:t>
            </a:r>
          </a:p>
          <a:p>
            <a:pPr>
              <a:lnSpc>
                <a:spcPct val="90000"/>
              </a:lnSpc>
            </a:pPr>
            <a:r>
              <a:rPr lang="it-IT" dirty="0">
                <a:latin typeface="Tw Cen MT" panose="020B0602020104020603" pitchFamily="34" charset="77"/>
              </a:rPr>
              <a:t>Test di Liliefors</a:t>
            </a:r>
          </a:p>
          <a:p>
            <a:pPr>
              <a:lnSpc>
                <a:spcPct val="90000"/>
              </a:lnSpc>
            </a:pPr>
            <a:r>
              <a:rPr lang="it-IT" dirty="0">
                <a:latin typeface="Tw Cen MT" panose="020B0602020104020603" pitchFamily="34" charset="77"/>
              </a:rPr>
              <a:t>t-Test</a:t>
            </a:r>
          </a:p>
          <a:p>
            <a:pPr>
              <a:lnSpc>
                <a:spcPct val="90000"/>
              </a:lnSpc>
            </a:pPr>
            <a:r>
              <a:rPr lang="it-IT" dirty="0">
                <a:latin typeface="Tw Cen MT" panose="020B0602020104020603" pitchFamily="34" charset="77"/>
              </a:rPr>
              <a:t>Test di </a:t>
            </a:r>
            <a:r>
              <a:rPr lang="it-IT">
                <a:latin typeface="Tw Cen MT" panose="020B0602020104020603" pitchFamily="34" charset="77"/>
              </a:rPr>
              <a:t>Wilcoxon</a:t>
            </a:r>
            <a:endParaRPr lang="it-IT" dirty="0">
              <a:latin typeface="Tw Cen MT" panose="020B0602020104020603" pitchFamily="34" charset="77"/>
            </a:endParaRPr>
          </a:p>
          <a:p>
            <a:pPr>
              <a:lnSpc>
                <a:spcPct val="90000"/>
              </a:lnSpc>
            </a:pPr>
            <a:r>
              <a:rPr lang="it-IT" dirty="0">
                <a:latin typeface="Tw Cen MT" panose="020B0602020104020603" pitchFamily="34" charset="77"/>
              </a:rPr>
              <a:t>Test di Kruskal – Wallis</a:t>
            </a:r>
          </a:p>
          <a:p>
            <a:pPr marL="0" indent="0">
              <a:lnSpc>
                <a:spcPct val="90000"/>
              </a:lnSpc>
              <a:buNone/>
            </a:pPr>
            <a:endParaRPr lang="it-IT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3502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9293F-4217-6947-9EF6-C113F54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it-IT" dirty="0">
                <a:latin typeface="Tw Cen MT Condensed" panose="020B0606020104020203" pitchFamily="34" charset="77"/>
              </a:rPr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8C8E7E-9D29-2D42-A52C-4696CCEF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w Cen MT" panose="020B0602020104020603" pitchFamily="34" charset="77"/>
              </a:rPr>
              <a:t>Dopo 1 anno il tasso di progressione tumorale è stato del 33%</a:t>
            </a:r>
          </a:p>
          <a:p>
            <a:pPr marL="0" indent="0">
              <a:buNone/>
            </a:pPr>
            <a:endParaRPr lang="it-IT" sz="2400" dirty="0">
              <a:latin typeface="Tw Cen MT" panose="020B0602020104020603" pitchFamily="34" charset="77"/>
            </a:endParaRPr>
          </a:p>
          <a:p>
            <a:pPr marL="0" indent="0">
              <a:buNone/>
            </a:pPr>
            <a:r>
              <a:rPr lang="it-IT" sz="2400" dirty="0">
                <a:latin typeface="Tw Cen MT" panose="020B0602020104020603" pitchFamily="34" charset="77"/>
              </a:rPr>
              <a:t>Nell’analisi radiomica della </a:t>
            </a:r>
            <a:r>
              <a:rPr lang="it-IT" sz="2600" b="1" u="sng" dirty="0">
                <a:latin typeface="Tw Cen MT" panose="020B0602020104020603" pitchFamily="34" charset="77"/>
              </a:rPr>
              <a:t>regione intralesionale</a:t>
            </a:r>
            <a:r>
              <a:rPr lang="it-IT" sz="2600" b="1" dirty="0">
                <a:latin typeface="Tw Cen MT" panose="020B0602020104020603" pitchFamily="34" charset="77"/>
              </a:rPr>
              <a:t> </a:t>
            </a:r>
            <a:r>
              <a:rPr lang="it-IT" sz="2600" dirty="0">
                <a:latin typeface="Tw Cen MT" panose="020B0602020104020603" pitchFamily="34" charset="77"/>
              </a:rPr>
              <a:t>solo</a:t>
            </a:r>
          </a:p>
          <a:p>
            <a:pPr marL="0" indent="0">
              <a:buNone/>
            </a:pPr>
            <a:r>
              <a:rPr lang="it-IT" sz="2400" dirty="0">
                <a:latin typeface="Tw Cen MT" panose="020B0602020104020603" pitchFamily="34" charset="77"/>
              </a:rPr>
              <a:t>1/71 feature ha raggiunto la significatività statistica nella correlazione con LTP</a:t>
            </a:r>
          </a:p>
          <a:p>
            <a:pPr marL="0" indent="0">
              <a:buNone/>
            </a:pPr>
            <a:endParaRPr lang="it-IT" dirty="0">
              <a:latin typeface="Tw Cen MT" panose="020B0602020104020603" pitchFamily="34" charset="77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12D730E-7208-5843-A40C-2A30A9B26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75688"/>
              </p:ext>
            </p:extLst>
          </p:nvPr>
        </p:nvGraphicFramePr>
        <p:xfrm>
          <a:off x="6191250" y="3226761"/>
          <a:ext cx="5252958" cy="1847088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108285">
                  <a:extLst>
                    <a:ext uri="{9D8B030D-6E8A-4147-A177-3AD203B41FA5}">
                      <a16:colId xmlns:a16="http://schemas.microsoft.com/office/drawing/2014/main" val="572924510"/>
                    </a:ext>
                  </a:extLst>
                </a:gridCol>
                <a:gridCol w="2144673">
                  <a:extLst>
                    <a:ext uri="{9D8B030D-6E8A-4147-A177-3AD203B41FA5}">
                      <a16:colId xmlns:a16="http://schemas.microsoft.com/office/drawing/2014/main" val="3194401348"/>
                    </a:ext>
                  </a:extLst>
                </a:gridCol>
              </a:tblGrid>
              <a:tr h="1847088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95th Percentile_IH</a:t>
                      </a:r>
                      <a:endParaRPr lang="en-US" sz="33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065" marR="299065" marT="150876" marB="15087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 0.04835</a:t>
                      </a:r>
                      <a:endParaRPr lang="en-US" sz="3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9065" marR="299065" marT="150876" marB="15087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5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DCC64-D75B-B74F-A3DF-D9A17667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it-IT" dirty="0">
                <a:latin typeface="Tw Cen MT Condensed" panose="020B0606020104020203" pitchFamily="34" charset="77"/>
              </a:rPr>
              <a:t>RISULTATI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F7D7F1-8BE6-8D4C-AA31-32495B45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dirty="0">
              <a:latin typeface="Tw Cen MT" panose="020B0602020104020603" pitchFamily="34" charset="77"/>
            </a:endParaRPr>
          </a:p>
          <a:p>
            <a:pPr marL="0" indent="0">
              <a:buNone/>
            </a:pPr>
            <a:endParaRPr lang="it-IT" sz="2400" dirty="0">
              <a:latin typeface="Tw Cen MT" panose="020B0602020104020603" pitchFamily="34" charset="77"/>
            </a:endParaRPr>
          </a:p>
          <a:p>
            <a:pPr marL="0" indent="0">
              <a:buNone/>
            </a:pPr>
            <a:r>
              <a:rPr lang="it-IT" sz="2400" dirty="0">
                <a:latin typeface="Tw Cen MT" panose="020B0602020104020603" pitchFamily="34" charset="77"/>
              </a:rPr>
              <a:t>Nell’analisi radiomica del</a:t>
            </a:r>
            <a:r>
              <a:rPr lang="it-IT" sz="2400" u="sng" dirty="0">
                <a:latin typeface="Tw Cen MT" panose="020B0602020104020603" pitchFamily="34" charset="77"/>
              </a:rPr>
              <a:t> </a:t>
            </a:r>
            <a:r>
              <a:rPr lang="it-IT" sz="2600" b="1" u="sng" dirty="0">
                <a:latin typeface="Tw Cen MT" panose="020B0602020104020603" pitchFamily="34" charset="77"/>
              </a:rPr>
              <a:t>tessuto perilesionale</a:t>
            </a:r>
            <a:r>
              <a:rPr lang="it-IT" sz="2400" dirty="0">
                <a:latin typeface="Tw Cen MT" panose="020B0602020104020603" pitchFamily="34" charset="77"/>
              </a:rPr>
              <a:t> 13/71 sono le features che hanno raggiunto la significatività statistica nella correlazione con LTP</a:t>
            </a:r>
          </a:p>
          <a:p>
            <a:pPr marL="0" indent="0">
              <a:buNone/>
            </a:pPr>
            <a:endParaRPr lang="it-IT" dirty="0">
              <a:latin typeface="Tw Cen MT" panose="020B0602020104020603" pitchFamily="34" charset="77"/>
            </a:endParaRPr>
          </a:p>
          <a:p>
            <a:pPr marL="0" indent="0">
              <a:buNone/>
            </a:pPr>
            <a:endParaRPr lang="it-IT" dirty="0">
              <a:latin typeface="Tw Cen MT" panose="020B0602020104020603" pitchFamily="34" charset="77"/>
            </a:endParaRPr>
          </a:p>
          <a:p>
            <a:pPr marL="0" indent="0">
              <a:buNone/>
            </a:pPr>
            <a:endParaRPr lang="it-IT" dirty="0">
              <a:latin typeface="Tw Cen MT" panose="020B0602020104020603" pitchFamily="34" charset="77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CA2DD1F-2D13-624A-B195-922612FF6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86373"/>
              </p:ext>
            </p:extLst>
          </p:nvPr>
        </p:nvGraphicFramePr>
        <p:xfrm>
          <a:off x="6091916" y="2157422"/>
          <a:ext cx="5451628" cy="3985775"/>
        </p:xfrm>
        <a:graphic>
          <a:graphicData uri="http://schemas.openxmlformats.org/drawingml/2006/table">
            <a:tbl>
              <a:tblPr firstRow="1" firstCol="1" bandRow="1">
                <a:noFill/>
                <a:tableStyleId>{9D7B26C5-4107-4FEC-AEDC-1716B250A1EF}</a:tableStyleId>
              </a:tblPr>
              <a:tblGrid>
                <a:gridCol w="2405566">
                  <a:extLst>
                    <a:ext uri="{9D8B030D-6E8A-4147-A177-3AD203B41FA5}">
                      <a16:colId xmlns:a16="http://schemas.microsoft.com/office/drawing/2014/main" val="2647605125"/>
                    </a:ext>
                  </a:extLst>
                </a:gridCol>
                <a:gridCol w="1344006">
                  <a:extLst>
                    <a:ext uri="{9D8B030D-6E8A-4147-A177-3AD203B41FA5}">
                      <a16:colId xmlns:a16="http://schemas.microsoft.com/office/drawing/2014/main" val="2827932275"/>
                    </a:ext>
                  </a:extLst>
                </a:gridCol>
                <a:gridCol w="1702056">
                  <a:extLst>
                    <a:ext uri="{9D8B030D-6E8A-4147-A177-3AD203B41FA5}">
                      <a16:colId xmlns:a16="http://schemas.microsoft.com/office/drawing/2014/main" val="4119213612"/>
                    </a:ext>
                  </a:extLst>
                </a:gridCol>
              </a:tblGrid>
              <a:tr h="7074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600" b="1" cap="none" spc="3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it-IT" sz="16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600" b="1" cap="none" spc="30">
                          <a:solidFill>
                            <a:schemeClr val="tx1"/>
                          </a:solidFill>
                          <a:effectLst/>
                        </a:rPr>
                        <a:t>Wilcoxon Test</a:t>
                      </a:r>
                      <a:endParaRPr lang="it-IT" sz="16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600" b="1" cap="none" spc="30">
                          <a:solidFill>
                            <a:schemeClr val="tx1"/>
                          </a:solidFill>
                          <a:effectLst/>
                        </a:rPr>
                        <a:t>Kruskal-Wallis Test</a:t>
                      </a:r>
                      <a:endParaRPr lang="it-IT" sz="1600" b="1" cap="none" spc="3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504339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chemeClr val="tx1"/>
                          </a:solidFill>
                          <a:effectLst/>
                        </a:rPr>
                        <a:t>1stPercentile_STAT</a:t>
                      </a:r>
                      <a:endParaRPr lang="it-IT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p=0.05064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p=0.04852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61991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rgbClr val="000000"/>
                          </a:solidFill>
                          <a:effectLst/>
                        </a:rPr>
                        <a:t>IntensityVariance_STAT</a:t>
                      </a:r>
                      <a:endParaRPr lang="it-IT" sz="1200" b="1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p=0.04131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p=0.04087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88592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chemeClr val="tx1"/>
                          </a:solidFill>
                          <a:effectLst/>
                        </a:rPr>
                        <a:t>1stPercentile_IH</a:t>
                      </a:r>
                      <a:endParaRPr lang="it-IT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p=0.03865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p=0.03696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683678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rgbClr val="000000"/>
                          </a:solidFill>
                          <a:effectLst/>
                        </a:rPr>
                        <a:t>95thPercentile_IH</a:t>
                      </a:r>
                      <a:endParaRPr lang="it-IT" sz="1200" b="1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p=0.0421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 0.04028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73228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chemeClr val="tx1"/>
                          </a:solidFill>
                          <a:effectLst/>
                        </a:rPr>
                        <a:t>histogramVariance_IH</a:t>
                      </a:r>
                      <a:endParaRPr lang="it-IT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p=0.04131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p=0.04087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633986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rgbClr val="000000"/>
                          </a:solidFill>
                          <a:effectLst/>
                        </a:rPr>
                        <a:t>histogramVariance_IH_A</a:t>
                      </a:r>
                      <a:endParaRPr lang="it-IT" sz="1200" b="1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p=0.04131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p=0.04087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21357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chemeClr val="tx1"/>
                          </a:solidFill>
                          <a:effectLst/>
                        </a:rPr>
                        <a:t>JointVariance_GLCM</a:t>
                      </a:r>
                      <a:endParaRPr lang="it-IT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p=0.0376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p=0.0374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70876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rgbClr val="000000"/>
                          </a:solidFill>
                          <a:effectLst/>
                        </a:rPr>
                        <a:t>sumVariance_GLCM</a:t>
                      </a:r>
                      <a:endParaRPr lang="it-IT" sz="1200" b="1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p=0.0376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p=0.0374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8545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chemeClr val="tx1"/>
                          </a:solidFill>
                          <a:effectLst/>
                        </a:rPr>
                        <a:t>clustertendency_GLCM</a:t>
                      </a:r>
                      <a:endParaRPr lang="it-IT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p=0.0376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p=0.0374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502533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rgbClr val="000000"/>
                          </a:solidFill>
                          <a:effectLst/>
                        </a:rPr>
                        <a:t>clusterprominence_GLCM</a:t>
                      </a:r>
                      <a:endParaRPr lang="it-IT" sz="1200" b="1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tabLst>
                          <a:tab pos="1191260" algn="l"/>
                        </a:tabLst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 0.01337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p=0.01443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08892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chemeClr val="tx1"/>
                          </a:solidFill>
                          <a:effectLst/>
                        </a:rPr>
                        <a:t>RLNU_GLRLM</a:t>
                      </a:r>
                      <a:endParaRPr lang="it-IT" sz="12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p=0.0376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p=0.0374</a:t>
                      </a:r>
                      <a:endParaRPr lang="it-IT" sz="1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050714"/>
                  </a:ext>
                </a:extLst>
              </a:tr>
              <a:tr h="2731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b="1" cap="none" spc="0">
                          <a:solidFill>
                            <a:srgbClr val="000000"/>
                          </a:solidFill>
                          <a:effectLst/>
                        </a:rPr>
                        <a:t>GreylevelVariance_GLRLM</a:t>
                      </a:r>
                      <a:endParaRPr lang="it-IT" sz="1200" b="1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p=0.03101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cap="none" spc="0">
                          <a:solidFill>
                            <a:srgbClr val="000000"/>
                          </a:solidFill>
                          <a:effectLst/>
                        </a:rPr>
                        <a:t>p=0.03121</a:t>
                      </a:r>
                      <a:endParaRPr lang="it-IT" sz="1200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391" marR="73248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47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2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CAA1C3-D9FB-524D-BA13-7B93E136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w Cen MT Condensed" panose="020B0606020104020203" pitchFamily="34" charset="77"/>
              </a:rPr>
              <a:t>DISCUSSIONE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07D885-FDAD-8342-8940-74672276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sz="2400" dirty="0">
                <a:latin typeface="Tw Cen MT" panose="020B0602020104020603" pitchFamily="34" charset="77"/>
              </a:rPr>
              <a:t>Ad oggi sono stati condotti pochi studi circa la correlazione tra features radiomiche e la predizione dell’outcome nei pazienti sottoposti a termoablazione</a:t>
            </a:r>
          </a:p>
          <a:p>
            <a:pPr marL="0" indent="0">
              <a:buNone/>
            </a:pPr>
            <a:endParaRPr lang="it-IT" sz="2400" dirty="0">
              <a:latin typeface="Tw Cen MT" panose="020B0602020104020603" pitchFamily="34" charset="77"/>
            </a:endParaRPr>
          </a:p>
          <a:p>
            <a:r>
              <a:rPr lang="it-IT" sz="2400" dirty="0">
                <a:latin typeface="Tw Cen MT" panose="020B0602020104020603" pitchFamily="34" charset="77"/>
              </a:rPr>
              <a:t>Nel 2020 Taghavi et al. hanno proposto un modello radiomico in grado di predire il rischio di LTP a partire dalle immagini TC acquisite prima della procedura ablativa. I margini tuttavia non sono stati indagati.</a:t>
            </a:r>
            <a:br>
              <a:rPr lang="it-IT" sz="2400" dirty="0">
                <a:latin typeface="Tw Cen MT" panose="020B0602020104020603" pitchFamily="34" charset="77"/>
              </a:rPr>
            </a:br>
            <a:endParaRPr lang="it-IT" sz="2400" dirty="0">
              <a:latin typeface="Tw Cen MT" panose="020B0602020104020603" pitchFamily="34" charset="77"/>
            </a:endParaRPr>
          </a:p>
          <a:p>
            <a:r>
              <a:rPr lang="it-IT" sz="2400" dirty="0">
                <a:latin typeface="Tw Cen MT" panose="020B0602020104020603" pitchFamily="34" charset="77"/>
              </a:rPr>
              <a:t>Nel nostro studio, invece, è risultato più informativo il tessuto che circonda la lesione, suggerendo che l’impatto dell’area perilesionale sui tassi di LTP sia maggiore rispetto a quello dell’area intralesionale.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855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122FF8-454E-C04D-9971-03950A8D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  <a:latin typeface="Tw Cen MT Condensed" panose="020B0606020104020203" pitchFamily="34" charset="77"/>
              </a:rPr>
              <a:t>DISCUSSIONE - 2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Immagine 8" descr="Immagine che contiene testo, diverso&#10;&#10;Descrizione generata automaticamente">
            <a:extLst>
              <a:ext uri="{FF2B5EF4-FFF2-40B4-BE49-F238E27FC236}">
                <a16:creationId xmlns:a16="http://schemas.microsoft.com/office/drawing/2014/main" id="{8397F7BF-4E8E-ED40-8B7F-678EBCF4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908" y="1549400"/>
            <a:ext cx="6571068" cy="4114800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52E03-EFE4-BA4D-8DAE-DF9FF1D5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1" y="1968500"/>
            <a:ext cx="446752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EBEBEB"/>
                </a:solidFill>
                <a:latin typeface="Tw Cen MT" panose="020B0602020104020603" pitchFamily="34" charset="77"/>
              </a:rPr>
              <a:t>Pattern istologici di crescita (HGPs)</a:t>
            </a:r>
          </a:p>
          <a:p>
            <a:pPr marL="0" indent="0">
              <a:buNone/>
            </a:pPr>
            <a:endParaRPr lang="it-IT" sz="2400" dirty="0">
              <a:solidFill>
                <a:srgbClr val="EBEBEB"/>
              </a:solidFill>
              <a:latin typeface="Tw Cen MT" panose="020B0602020104020603" pitchFamily="34" charset="77"/>
            </a:endParaRPr>
          </a:p>
          <a:p>
            <a:r>
              <a:rPr lang="it-IT" sz="2400" dirty="0">
                <a:solidFill>
                  <a:srgbClr val="EBEBEB"/>
                </a:solidFill>
                <a:latin typeface="Tw Cen MT" panose="020B0602020104020603" pitchFamily="34" charset="77"/>
              </a:rPr>
              <a:t>Pattern da spinta</a:t>
            </a:r>
          </a:p>
          <a:p>
            <a:pPr marL="0" indent="0">
              <a:buNone/>
            </a:pPr>
            <a:endParaRPr lang="it-IT" sz="2400" dirty="0">
              <a:solidFill>
                <a:srgbClr val="EBEBEB"/>
              </a:solidFill>
              <a:latin typeface="Tw Cen MT" panose="020B0602020104020603" pitchFamily="34" charset="77"/>
            </a:endParaRPr>
          </a:p>
          <a:p>
            <a:r>
              <a:rPr lang="it-IT" sz="2400" dirty="0">
                <a:solidFill>
                  <a:srgbClr val="EBEBEB"/>
                </a:solidFill>
                <a:latin typeface="Tw Cen MT" panose="020B0602020104020603" pitchFamily="34" charset="77"/>
              </a:rPr>
              <a:t>Pattern desmoplastico</a:t>
            </a:r>
          </a:p>
          <a:p>
            <a:pPr marL="0" indent="0">
              <a:buNone/>
            </a:pPr>
            <a:endParaRPr lang="it-IT" sz="2400" dirty="0">
              <a:solidFill>
                <a:srgbClr val="EBEBEB"/>
              </a:solidFill>
              <a:latin typeface="Tw Cen MT" panose="020B0602020104020603" pitchFamily="34" charset="77"/>
            </a:endParaRPr>
          </a:p>
          <a:p>
            <a:r>
              <a:rPr lang="it-IT" sz="2400" dirty="0">
                <a:solidFill>
                  <a:srgbClr val="EBEBEB"/>
                </a:solidFill>
                <a:latin typeface="Tw Cen MT" panose="020B0602020104020603" pitchFamily="34" charset="77"/>
              </a:rPr>
              <a:t>Pattern infiltrativo</a:t>
            </a:r>
          </a:p>
          <a:p>
            <a:endParaRPr lang="it-IT" sz="2400" dirty="0">
              <a:solidFill>
                <a:srgbClr val="EBEBEB"/>
              </a:solidFill>
              <a:latin typeface="Tw Cen MT" panose="020B0602020104020603" pitchFamily="34" charset="77"/>
            </a:endParaRPr>
          </a:p>
          <a:p>
            <a:endParaRPr lang="it-IT" dirty="0">
              <a:solidFill>
                <a:srgbClr val="EBEBEB"/>
              </a:solidFill>
              <a:latin typeface="Tw Cen MT" panose="020B0602020104020603" pitchFamily="34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37AE77-D301-5140-9FCD-C037CB1FCC94}"/>
              </a:ext>
            </a:extLst>
          </p:cNvPr>
          <p:cNvSpPr txBox="1"/>
          <p:nvPr/>
        </p:nvSpPr>
        <p:spPr>
          <a:xfrm>
            <a:off x="6012224" y="5838652"/>
            <a:ext cx="5375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latin typeface="Tw Cen MT" panose="020B0602020104020603" pitchFamily="34" charset="77"/>
              </a:rPr>
              <a:t>Prediction of Histopathologic Growth Patterns of Colorectal Liver Metastases with a Noninvasive Imaging Method</a:t>
            </a:r>
          </a:p>
        </p:txBody>
      </p:sp>
    </p:spTree>
    <p:extLst>
      <p:ext uri="{BB962C8B-B14F-4D97-AF65-F5344CB8AC3E}">
        <p14:creationId xmlns:p14="http://schemas.microsoft.com/office/powerpoint/2010/main" val="110348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635A0-ECFC-AD43-9DA6-ECF819E5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w Cen MT Condensed" panose="020B0606020104020203" pitchFamily="34" charset="77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FE1AE-F4C4-2C41-9511-CCB15CBE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>
                <a:latin typeface="Tw Cen MT" panose="020B0602020104020603" pitchFamily="34" charset="77"/>
              </a:rPr>
              <a:t>I risultati ottenuti mettono in evidenza la presenza di dati quantitativi statisticamente significativi tra i pazienti che hanno manifestato progressione tumorale locale e quelli che invece sono risultati essere liberi da malattia.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>
                <a:latin typeface="Tw Cen MT" panose="020B0602020104020603" pitchFamily="34" charset="77"/>
              </a:rPr>
              <a:t>In futuro la radiomica e in particolare l’analisi delle texture potrebbe rivelarsi un valido strumento nell’individuare precocemente le lesioni a maggior rischio di progressione tumorale locale permettendo, nell’ambito della medicina di precisione, un approccio personalizzato ai pazienti.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59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5C8921-1BCD-464D-98AB-72E7EFDF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CCED8A5D-01E4-6E45-B278-C3CEC8465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031186"/>
            <a:ext cx="6275584" cy="48008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09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ACC070-1688-FE46-8BF4-AEACDA9D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it-IT" dirty="0">
                <a:latin typeface="Tw Cen MT Condensed" panose="020B0606020104020203" pitchFamily="34" charset="77"/>
              </a:rPr>
              <a:t>IL CARCINOMA DEL COLON-RETTO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6D9AFF-75D5-414A-AAD2-AD877FBA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it-IT" dirty="0">
                <a:latin typeface="Tw Cen MT" panose="020B0602020104020603" pitchFamily="34" charset="77"/>
              </a:rPr>
              <a:t>Terzo tumore al mondo per incidenza, responsabile di 935.000 decessi l’anno</a:t>
            </a:r>
          </a:p>
          <a:p>
            <a:pPr marL="0" indent="0">
              <a:buNone/>
            </a:pPr>
            <a:endParaRPr lang="it-IT" dirty="0">
              <a:latin typeface="Tw Cen MT" panose="020B0602020104020603" pitchFamily="34" charset="77"/>
            </a:endParaRPr>
          </a:p>
          <a:p>
            <a:pPr>
              <a:buFont typeface="Wingdings" pitchFamily="2" charset="2"/>
              <a:buChar char="q"/>
            </a:pPr>
            <a:r>
              <a:rPr lang="it-IT" dirty="0">
                <a:latin typeface="Tw Cen MT" panose="020B0602020104020603" pitchFamily="34" charset="77"/>
              </a:rPr>
              <a:t>Nel 2020 in Italia 43.700 diagnosi, 23.400 uomini e 20.300 donne</a:t>
            </a:r>
          </a:p>
          <a:p>
            <a:pPr marL="0" indent="0">
              <a:buNone/>
            </a:pPr>
            <a:endParaRPr lang="it-IT" dirty="0">
              <a:latin typeface="Tw Cen MT" panose="020B0602020104020603" pitchFamily="34" charset="77"/>
            </a:endParaRPr>
          </a:p>
          <a:p>
            <a:pPr>
              <a:buFont typeface="Wingdings" pitchFamily="2" charset="2"/>
              <a:buChar char="q"/>
            </a:pPr>
            <a:r>
              <a:rPr lang="it-IT" dirty="0">
                <a:latin typeface="Tw Cen MT" panose="020B0602020104020603" pitchFamily="34" charset="77"/>
              </a:rPr>
              <a:t>25% dei pazienti presenta malattia metastatica al momento della diagnosi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>
                <a:latin typeface="Tw Cen MT" panose="020B0602020104020603" pitchFamily="34" charset="77"/>
              </a:rPr>
              <a:t>Sede principale: Fegato 40-50%</a:t>
            </a:r>
          </a:p>
          <a:p>
            <a:pPr marL="0" indent="0">
              <a:buNone/>
            </a:pPr>
            <a:endParaRPr lang="it-IT" dirty="0">
              <a:latin typeface="Tw Cen MT" panose="020B0602020104020603" pitchFamily="34" charset="77"/>
            </a:endParaRPr>
          </a:p>
          <a:p>
            <a:pPr marL="0" indent="0">
              <a:buNone/>
            </a:pPr>
            <a:endParaRPr lang="it-IT" dirty="0"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86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DF4248-5ECE-A848-8709-E0106FCE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F2F2F2"/>
                </a:solidFill>
                <a:latin typeface="Tw Cen MT Condensed" panose="020B0606020104020203" pitchFamily="34" charset="77"/>
              </a:rPr>
              <a:t>TRATTAMENTO DELLE METASTASI EPATICHE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68693AC-ED3F-46AE-99A7-34232B215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03138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3716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2A8EE1-5517-8948-A31B-8FB99BA5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14" y="567647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IL TRATTAMENTO LOCALE TERMICO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6D0604-2BFB-A640-A3D9-9FF9866F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83" y="2135682"/>
            <a:ext cx="3194202" cy="34956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it-IT" dirty="0">
                <a:solidFill>
                  <a:srgbClr val="FFFFFF"/>
                </a:solidFill>
                <a:latin typeface="Tw Cen MT" panose="020B0602020104020603" pitchFamily="34" charset="77"/>
              </a:rPr>
              <a:t>Procedura mini-invasiva</a:t>
            </a:r>
          </a:p>
          <a:p>
            <a:pPr marL="0" indent="0">
              <a:buNone/>
            </a:pPr>
            <a:endParaRPr lang="it-IT" dirty="0">
              <a:solidFill>
                <a:srgbClr val="FFFFFF"/>
              </a:solidFill>
              <a:latin typeface="Tw Cen MT" panose="020B0602020104020603" pitchFamily="34" charset="77"/>
            </a:endParaRPr>
          </a:p>
          <a:p>
            <a:pPr>
              <a:buFont typeface="Wingdings" pitchFamily="2" charset="2"/>
              <a:buChar char="q"/>
            </a:pPr>
            <a:r>
              <a:rPr lang="it-IT" dirty="0">
                <a:solidFill>
                  <a:srgbClr val="FFFFFF"/>
                </a:solidFill>
                <a:latin typeface="Tw Cen MT" panose="020B0602020104020603" pitchFamily="34" charset="77"/>
              </a:rPr>
              <a:t>Diverse tecnologie termiche disponibili: </a:t>
            </a:r>
          </a:p>
          <a:p>
            <a:pPr lvl="1"/>
            <a:r>
              <a:rPr lang="it-IT" sz="2000" dirty="0">
                <a:solidFill>
                  <a:srgbClr val="FFFFFF"/>
                </a:solidFill>
                <a:latin typeface="Tw Cen MT" panose="020B0602020104020603" pitchFamily="34" charset="77"/>
              </a:rPr>
              <a:t>Radiofrequenze</a:t>
            </a:r>
          </a:p>
          <a:p>
            <a:pPr lvl="1"/>
            <a:r>
              <a:rPr lang="it-IT" sz="2000" dirty="0">
                <a:solidFill>
                  <a:srgbClr val="FFFFFF"/>
                </a:solidFill>
                <a:latin typeface="Tw Cen MT" panose="020B0602020104020603" pitchFamily="34" charset="77"/>
              </a:rPr>
              <a:t>Microonde</a:t>
            </a:r>
          </a:p>
          <a:p>
            <a:pPr lvl="1"/>
            <a:r>
              <a:rPr lang="it-IT" sz="2000" dirty="0">
                <a:solidFill>
                  <a:srgbClr val="FFFFFF"/>
                </a:solidFill>
                <a:latin typeface="Tw Cen MT" panose="020B0602020104020603" pitchFamily="34" charset="77"/>
              </a:rPr>
              <a:t>Crioablazione</a:t>
            </a:r>
          </a:p>
          <a:p>
            <a:pPr marL="457200" lvl="1" indent="0">
              <a:buNone/>
            </a:pPr>
            <a:endParaRPr lang="it-IT" sz="2000" dirty="0">
              <a:solidFill>
                <a:srgbClr val="FFFFFF"/>
              </a:solidFill>
              <a:latin typeface="Tw Cen MT" panose="020B0602020104020603" pitchFamily="34" charset="77"/>
            </a:endParaRPr>
          </a:p>
          <a:p>
            <a:pPr indent="-285750">
              <a:buFont typeface="Wingdings" pitchFamily="2" charset="2"/>
              <a:buChar char="q"/>
            </a:pPr>
            <a:r>
              <a:rPr lang="it-IT" dirty="0">
                <a:solidFill>
                  <a:srgbClr val="FFFFFF"/>
                </a:solidFill>
                <a:latin typeface="Tw Cen MT" panose="020B0602020104020603" pitchFamily="34" charset="77"/>
              </a:rPr>
              <a:t>Utilizzabile nella malattia oligometastatica (OMD)</a:t>
            </a:r>
          </a:p>
          <a:p>
            <a:pPr indent="-285750">
              <a:buFont typeface="Wingdings" pitchFamily="2" charset="2"/>
              <a:buChar char="q"/>
            </a:pPr>
            <a:endParaRPr lang="it-IT" sz="1800" dirty="0">
              <a:solidFill>
                <a:srgbClr val="FFFFFF"/>
              </a:solidFill>
              <a:latin typeface="Tw Cen MT" panose="020B0602020104020603" pitchFamily="34" charset="77"/>
            </a:endParaRPr>
          </a:p>
          <a:p>
            <a:pPr marL="57150" indent="0">
              <a:buNone/>
            </a:pPr>
            <a:endParaRPr lang="it-IT" sz="1800" dirty="0">
              <a:solidFill>
                <a:srgbClr val="FFFFFF"/>
              </a:solidFill>
              <a:latin typeface="Tw Cen MT" panose="020B0602020104020603" pitchFamily="34" charset="77"/>
            </a:endParaRPr>
          </a:p>
          <a:p>
            <a:pPr marL="457200" lvl="1" indent="0">
              <a:buNone/>
            </a:pPr>
            <a:endParaRPr lang="it-IT" sz="1600" dirty="0">
              <a:solidFill>
                <a:srgbClr val="FFFFFF"/>
              </a:solidFill>
              <a:latin typeface="Tw Cen MT" panose="020B0602020104020603" pitchFamily="34" charset="77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E7346A-BA52-B04C-9180-36789D27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030" y="1951377"/>
            <a:ext cx="6999324" cy="3864294"/>
          </a:xfrm>
          <a:prstGeom prst="rect">
            <a:avLst/>
          </a:prstGeom>
          <a:effectLst/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AF681EE-0204-4123-864C-9F24106AC56B}"/>
              </a:ext>
            </a:extLst>
          </p:cNvPr>
          <p:cNvSpPr/>
          <p:nvPr/>
        </p:nvSpPr>
        <p:spPr>
          <a:xfrm>
            <a:off x="5408341" y="3429000"/>
            <a:ext cx="1661532" cy="2291576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B57141-816F-A543-9316-BE239A4A1F15}"/>
              </a:ext>
            </a:extLst>
          </p:cNvPr>
          <p:cNvSpPr txBox="1"/>
          <p:nvPr/>
        </p:nvSpPr>
        <p:spPr>
          <a:xfrm>
            <a:off x="4456421" y="6059837"/>
            <a:ext cx="7498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Tw Cen MT" panose="020B0602020104020603" pitchFamily="34" charset="77"/>
              </a:rPr>
              <a:t>Toolbox of ablative treatments. ESMO consensus guidelines for the managementof patients with metastatic colorectal cancer</a:t>
            </a:r>
          </a:p>
        </p:txBody>
      </p:sp>
    </p:spTree>
    <p:extLst>
      <p:ext uri="{BB962C8B-B14F-4D97-AF65-F5344CB8AC3E}">
        <p14:creationId xmlns:p14="http://schemas.microsoft.com/office/powerpoint/2010/main" val="17041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F4CC46-2FCC-1F44-BDAE-A34BC342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  <a:latin typeface="Tw Cen MT Condensed" panose="020B0606020104020203" pitchFamily="34" charset="77"/>
              </a:rPr>
              <a:t>La malattia oligometastatica (OMD)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8C3AB2-BCFE-DA42-841D-6F0CD4C82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091" y="647698"/>
            <a:ext cx="3615690" cy="5562601"/>
          </a:xfrm>
          <a:prstGeom prst="rect">
            <a:avLst/>
          </a:prstGeom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9B43F1-84E4-304E-9329-5D77507C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  <a:latin typeface="Tw Cen MT" panose="020B0602020104020603" pitchFamily="34" charset="77"/>
              </a:rPr>
              <a:t>Presenza di non più di 5 lesioni secondarie a localizzazione viscerale o occasionalmente linfonodale in massimo due siti</a:t>
            </a:r>
          </a:p>
          <a:p>
            <a:endParaRPr lang="it-IT" sz="2400" dirty="0">
              <a:solidFill>
                <a:srgbClr val="EBEBEB"/>
              </a:solidFill>
              <a:latin typeface="Tw Cen MT" panose="020B0602020104020603" pitchFamily="34" charset="77"/>
            </a:endParaRPr>
          </a:p>
          <a:p>
            <a:r>
              <a:rPr lang="it-IT" sz="2400" dirty="0">
                <a:solidFill>
                  <a:srgbClr val="EBEBEB"/>
                </a:solidFill>
                <a:latin typeface="Tw Cen MT" panose="020B0602020104020603" pitchFamily="34" charset="77"/>
              </a:rPr>
              <a:t>L’obiettivo della terapia è quello di raggiungere la completa ablazione delle lesioni. </a:t>
            </a:r>
            <a:endParaRPr lang="it-IT" sz="2400" dirty="0">
              <a:solidFill>
                <a:srgbClr val="EBEBEB"/>
              </a:solidFill>
            </a:endParaRPr>
          </a:p>
          <a:p>
            <a:endParaRPr lang="it-IT" dirty="0">
              <a:solidFill>
                <a:srgbClr val="EBEBEB"/>
              </a:solidFill>
            </a:endParaRPr>
          </a:p>
          <a:p>
            <a:endParaRPr lang="it-IT" dirty="0">
              <a:solidFill>
                <a:srgbClr val="EBEBEB"/>
              </a:solidFill>
            </a:endParaRPr>
          </a:p>
          <a:p>
            <a:endParaRPr lang="it-IT" dirty="0">
              <a:solidFill>
                <a:srgbClr val="EBEBEB"/>
              </a:solidFill>
            </a:endParaRPr>
          </a:p>
          <a:p>
            <a:endParaRPr lang="it-IT" dirty="0">
              <a:solidFill>
                <a:srgbClr val="EBEBEB"/>
              </a:solidFill>
            </a:endParaRPr>
          </a:p>
          <a:p>
            <a:endParaRPr lang="it-IT" dirty="0">
              <a:solidFill>
                <a:srgbClr val="EBEBEB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13F2C4-33E2-BA4F-BF57-AA44242A2285}"/>
              </a:ext>
            </a:extLst>
          </p:cNvPr>
          <p:cNvSpPr txBox="1"/>
          <p:nvPr/>
        </p:nvSpPr>
        <p:spPr>
          <a:xfrm>
            <a:off x="6276413" y="6407191"/>
            <a:ext cx="5085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latin typeface="Tw Cen MT" panose="020B0602020104020603" pitchFamily="34" charset="77"/>
              </a:rPr>
              <a:t>ESMO consensus guidelines for the managementof patients with metastatic colorectal cancer</a:t>
            </a:r>
            <a:endParaRPr lang="it-IT" sz="105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0214FB3E-3528-5B46-A948-2B5FE6ECD664}"/>
              </a:ext>
            </a:extLst>
          </p:cNvPr>
          <p:cNvCxnSpPr/>
          <p:nvPr/>
        </p:nvCxnSpPr>
        <p:spPr>
          <a:xfrm>
            <a:off x="7721600" y="4610100"/>
            <a:ext cx="9271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CA7AC243-4517-5343-89D5-604CEB307F5F}"/>
              </a:ext>
            </a:extLst>
          </p:cNvPr>
          <p:cNvCxnSpPr/>
          <p:nvPr/>
        </p:nvCxnSpPr>
        <p:spPr>
          <a:xfrm>
            <a:off x="9207500" y="42291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22C0202B-0CD5-3D4C-9067-95C37E44AE43}"/>
              </a:ext>
            </a:extLst>
          </p:cNvPr>
          <p:cNvCxnSpPr/>
          <p:nvPr/>
        </p:nvCxnSpPr>
        <p:spPr>
          <a:xfrm>
            <a:off x="7721600" y="4406900"/>
            <a:ext cx="4699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66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8DD14-13B0-BF42-843C-80424C9A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RADIOMICA</a:t>
            </a: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80EA8-17C3-B549-97A3-80B9680C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1" y="1410458"/>
            <a:ext cx="6624000" cy="2589913"/>
          </a:xfrm>
        </p:spPr>
        <p:txBody>
          <a:bodyPr>
            <a:normAutofit/>
          </a:bodyPr>
          <a:lstStyle/>
          <a:p>
            <a:r>
              <a:rPr lang="it-IT" dirty="0">
                <a:latin typeface="Tw Cen MT" panose="020B0602020104020603" pitchFamily="34" charset="77"/>
              </a:rPr>
              <a:t>Branca della medicina che permette di estrarre dalle immagini radiologiche dati quantitativi: </a:t>
            </a:r>
            <a:r>
              <a:rPr lang="it-IT" u="sng" dirty="0">
                <a:latin typeface="Tw Cen MT" panose="020B0602020104020603" pitchFamily="34" charset="77"/>
              </a:rPr>
              <a:t>features radiomiche</a:t>
            </a:r>
          </a:p>
          <a:p>
            <a:endParaRPr lang="it-IT" dirty="0">
              <a:latin typeface="Tw Cen MT" panose="020B0602020104020603" pitchFamily="34" charset="77"/>
            </a:endParaRPr>
          </a:p>
          <a:p>
            <a:endParaRPr lang="it-IT" dirty="0">
              <a:latin typeface="Tw Cen MT" panose="020B0602020104020603" pitchFamily="34" charset="77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7A146E-3CF0-3243-A200-30D632127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34" y="3429000"/>
            <a:ext cx="6530309" cy="2236631"/>
          </a:xfrm>
          <a:prstGeom prst="rect">
            <a:avLst/>
          </a:prstGeom>
          <a:effectLst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D247ED-941B-AB46-91F0-7B0C029D4396}"/>
              </a:ext>
            </a:extLst>
          </p:cNvPr>
          <p:cNvSpPr txBox="1"/>
          <p:nvPr/>
        </p:nvSpPr>
        <p:spPr>
          <a:xfrm>
            <a:off x="5394724" y="6174445"/>
            <a:ext cx="5900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latin typeface="Tw Cen MT" panose="020B0602020104020603" pitchFamily="34" charset="77"/>
              </a:rPr>
              <a:t>Flowchart shows the process of radiomics. Radiomics: Images Are More than Pictures, They Are Data, Gillies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7ACCDDD-0581-B242-B8EC-74BF5CBD4166}"/>
              </a:ext>
            </a:extLst>
          </p:cNvPr>
          <p:cNvSpPr/>
          <p:nvPr/>
        </p:nvSpPr>
        <p:spPr>
          <a:xfrm>
            <a:off x="8293100" y="3340100"/>
            <a:ext cx="1892300" cy="2325531"/>
          </a:xfrm>
          <a:prstGeom prst="ellipse">
            <a:avLst/>
          </a:prstGeom>
          <a:solidFill>
            <a:schemeClr val="accent1">
              <a:alpha val="1131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98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8F6DD-9BC3-BC41-B6A9-98F489A4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410068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40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RADIOMICA</a:t>
            </a:r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3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2FB47F-EBA4-2C4B-B74C-72923C84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11" y="2055766"/>
            <a:ext cx="3108057" cy="2947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FFFF"/>
                </a:solidFill>
                <a:latin typeface="Tw Cen MT" panose="020B0602020104020603" pitchFamily="34" charset="77"/>
              </a:rPr>
              <a:t>Estrazione delle features: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>
                <a:solidFill>
                  <a:srgbClr val="FFFFFF"/>
                </a:solidFill>
                <a:latin typeface="Tw Cen MT" panose="020B0602020104020603" pitchFamily="34" charset="77"/>
              </a:rPr>
              <a:t>Acquisizione delle immagini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>
                <a:solidFill>
                  <a:srgbClr val="FFFFFF"/>
                </a:solidFill>
                <a:latin typeface="Tw Cen MT" panose="020B0602020104020603" pitchFamily="34" charset="77"/>
              </a:rPr>
              <a:t>Identificazione del volume di interesse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>
                <a:solidFill>
                  <a:srgbClr val="FFFFFF"/>
                </a:solidFill>
                <a:latin typeface="Tw Cen MT" panose="020B0602020104020603" pitchFamily="34" charset="77"/>
              </a:rPr>
              <a:t>Segmentazione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>
                <a:solidFill>
                  <a:srgbClr val="FFFFFF"/>
                </a:solidFill>
                <a:latin typeface="Tw Cen MT" panose="020B0602020104020603" pitchFamily="34" charset="77"/>
              </a:rPr>
              <a:t>Estrazione delle features</a:t>
            </a:r>
          </a:p>
          <a:p>
            <a:pPr marL="514350" indent="-514350">
              <a:buFont typeface="+mj-lt"/>
              <a:buAutoNum type="romanUcPeriod"/>
            </a:pPr>
            <a:r>
              <a:rPr lang="it-IT" dirty="0">
                <a:solidFill>
                  <a:srgbClr val="FFFFFF"/>
                </a:solidFill>
                <a:latin typeface="Tw Cen MT" panose="020B0602020104020603" pitchFamily="34" charset="77"/>
              </a:rPr>
              <a:t>Analisi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5D74E6-45B2-0548-9219-7AEE17D1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99" y="1639230"/>
            <a:ext cx="7540349" cy="3958682"/>
          </a:xfrm>
          <a:prstGeom prst="rect">
            <a:avLst/>
          </a:prstGeom>
          <a:effectLst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AA354F-8447-4D49-801B-9CEBF4930460}"/>
              </a:ext>
            </a:extLst>
          </p:cNvPr>
          <p:cNvSpPr txBox="1"/>
          <p:nvPr/>
        </p:nvSpPr>
        <p:spPr>
          <a:xfrm>
            <a:off x="5796810" y="5935190"/>
            <a:ext cx="592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Tw Cen MT" panose="020B0602020104020603" pitchFamily="34" charset="77"/>
              </a:rPr>
              <a:t>Radiomics workflow -  A deep look into radiomics – 2021 – Scapicchio C</a:t>
            </a:r>
          </a:p>
        </p:txBody>
      </p:sp>
    </p:spTree>
    <p:extLst>
      <p:ext uri="{BB962C8B-B14F-4D97-AF65-F5344CB8AC3E}">
        <p14:creationId xmlns:p14="http://schemas.microsoft.com/office/powerpoint/2010/main" val="1827872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C8CFA-05A4-3948-8D13-09ABB9B5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  <a:latin typeface="Tw Cen MT Condensed" panose="020B0606020104020203" pitchFamily="34" charset="77"/>
              </a:rPr>
              <a:t>CLASSI DI FEATURES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4D88ECE-700D-4D4E-94EC-9E26FBCA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1143000"/>
            <a:ext cx="5608475" cy="496333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308BD0-C31D-7C43-7A35-9FEAF063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2251587"/>
            <a:ext cx="4166509" cy="378541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Semantiche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Dimensioni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Forma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Localizzazione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Vascolarizzazione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Necrosi</a:t>
            </a:r>
          </a:p>
          <a:p>
            <a:pPr marL="400050">
              <a:buFont typeface="Wingdings" pitchFamily="2" charset="2"/>
              <a:buChar char="q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Agnostiche</a:t>
            </a:r>
          </a:p>
          <a:p>
            <a:pPr marL="800100" lvl="1">
              <a:buFont typeface="Wingdings" pitchFamily="2" charset="2"/>
              <a:buChar char="q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Output statistici di I ordine</a:t>
            </a:r>
          </a:p>
          <a:p>
            <a:pPr marL="800100" lvl="1">
              <a:buFont typeface="Wingdings" pitchFamily="2" charset="2"/>
              <a:buChar char="q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Output statistici di II ordine</a:t>
            </a:r>
          </a:p>
          <a:p>
            <a:pPr marL="800100" lvl="1">
              <a:buFont typeface="Wingdings" pitchFamily="2" charset="2"/>
              <a:buChar char="q"/>
            </a:pPr>
            <a:r>
              <a:rPr lang="en-US" sz="2200" dirty="0">
                <a:solidFill>
                  <a:srgbClr val="EBEBEB"/>
                </a:solidFill>
                <a:latin typeface="Tw Cen MT Condensed" panose="020B0606020104020203" pitchFamily="34" charset="77"/>
              </a:rPr>
              <a:t>Output statistici di ordine superiore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solidFill>
                <a:srgbClr val="EBEBEB"/>
              </a:solidFill>
              <a:latin typeface="Tw Cen MT Condensed" panose="020B0606020104020203" pitchFamily="34" charset="77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5B277A-58E3-804A-9780-392726731D71}"/>
              </a:ext>
            </a:extLst>
          </p:cNvPr>
          <p:cNvSpPr txBox="1"/>
          <p:nvPr/>
        </p:nvSpPr>
        <p:spPr>
          <a:xfrm>
            <a:off x="5553492" y="6385717"/>
            <a:ext cx="641874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latin typeface="Tw Cen MT" panose="020B0602020104020603" pitchFamily="34" charset="77"/>
              </a:rPr>
              <a:t>The Applications of Radiomics in Precision Diagnosis and Treatment of Oncology: Opportunities and Challenges, Liu Z.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823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F2B16-DF21-B94B-B670-428B7782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it-IT">
                <a:latin typeface="Tw Cen MT Condensed" panose="020B0606020104020203" pitchFamily="34" charset="77"/>
              </a:rPr>
              <a:t>SCOPO DELLO STUDIO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1EAB8D7-99E5-E34F-88F1-350910E4A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88" r="-2" b="329"/>
          <a:stretch/>
        </p:blipFill>
        <p:spPr>
          <a:xfrm>
            <a:off x="4592085" y="3505701"/>
            <a:ext cx="3409037" cy="2765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95ECF0D-05D4-6441-84BC-BDF994883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31" r="2" b="2"/>
          <a:stretch/>
        </p:blipFill>
        <p:spPr>
          <a:xfrm>
            <a:off x="8135262" y="60960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B41991E-FEAE-49BB-BDDD-80639BB6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15182-FA9A-CF47-B490-950C6DC66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099533"/>
            <a:ext cx="3604971" cy="414886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it-IT" dirty="0">
              <a:latin typeface="Tw Cen MT" panose="020B0602020104020603" pitchFamily="34" charset="77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3200" dirty="0">
                <a:latin typeface="Tw Cen MT" panose="020B0602020104020603" pitchFamily="34" charset="77"/>
              </a:rPr>
              <a:t>Identificare la correlazione esistente tra le features radiomiche estratte:</a:t>
            </a:r>
          </a:p>
          <a:p>
            <a:pPr marL="0" indent="0">
              <a:lnSpc>
                <a:spcPct val="90000"/>
              </a:lnSpc>
              <a:buNone/>
            </a:pPr>
            <a:endParaRPr lang="it-IT" sz="3200" dirty="0">
              <a:latin typeface="Tw Cen MT" panose="020B0602020104020603" pitchFamily="34" charset="77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it-IT" sz="3200" dirty="0">
                <a:latin typeface="Tw Cen MT" panose="020B0602020104020603" pitchFamily="34" charset="77"/>
              </a:rPr>
              <a:t>dalle metastasi epatiche 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it-IT" sz="3200" dirty="0">
                <a:latin typeface="Tw Cen MT" panose="020B0602020104020603" pitchFamily="34" charset="77"/>
              </a:rPr>
              <a:t>dal parenchima sano   peri-lesionale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3200" dirty="0">
                <a:latin typeface="Tw Cen MT" panose="020B0602020104020603" pitchFamily="34" charset="77"/>
              </a:rPr>
              <a:t>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3200" dirty="0">
                <a:latin typeface="Tw Cen MT" panose="020B0602020104020603" pitchFamily="34" charset="77"/>
              </a:rPr>
              <a:t>Il tasso di progressione tumorale locale (LPT) dopo procedura di termoablazione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C486920-5D59-3E40-BB02-0D025F8EDF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489" r="-2" b="5029"/>
          <a:stretch/>
        </p:blipFill>
        <p:spPr>
          <a:xfrm>
            <a:off x="8107624" y="3505701"/>
            <a:ext cx="3409037" cy="27658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795BB6-01BC-7848-AD99-3B3C4BC920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513" r="-2" b="-2"/>
          <a:stretch/>
        </p:blipFill>
        <p:spPr>
          <a:xfrm>
            <a:off x="4600780" y="609602"/>
            <a:ext cx="3409037" cy="2766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3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Ione</Template>
  <TotalTime>19490</TotalTime>
  <Words>1936</Words>
  <Application>Microsoft Office PowerPoint</Application>
  <PresentationFormat>Widescreen</PresentationFormat>
  <Paragraphs>222</Paragraphs>
  <Slides>19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Tw Cen MT</vt:lpstr>
      <vt:lpstr>Tw Cen MT Condensed</vt:lpstr>
      <vt:lpstr>Wingdings</vt:lpstr>
      <vt:lpstr>Wingdings 3</vt:lpstr>
      <vt:lpstr>Ione</vt:lpstr>
      <vt:lpstr>METASTASI EPATICHE DA TUMORE DEL COLON-RETTO TRATTATE MEDIANTE TERMOABLAZIONE PERCUTANEA: TEXTURE ANALYSIS E PREDIZIONE DELL’OUTCOME</vt:lpstr>
      <vt:lpstr>IL CARCINOMA DEL COLON-RETTO</vt:lpstr>
      <vt:lpstr>TRATTAMENTO DELLE METASTASI EPATICHE</vt:lpstr>
      <vt:lpstr>IL TRATTAMENTO LOCALE TERMICO</vt:lpstr>
      <vt:lpstr>La malattia oligometastatica (OMD)</vt:lpstr>
      <vt:lpstr>RADIOMICA</vt:lpstr>
      <vt:lpstr>RADIOMICA</vt:lpstr>
      <vt:lpstr>CLASSI DI FEATURES</vt:lpstr>
      <vt:lpstr>SCOPO DELLO STUDIO</vt:lpstr>
      <vt:lpstr>MATERIALI</vt:lpstr>
      <vt:lpstr>METODI</vt:lpstr>
      <vt:lpstr>METODI - 2</vt:lpstr>
      <vt:lpstr>METODI - 3</vt:lpstr>
      <vt:lpstr>RISULTATI</vt:lpstr>
      <vt:lpstr>RISULTATI - 2</vt:lpstr>
      <vt:lpstr>DISCUSSIONE</vt:lpstr>
      <vt:lpstr>DISCUSSIONE - 2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METASTASI EPATICHE DA TUMORE DEL COLON-RETTO TRATTATE MEDIANTE TERMOABLAZIONE PERCUTANEA: TEXTURE ANALYSIS E PREDIZIONE DELL’OUTCOME</dc:title>
  <dc:creator>Matteo Bova</dc:creator>
  <cp:lastModifiedBy>Ruslan Arkadievich</cp:lastModifiedBy>
  <cp:revision>15</cp:revision>
  <dcterms:created xsi:type="dcterms:W3CDTF">2022-03-08T11:27:25Z</dcterms:created>
  <dcterms:modified xsi:type="dcterms:W3CDTF">2022-04-02T18:23:34Z</dcterms:modified>
</cp:coreProperties>
</file>