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80" d="100"/>
          <a:sy n="80" d="100"/>
        </p:scale>
        <p:origin x="-4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2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216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32577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482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3643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239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27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6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6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7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7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9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9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5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B844-77E4-49F8-9E4C-F55B6AD4C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34" y="1721596"/>
            <a:ext cx="8915399" cy="1803657"/>
          </a:xfrm>
        </p:spPr>
        <p:txBody>
          <a:bodyPr>
            <a:normAutofit/>
          </a:bodyPr>
          <a:lstStyle/>
          <a:p>
            <a:pPr algn="ctr"/>
            <a:r>
              <a:rPr lang="it-IT" b="1" i="1" dirty="0"/>
              <a:t>Curva spettrale Doppler: </a:t>
            </a:r>
            <a:br>
              <a:rPr lang="it-IT" b="1" i="1" dirty="0"/>
            </a:br>
            <a:r>
              <a:rPr lang="it-IT" b="1" i="1" dirty="0"/>
              <a:t>Eco TSA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4600E-37CE-42FB-89F9-B3A71F42D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t-IT" sz="2800" i="1" dirty="0"/>
              <a:t>Eco-friendly</a:t>
            </a:r>
          </a:p>
          <a:p>
            <a:pPr algn="r"/>
            <a:r>
              <a:rPr lang="it-IT" sz="2000" dirty="0"/>
              <a:t>30/03/2022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106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FFA-6E49-4879-AF29-785F6425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769" y="624110"/>
            <a:ext cx="9687844" cy="795616"/>
          </a:xfrm>
        </p:spPr>
        <p:txBody>
          <a:bodyPr/>
          <a:lstStyle/>
          <a:p>
            <a:r>
              <a:rPr lang="it-IT" dirty="0"/>
              <a:t>Circoli di compenso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37A19-CA35-4191-AB71-428C6DD7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58" y="2096917"/>
            <a:ext cx="3770386" cy="3413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44956-C18D-4E9D-BA81-C28DE9D2B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259" y="2096915"/>
            <a:ext cx="3615135" cy="3413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8DB715-1815-417A-8202-7261BCA22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394" y="2096914"/>
            <a:ext cx="4158216" cy="3413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41E6F-3B4B-4470-AB88-74BFBC978F4E}"/>
              </a:ext>
            </a:extLst>
          </p:cNvPr>
          <p:cNvSpPr txBox="1"/>
          <p:nvPr/>
        </p:nvSpPr>
        <p:spPr>
          <a:xfrm>
            <a:off x="685800" y="5702968"/>
            <a:ext cx="318836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Stenosi completa</a:t>
            </a:r>
          </a:p>
          <a:p>
            <a:pPr algn="ctr"/>
            <a:r>
              <a:rPr lang="it-IT" i="1" dirty="0"/>
              <a:t>Complesso Stump-Flow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E8804-8E3A-4DF0-819E-5B55CBAF7F2D}"/>
              </a:ext>
            </a:extLst>
          </p:cNvPr>
          <p:cNvSpPr txBox="1"/>
          <p:nvPr/>
        </p:nvSpPr>
        <p:spPr>
          <a:xfrm>
            <a:off x="4573026" y="5702967"/>
            <a:ext cx="318836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Compenso parziale</a:t>
            </a:r>
          </a:p>
          <a:p>
            <a:pPr algn="ctr"/>
            <a:r>
              <a:rPr lang="it-IT" i="1" dirty="0"/>
              <a:t>Curva monofasica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79864-EA06-4F4B-8018-18DD4A53B86B}"/>
              </a:ext>
            </a:extLst>
          </p:cNvPr>
          <p:cNvSpPr txBox="1"/>
          <p:nvPr/>
        </p:nvSpPr>
        <p:spPr>
          <a:xfrm>
            <a:off x="8518358" y="5702967"/>
            <a:ext cx="30921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Compenso completo</a:t>
            </a:r>
          </a:p>
        </p:txBody>
      </p:sp>
    </p:spTree>
    <p:extLst>
      <p:ext uri="{BB962C8B-B14F-4D97-AF65-F5344CB8AC3E}">
        <p14:creationId xmlns:p14="http://schemas.microsoft.com/office/powerpoint/2010/main" val="53164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F872-708C-4132-BF77-EEACC71F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117" y="624110"/>
            <a:ext cx="9555496" cy="651237"/>
          </a:xfrm>
        </p:spPr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437C-8B5B-4E6F-AE4B-26D95142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116" y="2237874"/>
            <a:ext cx="9555496" cy="3673348"/>
          </a:xfrm>
        </p:spPr>
        <p:txBody>
          <a:bodyPr/>
          <a:lstStyle/>
          <a:p>
            <a:r>
              <a:rPr lang="it-IT" i="1" dirty="0"/>
              <a:t>Il Doppler nella pratica clinica. Semeiotica e basi interpretative del segnale Doppler. </a:t>
            </a:r>
            <a:r>
              <a:rPr lang="it-IT" dirty="0"/>
              <a:t>Ecografia e ColorDoppler nella pratica clinica – Mario Meola.</a:t>
            </a:r>
          </a:p>
          <a:p>
            <a:r>
              <a:rPr lang="it-IT" i="1" dirty="0"/>
              <a:t>https://www.echodoppler-lessons.com/index.php?lang=it</a:t>
            </a:r>
          </a:p>
        </p:txBody>
      </p:sp>
    </p:spTree>
    <p:extLst>
      <p:ext uri="{BB962C8B-B14F-4D97-AF65-F5344CB8AC3E}">
        <p14:creationId xmlns:p14="http://schemas.microsoft.com/office/powerpoint/2010/main" val="84332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76CA-EE36-4474-857E-B96EED11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243" y="624110"/>
            <a:ext cx="9507370" cy="807648"/>
          </a:xfrm>
        </p:spPr>
        <p:txBody>
          <a:bodyPr/>
          <a:lstStyle/>
          <a:p>
            <a:r>
              <a:rPr lang="it-IT" dirty="0"/>
              <a:t>Onda arteriosa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CABAC6-93AC-4408-A2E4-5D0E7814D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933" y="1431758"/>
            <a:ext cx="4651680" cy="4617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3F21B-E08E-4C2C-BA91-05FFD442ED0A}"/>
              </a:ext>
            </a:extLst>
          </p:cNvPr>
          <p:cNvSpPr txBox="1"/>
          <p:nvPr/>
        </p:nvSpPr>
        <p:spPr>
          <a:xfrm>
            <a:off x="1997243" y="2009273"/>
            <a:ext cx="4651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Flusso assiale</a:t>
            </a:r>
            <a:r>
              <a:rPr lang="it-IT" dirty="0"/>
              <a:t>: movimento della colonna ematica causato dalla gittata sistolica</a:t>
            </a:r>
          </a:p>
          <a:p>
            <a:endParaRPr lang="it-IT" dirty="0"/>
          </a:p>
          <a:p>
            <a:r>
              <a:rPr lang="it-IT" b="1" dirty="0"/>
              <a:t>Flusso radiale</a:t>
            </a:r>
            <a:r>
              <a:rPr lang="it-IT" dirty="0"/>
              <a:t>: 20% dell’energia della gittata sistolica ceduto alla parete arteriosa </a:t>
            </a:r>
            <a:r>
              <a:rPr lang="it-IT" dirty="0">
                <a:sym typeface="Wingdings" panose="05000000000000000000" pitchFamily="2" charset="2"/>
              </a:rPr>
              <a:t> riserva di energia potenziale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Energia potenziale ceduta in diastole  </a:t>
            </a:r>
            <a:r>
              <a:rPr lang="it-IT" b="1" dirty="0">
                <a:sym typeface="Wingdings" panose="05000000000000000000" pitchFamily="2" charset="2"/>
              </a:rPr>
              <a:t>onda di parete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3574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3B7D-9C4C-42D4-8D7E-A37A3DEF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378" y="684268"/>
            <a:ext cx="8911687" cy="747490"/>
          </a:xfrm>
        </p:spPr>
        <p:txBody>
          <a:bodyPr/>
          <a:lstStyle/>
          <a:p>
            <a:r>
              <a:rPr lang="it-IT" dirty="0"/>
              <a:t>Onda arteriosa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A781E-FCD5-47ED-ABA0-10239598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988" y="0"/>
            <a:ext cx="500201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01DDC2-8705-455C-B593-6AC1854962F1}"/>
              </a:ext>
            </a:extLst>
          </p:cNvPr>
          <p:cNvSpPr txBox="1"/>
          <p:nvPr/>
        </p:nvSpPr>
        <p:spPr>
          <a:xfrm>
            <a:off x="1431758" y="1792705"/>
            <a:ext cx="500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Incisura dicrota</a:t>
            </a:r>
            <a:r>
              <a:rPr lang="it-IT" dirty="0"/>
              <a:t>: chiusura valvole semilunari aortiche (T2 cardiaco)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i="1" dirty="0">
                <a:sym typeface="Wingdings" panose="05000000000000000000" pitchFamily="2" charset="2"/>
              </a:rPr>
              <a:t>diastole</a:t>
            </a:r>
            <a:endParaRPr lang="it-IT" i="1" dirty="0"/>
          </a:p>
          <a:p>
            <a:endParaRPr lang="it-IT" dirty="0"/>
          </a:p>
          <a:p>
            <a:r>
              <a:rPr lang="it-IT" b="1" dirty="0"/>
              <a:t>Onda reverse</a:t>
            </a:r>
            <a:r>
              <a:rPr lang="it-IT" dirty="0"/>
              <a:t>: effetto di rimbalzo dell’onda incidente a livello di una ramificazione o diramazione periferica vasocostretta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386CE-FA91-45BB-AB98-733E2C71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45" y="3547031"/>
            <a:ext cx="3394438" cy="29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5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481-239E-43CD-BF16-74B9CDBD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36" y="567017"/>
            <a:ext cx="8911687" cy="759522"/>
          </a:xfrm>
        </p:spPr>
        <p:txBody>
          <a:bodyPr/>
          <a:lstStyle/>
          <a:p>
            <a:r>
              <a:rPr lang="it-IT" dirty="0"/>
              <a:t>Flusso laminare e flusso turbolento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E2D3E-7D21-4C80-B762-9E8B55C5F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620" y="4711573"/>
            <a:ext cx="6978317" cy="2080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A53D3-F5D8-4653-B5F8-C27CE9DF5CD8}"/>
              </a:ext>
            </a:extLst>
          </p:cNvPr>
          <p:cNvSpPr txBox="1"/>
          <p:nvPr/>
        </p:nvSpPr>
        <p:spPr>
          <a:xfrm>
            <a:off x="2436514" y="1864894"/>
            <a:ext cx="3531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Flusso piatto (Plug Flow)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Vasi di maggior calibro</a:t>
            </a:r>
          </a:p>
          <a:p>
            <a:pPr marL="285750" indent="-285750">
              <a:buFontTx/>
              <a:buChar char="-"/>
            </a:pPr>
            <a:r>
              <a:rPr lang="it-IT" dirty="0"/>
              <a:t>Attrito parietale rapidamente ridotto</a:t>
            </a:r>
          </a:p>
          <a:p>
            <a:pPr marL="285750" indent="-285750">
              <a:buFontTx/>
              <a:buChar char="-"/>
            </a:pPr>
            <a:r>
              <a:rPr lang="it-IT" dirty="0"/>
              <a:t>Profilo di flusso piatto e uniforme</a:t>
            </a:r>
          </a:p>
          <a:p>
            <a:pPr marL="285750" indent="-285750">
              <a:buFontTx/>
              <a:buChar char="-"/>
            </a:pPr>
            <a:r>
              <a:rPr lang="it-IT" dirty="0"/>
              <a:t>Curva spettrale stretta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E9008-CC26-4A0E-BC5F-813402BCCA96}"/>
              </a:ext>
            </a:extLst>
          </p:cNvPr>
          <p:cNvSpPr txBox="1"/>
          <p:nvPr/>
        </p:nvSpPr>
        <p:spPr>
          <a:xfrm>
            <a:off x="6485559" y="1864894"/>
            <a:ext cx="4261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Flusso laminare di Poiseuille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Vasi di 1-2 mm</a:t>
            </a:r>
          </a:p>
          <a:p>
            <a:pPr marL="285750" indent="-285750">
              <a:buFontTx/>
              <a:buChar char="-"/>
            </a:pPr>
            <a:r>
              <a:rPr lang="it-IT" dirty="0"/>
              <a:t>Maggior influenza dell’attrito di parete</a:t>
            </a:r>
          </a:p>
          <a:p>
            <a:pPr marL="285750" indent="-285750">
              <a:buFontTx/>
              <a:buChar char="-"/>
            </a:pPr>
            <a:r>
              <a:rPr lang="it-IT" dirty="0"/>
              <a:t>Profilo di flusso parabolico</a:t>
            </a:r>
          </a:p>
          <a:p>
            <a:pPr marL="285750" indent="-285750">
              <a:buFontTx/>
              <a:buChar char="-"/>
            </a:pPr>
            <a:r>
              <a:rPr lang="it-IT" dirty="0"/>
              <a:t>Curva spettrale ampia</a:t>
            </a:r>
          </a:p>
        </p:txBody>
      </p:sp>
    </p:spTree>
    <p:extLst>
      <p:ext uri="{BB962C8B-B14F-4D97-AF65-F5344CB8AC3E}">
        <p14:creationId xmlns:p14="http://schemas.microsoft.com/office/powerpoint/2010/main" val="262479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7C9E-0730-4B71-AD09-3F40C2D9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873" y="612079"/>
            <a:ext cx="8911687" cy="855774"/>
          </a:xfrm>
        </p:spPr>
        <p:txBody>
          <a:bodyPr/>
          <a:lstStyle/>
          <a:p>
            <a:r>
              <a:rPr lang="it-IT" dirty="0"/>
              <a:t>Flusso laminare e flusso turbolento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11ADE-5454-47B3-91EA-73C0CDC8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248" y="3006803"/>
            <a:ext cx="4698646" cy="347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8B693-2E59-42A9-9E24-8564A610516A}"/>
              </a:ext>
            </a:extLst>
          </p:cNvPr>
          <p:cNvSpPr txBox="1"/>
          <p:nvPr/>
        </p:nvSpPr>
        <p:spPr>
          <a:xfrm>
            <a:off x="2105526" y="1467853"/>
            <a:ext cx="8710863" cy="871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Il flusso rimane laminare fino a quando non viene superato un limite </a:t>
            </a:r>
          </a:p>
          <a:p>
            <a:pPr>
              <a:lnSpc>
                <a:spcPct val="150000"/>
              </a:lnSpc>
            </a:pP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ym typeface="Wingdings" panose="05000000000000000000" pitchFamily="2" charset="2"/>
              </a:rPr>
              <a:t>Numero di Reynolds</a:t>
            </a:r>
            <a:endParaRPr lang="it-IT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5FDEC5-C963-486D-A57A-25D1F347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161" y="2520960"/>
            <a:ext cx="2448267" cy="485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DBE3B1-D197-4658-B496-9F0CF4240CEE}"/>
              </a:ext>
            </a:extLst>
          </p:cNvPr>
          <p:cNvSpPr txBox="1"/>
          <p:nvPr/>
        </p:nvSpPr>
        <p:spPr>
          <a:xfrm>
            <a:off x="2201779" y="3609474"/>
            <a:ext cx="4307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Dipende da:</a:t>
            </a:r>
          </a:p>
          <a:p>
            <a:pPr marL="285750" indent="-285750">
              <a:buFontTx/>
              <a:buChar char="-"/>
            </a:pPr>
            <a:r>
              <a:rPr lang="it-IT" dirty="0"/>
              <a:t>Velocità di flusso</a:t>
            </a:r>
          </a:p>
          <a:p>
            <a:pPr marL="285750" indent="-285750">
              <a:buFontTx/>
              <a:buChar char="-"/>
            </a:pPr>
            <a:r>
              <a:rPr lang="it-IT" dirty="0"/>
              <a:t>Calibro del vaso</a:t>
            </a:r>
          </a:p>
          <a:p>
            <a:pPr marL="285750" indent="-285750">
              <a:buFontTx/>
              <a:buChar char="-"/>
            </a:pPr>
            <a:r>
              <a:rPr lang="it-IT" dirty="0"/>
              <a:t>Densità </a:t>
            </a:r>
          </a:p>
          <a:p>
            <a:pPr marL="285750" indent="-285750">
              <a:buFontTx/>
              <a:buChar char="-"/>
            </a:pPr>
            <a:r>
              <a:rPr lang="it-IT" dirty="0"/>
              <a:t>Viscosità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CE9BE-F987-49F5-8F30-92E5CCCE6C62}"/>
              </a:ext>
            </a:extLst>
          </p:cNvPr>
          <p:cNvSpPr txBox="1"/>
          <p:nvPr/>
        </p:nvSpPr>
        <p:spPr>
          <a:xfrm>
            <a:off x="2201779" y="5486400"/>
            <a:ext cx="389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Valore critico nel sangue: 2000</a:t>
            </a:r>
          </a:p>
        </p:txBody>
      </p:sp>
    </p:spTree>
    <p:extLst>
      <p:ext uri="{BB962C8B-B14F-4D97-AF65-F5344CB8AC3E}">
        <p14:creationId xmlns:p14="http://schemas.microsoft.com/office/powerpoint/2010/main" val="259845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C78D-1FFE-4982-B0D2-11452AF1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7" y="624110"/>
            <a:ext cx="9699875" cy="735458"/>
          </a:xfrm>
        </p:spPr>
        <p:txBody>
          <a:bodyPr/>
          <a:lstStyle/>
          <a:p>
            <a:r>
              <a:rPr lang="it-IT" dirty="0"/>
              <a:t>Curva monofasica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597BA-5A84-4D5F-80CF-F305FB87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47" y="3813511"/>
            <a:ext cx="5735078" cy="2984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8BCA5B-33BF-4371-88CE-B35E1E2BB1F2}"/>
              </a:ext>
            </a:extLst>
          </p:cNvPr>
          <p:cNvSpPr txBox="1"/>
          <p:nvPr/>
        </p:nvSpPr>
        <p:spPr>
          <a:xfrm>
            <a:off x="2719137" y="1552073"/>
            <a:ext cx="7844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Bassa resistenza</a:t>
            </a:r>
          </a:p>
          <a:p>
            <a:endParaRPr lang="it-IT" dirty="0"/>
          </a:p>
          <a:p>
            <a:r>
              <a:rPr lang="it-IT" b="1" dirty="0"/>
              <a:t>Flusso continuo</a:t>
            </a:r>
            <a:r>
              <a:rPr lang="it-IT" dirty="0"/>
              <a:t>: riserva funzionale dell’organo</a:t>
            </a:r>
          </a:p>
          <a:p>
            <a:endParaRPr lang="it-IT" dirty="0"/>
          </a:p>
          <a:p>
            <a:r>
              <a:rPr lang="it-IT" b="1" dirty="0"/>
              <a:t>Flusso discontinuo </a:t>
            </a:r>
            <a:r>
              <a:rPr lang="it-IT" dirty="0"/>
              <a:t>o pulsato: dipendente dall’azione cardiaca e dalle resistenze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0E42884B-2478-47B7-9A17-EDF147ED9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90" y="3677151"/>
            <a:ext cx="4421969" cy="29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7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E573-7048-40E4-91C6-9013656E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7" y="624110"/>
            <a:ext cx="9699875" cy="759522"/>
          </a:xfrm>
        </p:spPr>
        <p:txBody>
          <a:bodyPr/>
          <a:lstStyle/>
          <a:p>
            <a:r>
              <a:rPr lang="it-IT" dirty="0"/>
              <a:t>Curva trifasica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A5929-0CE0-4CB9-BCD0-7DF67D3F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44" y="2851483"/>
            <a:ext cx="4932702" cy="3970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ED42C-7082-46CD-ADF0-D82168A6ED5E}"/>
              </a:ext>
            </a:extLst>
          </p:cNvPr>
          <p:cNvSpPr txBox="1"/>
          <p:nvPr/>
        </p:nvSpPr>
        <p:spPr>
          <a:xfrm>
            <a:off x="2376733" y="1540042"/>
            <a:ext cx="842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Alta resistenza</a:t>
            </a:r>
          </a:p>
          <a:p>
            <a:endParaRPr lang="it-IT" dirty="0"/>
          </a:p>
          <a:p>
            <a:r>
              <a:rPr lang="it-IT" dirty="0"/>
              <a:t>Flusso continuo nullo </a:t>
            </a:r>
            <a:r>
              <a:rPr lang="it-IT" dirty="0">
                <a:sym typeface="Wingdings" panose="05000000000000000000" pitchFamily="2" charset="2"/>
              </a:rPr>
              <a:t> solo flusso pulsato</a:t>
            </a:r>
            <a:endParaRPr lang="it-IT" dirty="0"/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C5AC5658-B494-42D8-85EB-0BCA805D3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46" y="2851484"/>
            <a:ext cx="5496244" cy="397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5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5E6F-7023-4F3A-AB9D-5E8EE816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873" y="600047"/>
            <a:ext cx="8911687" cy="831712"/>
          </a:xfrm>
        </p:spPr>
        <p:txBody>
          <a:bodyPr/>
          <a:lstStyle/>
          <a:p>
            <a:r>
              <a:rPr lang="it-IT" dirty="0"/>
              <a:t>Effetti emodinamici di una stenosi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0C08C-6E2C-4197-A842-21CC2B4D7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17" y="2201245"/>
            <a:ext cx="4700794" cy="3309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265290-73C8-423B-8FD6-2D216238F460}"/>
              </a:ext>
            </a:extLst>
          </p:cNvPr>
          <p:cNvSpPr txBox="1"/>
          <p:nvPr/>
        </p:nvSpPr>
        <p:spPr>
          <a:xfrm>
            <a:off x="6363692" y="1576137"/>
            <a:ext cx="5391162" cy="5025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/>
              <a:t>Tratto pre-stenotico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dirty="0"/>
              <a:t>Convergenza linee di flusso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dirty="0"/>
              <a:t>Cambia l’angolo di incidenza US </a:t>
            </a:r>
            <a:r>
              <a:rPr lang="it-IT" dirty="0">
                <a:sym typeface="Wingdings" panose="05000000000000000000" pitchFamily="2" charset="2"/>
              </a:rPr>
              <a:t> sottostima della velocità</a:t>
            </a: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/>
              <a:t>Tratto stenotico</a:t>
            </a:r>
          </a:p>
          <a:p>
            <a:pPr>
              <a:lnSpc>
                <a:spcPct val="150000"/>
              </a:lnSpc>
            </a:pPr>
            <a:r>
              <a:rPr lang="it-IT" dirty="0"/>
              <a:t>- Incremento della velocità (Effetto Venturi)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/>
              <a:t>Tratto post-stenotico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dirty="0"/>
              <a:t>Turbolenza delle linee di flusso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dirty="0"/>
              <a:t>Shear stress di parete (Legge di Laplace)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dirty="0"/>
              <a:t>Trombosi e peggioramento della stenosi</a:t>
            </a:r>
          </a:p>
        </p:txBody>
      </p:sp>
    </p:spTree>
    <p:extLst>
      <p:ext uri="{BB962C8B-B14F-4D97-AF65-F5344CB8AC3E}">
        <p14:creationId xmlns:p14="http://schemas.microsoft.com/office/powerpoint/2010/main" val="206109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F184-FF06-4583-8996-0369FB35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7" y="624110"/>
            <a:ext cx="9699875" cy="699364"/>
          </a:xfrm>
        </p:spPr>
        <p:txBody>
          <a:bodyPr/>
          <a:lstStyle/>
          <a:p>
            <a:r>
              <a:rPr lang="it-IT" dirty="0"/>
              <a:t>Effetti emodinamici di una stenosi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EFDC5-777C-4113-93FC-58022D84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36" y="1567313"/>
            <a:ext cx="3741917" cy="2431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FC0AF-8C6F-43FF-8857-3C4239D7B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271" y="1567313"/>
            <a:ext cx="3611293" cy="2561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ABB30-32B6-43D7-90B9-C84BE27DB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435" y="4002423"/>
            <a:ext cx="3741917" cy="2762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A15BFB-8C9E-4E68-A710-13CD21890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433" y="4238482"/>
            <a:ext cx="3476131" cy="25617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D7AC8A-D2E0-4AD6-A2A3-63BC582ED4CB}"/>
              </a:ext>
            </a:extLst>
          </p:cNvPr>
          <p:cNvSpPr txBox="1"/>
          <p:nvPr/>
        </p:nvSpPr>
        <p:spPr>
          <a:xfrm>
            <a:off x="649705" y="2538663"/>
            <a:ext cx="139173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&lt; 50% (superficie regolare)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36FDA-06BC-410E-AED1-A970D5315B85}"/>
              </a:ext>
            </a:extLst>
          </p:cNvPr>
          <p:cNvSpPr txBox="1"/>
          <p:nvPr/>
        </p:nvSpPr>
        <p:spPr>
          <a:xfrm>
            <a:off x="10150565" y="2538663"/>
            <a:ext cx="139173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&lt; 50% (superficie irregolare)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376E3-A47E-4458-BCCA-7194D36879CB}"/>
              </a:ext>
            </a:extLst>
          </p:cNvPr>
          <p:cNvSpPr txBox="1"/>
          <p:nvPr/>
        </p:nvSpPr>
        <p:spPr>
          <a:xfrm>
            <a:off x="649705" y="5150030"/>
            <a:ext cx="13917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50-90%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DB9C7-B1FC-46BC-A897-5E8F5FBDA036}"/>
              </a:ext>
            </a:extLst>
          </p:cNvPr>
          <p:cNvSpPr txBox="1"/>
          <p:nvPr/>
        </p:nvSpPr>
        <p:spPr>
          <a:xfrm>
            <a:off x="10150565" y="5199171"/>
            <a:ext cx="13917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&gt; 90%</a:t>
            </a:r>
          </a:p>
        </p:txBody>
      </p:sp>
    </p:spTree>
    <p:extLst>
      <p:ext uri="{BB962C8B-B14F-4D97-AF65-F5344CB8AC3E}">
        <p14:creationId xmlns:p14="http://schemas.microsoft.com/office/powerpoint/2010/main" val="29839151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327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Curva spettrale Doppler:  Eco TSA</vt:lpstr>
      <vt:lpstr>Onda arteriosa</vt:lpstr>
      <vt:lpstr>Onda arteriosa</vt:lpstr>
      <vt:lpstr>Flusso laminare e flusso turbolento</vt:lpstr>
      <vt:lpstr>Flusso laminare e flusso turbolento</vt:lpstr>
      <vt:lpstr>Curva monofasica</vt:lpstr>
      <vt:lpstr>Curva trifasica</vt:lpstr>
      <vt:lpstr>Effetti emodinamici di una stenosi</vt:lpstr>
      <vt:lpstr>Effetti emodinamici di una stenosi</vt:lpstr>
      <vt:lpstr>Circoli di compenso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Curva spettrale Doppler:  Eco TSA</dc:title>
  <dc:creator>Ludwig Federico Garello</dc:creator>
  <cp:lastModifiedBy>Ludwig Federico Garello</cp:lastModifiedBy>
  <cp:revision>2</cp:revision>
  <dcterms:created xsi:type="dcterms:W3CDTF">2022-03-30T06:15:16Z</dcterms:created>
  <dcterms:modified xsi:type="dcterms:W3CDTF">2022-03-30T08:22:04Z</dcterms:modified>
</cp:coreProperties>
</file>