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337" autoAdjust="0"/>
  </p:normalViewPr>
  <p:slideViewPr>
    <p:cSldViewPr snapToGrid="0">
      <p:cViewPr varScale="1">
        <p:scale>
          <a:sx n="60" d="100"/>
          <a:sy n="60" d="100"/>
        </p:scale>
        <p:origin x="96"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FA28D-DFD6-47A1-925F-423C77A3C5DE}" type="datetimeFigureOut">
              <a:rPr lang="en-GB" smtClean="0"/>
              <a:t>12/05/2022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4F9DE-C790-4699-8F9A-90EE258FD64A}" type="slidenum">
              <a:rPr lang="en-GB" smtClean="0"/>
              <a:t>‹#›</a:t>
            </a:fld>
            <a:endParaRPr lang="en-GB"/>
          </a:p>
        </p:txBody>
      </p:sp>
    </p:spTree>
    <p:extLst>
      <p:ext uri="{BB962C8B-B14F-4D97-AF65-F5344CB8AC3E}">
        <p14:creationId xmlns:p14="http://schemas.microsoft.com/office/powerpoint/2010/main" val="75135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54F9DE-C790-4699-8F9A-90EE258FD64A}" type="slidenum">
              <a:rPr lang="en-GB" smtClean="0"/>
              <a:t>1</a:t>
            </a:fld>
            <a:endParaRPr lang="en-GB"/>
          </a:p>
        </p:txBody>
      </p:sp>
    </p:spTree>
    <p:extLst>
      <p:ext uri="{BB962C8B-B14F-4D97-AF65-F5344CB8AC3E}">
        <p14:creationId xmlns:p14="http://schemas.microsoft.com/office/powerpoint/2010/main" val="245612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our algorithms did particularly well here. </a:t>
            </a:r>
          </a:p>
        </p:txBody>
      </p:sp>
      <p:sp>
        <p:nvSpPr>
          <p:cNvPr id="4" name="Slide Number Placeholder 3"/>
          <p:cNvSpPr>
            <a:spLocks noGrp="1"/>
          </p:cNvSpPr>
          <p:nvPr>
            <p:ph type="sldNum" sz="quarter" idx="5"/>
          </p:nvPr>
        </p:nvSpPr>
        <p:spPr/>
        <p:txBody>
          <a:bodyPr/>
          <a:lstStyle/>
          <a:p>
            <a:fld id="{1354F9DE-C790-4699-8F9A-90EE258FD64A}" type="slidenum">
              <a:rPr lang="en-GB" smtClean="0"/>
              <a:t>10</a:t>
            </a:fld>
            <a:endParaRPr lang="en-GB"/>
          </a:p>
        </p:txBody>
      </p:sp>
    </p:spTree>
    <p:extLst>
      <p:ext uri="{BB962C8B-B14F-4D97-AF65-F5344CB8AC3E}">
        <p14:creationId xmlns:p14="http://schemas.microsoft.com/office/powerpoint/2010/main" val="175911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54F9DE-C790-4699-8F9A-90EE258FD64A}" type="slidenum">
              <a:rPr lang="en-GB" smtClean="0"/>
              <a:t>11</a:t>
            </a:fld>
            <a:endParaRPr lang="en-GB"/>
          </a:p>
        </p:txBody>
      </p:sp>
    </p:spTree>
    <p:extLst>
      <p:ext uri="{BB962C8B-B14F-4D97-AF65-F5344CB8AC3E}">
        <p14:creationId xmlns:p14="http://schemas.microsoft.com/office/powerpoint/2010/main" val="240855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did this coursework I implemented a much cleaner and more efficient video capture function which directly saves to MP4 as it goes along (Computer Vision coursework) rather than saving the </a:t>
            </a:r>
            <a:r>
              <a:rPr lang="en-GB" dirty="0" err="1"/>
              <a:t>Numpy</a:t>
            </a:r>
            <a:r>
              <a:rPr lang="en-GB" dirty="0"/>
              <a:t> arrays to a list and indexing into them, which is rather inefficient and causes your computer to die for bigger videos</a:t>
            </a:r>
          </a:p>
        </p:txBody>
      </p:sp>
      <p:sp>
        <p:nvSpPr>
          <p:cNvPr id="4" name="Slide Number Placeholder 3"/>
          <p:cNvSpPr>
            <a:spLocks noGrp="1"/>
          </p:cNvSpPr>
          <p:nvPr>
            <p:ph type="sldNum" sz="quarter" idx="5"/>
          </p:nvPr>
        </p:nvSpPr>
        <p:spPr/>
        <p:txBody>
          <a:bodyPr/>
          <a:lstStyle/>
          <a:p>
            <a:fld id="{1354F9DE-C790-4699-8F9A-90EE258FD64A}" type="slidenum">
              <a:rPr lang="en-GB" smtClean="0"/>
              <a:t>12</a:t>
            </a:fld>
            <a:endParaRPr lang="en-GB"/>
          </a:p>
        </p:txBody>
      </p:sp>
    </p:spTree>
    <p:extLst>
      <p:ext uri="{BB962C8B-B14F-4D97-AF65-F5344CB8AC3E}">
        <p14:creationId xmlns:p14="http://schemas.microsoft.com/office/powerpoint/2010/main" val="325569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54F9DE-C790-4699-8F9A-90EE258FD64A}" type="slidenum">
              <a:rPr lang="en-GB" smtClean="0"/>
              <a:t>13</a:t>
            </a:fld>
            <a:endParaRPr lang="en-GB"/>
          </a:p>
        </p:txBody>
      </p:sp>
    </p:spTree>
    <p:extLst>
      <p:ext uri="{BB962C8B-B14F-4D97-AF65-F5344CB8AC3E}">
        <p14:creationId xmlns:p14="http://schemas.microsoft.com/office/powerpoint/2010/main" val="280917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fill up our memory at each episode using our Neural Networks to select actions – something that was probably a good idea to do for the DQN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ran out of time here so only ran the model through ten rounds of training. Our environment was roughly the one the DQN network used, but with the rewards from the Basic Task</a:t>
            </a:r>
          </a:p>
        </p:txBody>
      </p:sp>
      <p:sp>
        <p:nvSpPr>
          <p:cNvPr id="4" name="Slide Number Placeholder 3"/>
          <p:cNvSpPr>
            <a:spLocks noGrp="1"/>
          </p:cNvSpPr>
          <p:nvPr>
            <p:ph type="sldNum" sz="quarter" idx="5"/>
          </p:nvPr>
        </p:nvSpPr>
        <p:spPr/>
        <p:txBody>
          <a:bodyPr/>
          <a:lstStyle/>
          <a:p>
            <a:fld id="{1354F9DE-C790-4699-8F9A-90EE258FD64A}" type="slidenum">
              <a:rPr lang="en-GB" smtClean="0"/>
              <a:t>14</a:t>
            </a:fld>
            <a:endParaRPr lang="en-GB"/>
          </a:p>
        </p:txBody>
      </p:sp>
    </p:spTree>
    <p:extLst>
      <p:ext uri="{BB962C8B-B14F-4D97-AF65-F5344CB8AC3E}">
        <p14:creationId xmlns:p14="http://schemas.microsoft.com/office/powerpoint/2010/main" val="301005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primary goal is the reactor control panel in the bottom middle. The secondary goal is the escape route top left. The purple walls are impassable and the doors (blue) are purely decorative. Our agent teleports into a random free location on the map.</a:t>
            </a:r>
          </a:p>
          <a:p>
            <a:endParaRPr lang="en-GB" dirty="0"/>
          </a:p>
          <a:p>
            <a:r>
              <a:rPr lang="en-GB" dirty="0"/>
              <a:t>Our environment is a </a:t>
            </a:r>
            <a:r>
              <a:rPr lang="en-GB" dirty="0" err="1"/>
              <a:t>Numpy</a:t>
            </a:r>
            <a:r>
              <a:rPr lang="en-GB" dirty="0"/>
              <a:t> array in the basic map function in the map module</a:t>
            </a:r>
          </a:p>
          <a:p>
            <a:endParaRPr lang="en-GB" dirty="0"/>
          </a:p>
          <a:p>
            <a:r>
              <a:rPr lang="en-GB" dirty="0"/>
              <a:t>For the random start it takes the list of potential states, then runs a while loop until it randomly chooses one which has a value of 0 indicating free space. We could have made this more efficient by filtering down to the free locations first</a:t>
            </a:r>
          </a:p>
        </p:txBody>
      </p:sp>
      <p:sp>
        <p:nvSpPr>
          <p:cNvPr id="4" name="Slide Number Placeholder 3"/>
          <p:cNvSpPr>
            <a:spLocks noGrp="1"/>
          </p:cNvSpPr>
          <p:nvPr>
            <p:ph type="sldNum" sz="quarter" idx="5"/>
          </p:nvPr>
        </p:nvSpPr>
        <p:spPr/>
        <p:txBody>
          <a:bodyPr/>
          <a:lstStyle/>
          <a:p>
            <a:fld id="{1354F9DE-C790-4699-8F9A-90EE258FD64A}" type="slidenum">
              <a:rPr lang="en-GB" smtClean="0"/>
              <a:t>2</a:t>
            </a:fld>
            <a:endParaRPr lang="en-GB"/>
          </a:p>
        </p:txBody>
      </p:sp>
    </p:spTree>
    <p:extLst>
      <p:ext uri="{BB962C8B-B14F-4D97-AF65-F5344CB8AC3E}">
        <p14:creationId xmlns:p14="http://schemas.microsoft.com/office/powerpoint/2010/main" val="17187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trap will also take off 10 points of health each time our agent hits it. Once it gets to less than or equal to 0 the episode ends. Same if the agent collects the escape route.</a:t>
            </a:r>
          </a:p>
          <a:p>
            <a:endParaRPr lang="en-GB" dirty="0"/>
          </a:p>
          <a:p>
            <a:r>
              <a:rPr lang="en-GB" dirty="0"/>
              <a:t>Our Q matrix is first made, as it is just an empty array. The R matrix loops through the array of states working out their X and Y values, then checking the cells around it to work out whether there is a legal action to move there and what the reward would be (if it was a legal action).</a:t>
            </a:r>
          </a:p>
          <a:p>
            <a:endParaRPr lang="en-GB" dirty="0"/>
          </a:p>
          <a:p>
            <a:r>
              <a:rPr lang="en-GB" dirty="0"/>
              <a:t>The reward dictionary is then used to determine legal moves for the agent.</a:t>
            </a:r>
          </a:p>
        </p:txBody>
      </p:sp>
      <p:sp>
        <p:nvSpPr>
          <p:cNvPr id="4" name="Slide Number Placeholder 3"/>
          <p:cNvSpPr>
            <a:spLocks noGrp="1"/>
          </p:cNvSpPr>
          <p:nvPr>
            <p:ph type="sldNum" sz="quarter" idx="5"/>
          </p:nvPr>
        </p:nvSpPr>
        <p:spPr/>
        <p:txBody>
          <a:bodyPr/>
          <a:lstStyle/>
          <a:p>
            <a:fld id="{1354F9DE-C790-4699-8F9A-90EE258FD64A}" type="slidenum">
              <a:rPr lang="en-GB" smtClean="0"/>
              <a:t>3</a:t>
            </a:fld>
            <a:endParaRPr lang="en-GB"/>
          </a:p>
        </p:txBody>
      </p:sp>
    </p:spTree>
    <p:extLst>
      <p:ext uri="{BB962C8B-B14F-4D97-AF65-F5344CB8AC3E}">
        <p14:creationId xmlns:p14="http://schemas.microsoft.com/office/powerpoint/2010/main" val="86306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had to make sure that the different CPUs used different random seeds for working out whether to explore or exploit, otherwise they return identical values (we should have done the same thing for the random start as well)</a:t>
            </a:r>
          </a:p>
        </p:txBody>
      </p:sp>
      <p:sp>
        <p:nvSpPr>
          <p:cNvPr id="4" name="Slide Number Placeholder 3"/>
          <p:cNvSpPr>
            <a:spLocks noGrp="1"/>
          </p:cNvSpPr>
          <p:nvPr>
            <p:ph type="sldNum" sz="quarter" idx="5"/>
          </p:nvPr>
        </p:nvSpPr>
        <p:spPr/>
        <p:txBody>
          <a:bodyPr/>
          <a:lstStyle/>
          <a:p>
            <a:fld id="{1354F9DE-C790-4699-8F9A-90EE258FD64A}" type="slidenum">
              <a:rPr lang="en-GB" smtClean="0"/>
              <a:t>4</a:t>
            </a:fld>
            <a:endParaRPr lang="en-GB"/>
          </a:p>
        </p:txBody>
      </p:sp>
    </p:spTree>
    <p:extLst>
      <p:ext uri="{BB962C8B-B14F-4D97-AF65-F5344CB8AC3E}">
        <p14:creationId xmlns:p14="http://schemas.microsoft.com/office/powerpoint/2010/main" val="280385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54F9DE-C790-4699-8F9A-90EE258FD64A}" type="slidenum">
              <a:rPr lang="en-GB" smtClean="0"/>
              <a:t>5</a:t>
            </a:fld>
            <a:endParaRPr lang="en-GB"/>
          </a:p>
        </p:txBody>
      </p:sp>
    </p:spTree>
    <p:extLst>
      <p:ext uri="{BB962C8B-B14F-4D97-AF65-F5344CB8AC3E}">
        <p14:creationId xmlns:p14="http://schemas.microsoft.com/office/powerpoint/2010/main" val="293789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saved our </a:t>
            </a:r>
            <a:r>
              <a:rPr lang="en-GB" dirty="0" err="1"/>
              <a:t>dataframes</a:t>
            </a:r>
            <a:r>
              <a:rPr lang="en-GB" dirty="0"/>
              <a:t> to CSV files so that the code wouldn’t need to be rerun to generate the graphs again</a:t>
            </a:r>
          </a:p>
        </p:txBody>
      </p:sp>
      <p:sp>
        <p:nvSpPr>
          <p:cNvPr id="4" name="Slide Number Placeholder 3"/>
          <p:cNvSpPr>
            <a:spLocks noGrp="1"/>
          </p:cNvSpPr>
          <p:nvPr>
            <p:ph type="sldNum" sz="quarter" idx="5"/>
          </p:nvPr>
        </p:nvSpPr>
        <p:spPr/>
        <p:txBody>
          <a:bodyPr/>
          <a:lstStyle/>
          <a:p>
            <a:fld id="{1354F9DE-C790-4699-8F9A-90EE258FD64A}" type="slidenum">
              <a:rPr lang="en-GB" smtClean="0"/>
              <a:t>6</a:t>
            </a:fld>
            <a:endParaRPr lang="en-GB"/>
          </a:p>
        </p:txBody>
      </p:sp>
    </p:spTree>
    <p:extLst>
      <p:ext uri="{BB962C8B-B14F-4D97-AF65-F5344CB8AC3E}">
        <p14:creationId xmlns:p14="http://schemas.microsoft.com/office/powerpoint/2010/main" val="244712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reward data and health we could roughly work out what the algorithm had done. Unfortunately we never collected video data of what the basic algorithm was doing</a:t>
            </a:r>
          </a:p>
        </p:txBody>
      </p:sp>
      <p:sp>
        <p:nvSpPr>
          <p:cNvPr id="4" name="Slide Number Placeholder 3"/>
          <p:cNvSpPr>
            <a:spLocks noGrp="1"/>
          </p:cNvSpPr>
          <p:nvPr>
            <p:ph type="sldNum" sz="quarter" idx="5"/>
          </p:nvPr>
        </p:nvSpPr>
        <p:spPr/>
        <p:txBody>
          <a:bodyPr/>
          <a:lstStyle/>
          <a:p>
            <a:fld id="{1354F9DE-C790-4699-8F9A-90EE258FD64A}" type="slidenum">
              <a:rPr lang="en-GB" smtClean="0"/>
              <a:t>7</a:t>
            </a:fld>
            <a:endParaRPr lang="en-GB"/>
          </a:p>
        </p:txBody>
      </p:sp>
    </p:spTree>
    <p:extLst>
      <p:ext uri="{BB962C8B-B14F-4D97-AF65-F5344CB8AC3E}">
        <p14:creationId xmlns:p14="http://schemas.microsoft.com/office/powerpoint/2010/main" val="2697855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advanced map was much larger, featured something akin to ray-tracing for vision, with doors blocking sight. Moving enemies, and a compass to point to the objective</a:t>
            </a:r>
          </a:p>
          <a:p>
            <a:endParaRPr lang="en-GB" dirty="0"/>
          </a:p>
          <a:p>
            <a:r>
              <a:rPr lang="en-GB" dirty="0"/>
              <a:t>dequeue  - like a list but once it hits capacity the first item is dropped to let the next one in</a:t>
            </a:r>
          </a:p>
        </p:txBody>
      </p:sp>
      <p:sp>
        <p:nvSpPr>
          <p:cNvPr id="4" name="Slide Number Placeholder 3"/>
          <p:cNvSpPr>
            <a:spLocks noGrp="1"/>
          </p:cNvSpPr>
          <p:nvPr>
            <p:ph type="sldNum" sz="quarter" idx="5"/>
          </p:nvPr>
        </p:nvSpPr>
        <p:spPr/>
        <p:txBody>
          <a:bodyPr/>
          <a:lstStyle/>
          <a:p>
            <a:fld id="{1354F9DE-C790-4699-8F9A-90EE258FD64A}" type="slidenum">
              <a:rPr lang="en-GB" smtClean="0"/>
              <a:t>8</a:t>
            </a:fld>
            <a:endParaRPr lang="en-GB"/>
          </a:p>
        </p:txBody>
      </p:sp>
    </p:spTree>
    <p:extLst>
      <p:ext uri="{BB962C8B-B14F-4D97-AF65-F5344CB8AC3E}">
        <p14:creationId xmlns:p14="http://schemas.microsoft.com/office/powerpoint/2010/main" val="190482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could then run Prioritised Replay with the Double Q as well</a:t>
            </a:r>
          </a:p>
        </p:txBody>
      </p:sp>
      <p:sp>
        <p:nvSpPr>
          <p:cNvPr id="4" name="Slide Number Placeholder 3"/>
          <p:cNvSpPr>
            <a:spLocks noGrp="1"/>
          </p:cNvSpPr>
          <p:nvPr>
            <p:ph type="sldNum" sz="quarter" idx="5"/>
          </p:nvPr>
        </p:nvSpPr>
        <p:spPr/>
        <p:txBody>
          <a:bodyPr/>
          <a:lstStyle/>
          <a:p>
            <a:fld id="{1354F9DE-C790-4699-8F9A-90EE258FD64A}" type="slidenum">
              <a:rPr lang="en-GB" smtClean="0"/>
              <a:t>9</a:t>
            </a:fld>
            <a:endParaRPr lang="en-GB"/>
          </a:p>
        </p:txBody>
      </p:sp>
    </p:spTree>
    <p:extLst>
      <p:ext uri="{BB962C8B-B14F-4D97-AF65-F5344CB8AC3E}">
        <p14:creationId xmlns:p14="http://schemas.microsoft.com/office/powerpoint/2010/main" val="151676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D5D5-8184-4473-B440-C02FB50249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8AC2E3-F6AD-4FFA-837A-D3FEE4B40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A7C47D-30B1-4332-8AB1-1DAFCA6367D5}"/>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5" name="Footer Placeholder 4">
            <a:extLst>
              <a:ext uri="{FF2B5EF4-FFF2-40B4-BE49-F238E27FC236}">
                <a16:creationId xmlns:a16="http://schemas.microsoft.com/office/drawing/2014/main" id="{3AC27D02-C73E-4263-AC44-B92A00AD2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15DD52-3B7C-445E-97D0-61AB21CA3247}"/>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419605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819D-0E64-4FE7-8292-D11AE7B9A9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36F44D-8432-47A8-9C6E-73AFB44DD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CCA51A-9C64-4A88-BA6A-695930E428F4}"/>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5" name="Footer Placeholder 4">
            <a:extLst>
              <a:ext uri="{FF2B5EF4-FFF2-40B4-BE49-F238E27FC236}">
                <a16:creationId xmlns:a16="http://schemas.microsoft.com/office/drawing/2014/main" id="{959541B5-1E2C-4E0E-BC28-193844D016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3C918-52A0-444A-AD9E-30AAC69D05F2}"/>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984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CDD02-737C-4AF2-9D88-0BE7A67C52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80A3F0-1759-4B55-8099-771E5F4D2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A3355D-AC59-4835-9151-BC328D11BF62}"/>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5" name="Footer Placeholder 4">
            <a:extLst>
              <a:ext uri="{FF2B5EF4-FFF2-40B4-BE49-F238E27FC236}">
                <a16:creationId xmlns:a16="http://schemas.microsoft.com/office/drawing/2014/main" id="{C3C62801-E03E-4056-B7C8-D95EEA3894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05161B-C7BE-42E5-A6AD-939C509C36AF}"/>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6484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765E-611E-430D-BB6F-3FBC87D469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CEDFE6-07FF-4C75-ACD1-D6C734CC1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D50633-7105-440B-BDFA-01E5DCC93887}"/>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5" name="Footer Placeholder 4">
            <a:extLst>
              <a:ext uri="{FF2B5EF4-FFF2-40B4-BE49-F238E27FC236}">
                <a16:creationId xmlns:a16="http://schemas.microsoft.com/office/drawing/2014/main" id="{85DED838-739B-426A-842F-19A52CBB9A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C054CF-A0D6-4927-A9FA-B290CAA678B5}"/>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73340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49A-17F0-4B45-97C7-1377DF142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F8E39E-0CD5-4321-8C46-891AE02EC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30BDF-80BC-4590-A0B8-8854CD31C950}"/>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5" name="Footer Placeholder 4">
            <a:extLst>
              <a:ext uri="{FF2B5EF4-FFF2-40B4-BE49-F238E27FC236}">
                <a16:creationId xmlns:a16="http://schemas.microsoft.com/office/drawing/2014/main" id="{34B7EB4A-0325-4585-A2CF-3983552E5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836FC0-E644-41B9-BD75-A422723C7A24}"/>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34288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7096-1D09-493F-9C39-2828028925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58D3CD-4EA9-4CE2-A1FA-BB4624AA6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8146A2-AAB3-4F08-B2AF-C4C35AEED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0207A-F60B-43AF-97A6-21340BCBFABE}"/>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6" name="Footer Placeholder 5">
            <a:extLst>
              <a:ext uri="{FF2B5EF4-FFF2-40B4-BE49-F238E27FC236}">
                <a16:creationId xmlns:a16="http://schemas.microsoft.com/office/drawing/2014/main" id="{CC29AA74-8CA5-4E2B-B2EA-A50D50986A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4326BD-76C0-4668-B830-6A958A23C6E0}"/>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75391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9D6F-A2E4-461A-AAA2-DCDDBCF719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58593F-69F6-45B1-A05D-207BD7997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74F37-2704-4728-8AF5-B12BF785B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6ED626F-CC4B-4892-9907-B57B18FDE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F07A9-7108-412D-A594-8735EC41B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D4BDD1B-742C-4837-8C40-EF245E2398F6}"/>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8" name="Footer Placeholder 7">
            <a:extLst>
              <a:ext uri="{FF2B5EF4-FFF2-40B4-BE49-F238E27FC236}">
                <a16:creationId xmlns:a16="http://schemas.microsoft.com/office/drawing/2014/main" id="{54A884E4-3C4D-4691-8085-F8AAF43D96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592610-03CA-4758-854C-04878BE90AB2}"/>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92322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89C0-760D-4B8E-8B79-2396EEDDD1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7AFFDF-A4FA-4840-B1CE-65524111BA98}"/>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4" name="Footer Placeholder 3">
            <a:extLst>
              <a:ext uri="{FF2B5EF4-FFF2-40B4-BE49-F238E27FC236}">
                <a16:creationId xmlns:a16="http://schemas.microsoft.com/office/drawing/2014/main" id="{964A97C9-4E35-4F9E-B4A0-4A17D8A9B7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7D2A6-53CB-4954-8354-D1F291D81F45}"/>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58707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44D5D8-45CE-460A-BA92-335BD573312A}"/>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3" name="Footer Placeholder 2">
            <a:extLst>
              <a:ext uri="{FF2B5EF4-FFF2-40B4-BE49-F238E27FC236}">
                <a16:creationId xmlns:a16="http://schemas.microsoft.com/office/drawing/2014/main" id="{596AF15B-EC9C-4306-A078-16227DFE9D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222EC9D-DE05-4A5E-A2BD-5C1A07F047FF}"/>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43022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4C2A-CD86-4A29-BE99-9606B9CAA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2E86CB-E5F8-471F-A8D8-F387ED421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6DA2E1-DD44-47C4-A55E-5BBD8D9BF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472D5-657B-4A58-885D-8CC2A8B160B3}"/>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6" name="Footer Placeholder 5">
            <a:extLst>
              <a:ext uri="{FF2B5EF4-FFF2-40B4-BE49-F238E27FC236}">
                <a16:creationId xmlns:a16="http://schemas.microsoft.com/office/drawing/2014/main" id="{D80E8224-B961-4AEF-ACE0-AF5E5D7070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7BE6F1-0846-44DA-9958-BACD4685DC7E}"/>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371797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69FD-71DC-4991-A087-115DCD03F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06F646-E31F-4900-A065-92B64FA97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DD209C-96BF-455D-BD9A-74063859B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64031-6671-4BF9-92FC-295F89C5A55C}"/>
              </a:ext>
            </a:extLst>
          </p:cNvPr>
          <p:cNvSpPr>
            <a:spLocks noGrp="1"/>
          </p:cNvSpPr>
          <p:nvPr>
            <p:ph type="dt" sz="half" idx="10"/>
          </p:nvPr>
        </p:nvSpPr>
        <p:spPr/>
        <p:txBody>
          <a:bodyPr/>
          <a:lstStyle/>
          <a:p>
            <a:fld id="{14C3C1EA-FC6E-46AC-8386-85E45AD60A19}" type="datetimeFigureOut">
              <a:rPr lang="en-GB" smtClean="0"/>
              <a:t>12/05/2022</a:t>
            </a:fld>
            <a:endParaRPr lang="en-GB"/>
          </a:p>
        </p:txBody>
      </p:sp>
      <p:sp>
        <p:nvSpPr>
          <p:cNvPr id="6" name="Footer Placeholder 5">
            <a:extLst>
              <a:ext uri="{FF2B5EF4-FFF2-40B4-BE49-F238E27FC236}">
                <a16:creationId xmlns:a16="http://schemas.microsoft.com/office/drawing/2014/main" id="{D5D4484D-235A-40F1-880B-09E1FAE25A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7A044F-53AE-4C74-B343-34DBEAA306F4}"/>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133119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63D48-71A4-418D-AA8E-F6C59826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E79829-F5A9-4EA1-B84C-53CAF0604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3BDB1C-8925-41E2-801D-F6E733A29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3C1EA-FC6E-46AC-8386-85E45AD60A19}" type="datetimeFigureOut">
              <a:rPr lang="en-GB" smtClean="0"/>
              <a:t>12/05/2022</a:t>
            </a:fld>
            <a:endParaRPr lang="en-GB"/>
          </a:p>
        </p:txBody>
      </p:sp>
      <p:sp>
        <p:nvSpPr>
          <p:cNvPr id="5" name="Footer Placeholder 4">
            <a:extLst>
              <a:ext uri="{FF2B5EF4-FFF2-40B4-BE49-F238E27FC236}">
                <a16:creationId xmlns:a16="http://schemas.microsoft.com/office/drawing/2014/main" id="{70CB9716-CE10-4010-9523-C4D604875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01899D-C2CE-466D-9146-DF49DBB2A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3385C-7D45-4D7A-886E-2A88E6121E57}" type="slidenum">
              <a:rPr lang="en-GB" smtClean="0"/>
              <a:t>‹#›</a:t>
            </a:fld>
            <a:endParaRPr lang="en-GB"/>
          </a:p>
        </p:txBody>
      </p:sp>
    </p:spTree>
    <p:extLst>
      <p:ext uri="{BB962C8B-B14F-4D97-AF65-F5344CB8AC3E}">
        <p14:creationId xmlns:p14="http://schemas.microsoft.com/office/powerpoint/2010/main" val="95486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L477/DRL-coursewor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310E-D8CC-48C2-8D18-1E0D3D6CB3B9}"/>
              </a:ext>
            </a:extLst>
          </p:cNvPr>
          <p:cNvSpPr>
            <a:spLocks noGrp="1"/>
          </p:cNvSpPr>
          <p:nvPr>
            <p:ph type="ctrTitle"/>
          </p:nvPr>
        </p:nvSpPr>
        <p:spPr/>
        <p:txBody>
          <a:bodyPr/>
          <a:lstStyle/>
          <a:p>
            <a:r>
              <a:rPr lang="en-GB" dirty="0"/>
              <a:t>Deep Reinforcement Learning Project</a:t>
            </a:r>
          </a:p>
        </p:txBody>
      </p:sp>
      <p:sp>
        <p:nvSpPr>
          <p:cNvPr id="3" name="Subtitle 2">
            <a:extLst>
              <a:ext uri="{FF2B5EF4-FFF2-40B4-BE49-F238E27FC236}">
                <a16:creationId xmlns:a16="http://schemas.microsoft.com/office/drawing/2014/main" id="{51AC796C-4B71-4016-A7F7-395661F3582C}"/>
              </a:ext>
            </a:extLst>
          </p:cNvPr>
          <p:cNvSpPr>
            <a:spLocks noGrp="1"/>
          </p:cNvSpPr>
          <p:nvPr>
            <p:ph type="subTitle" idx="1"/>
          </p:nvPr>
        </p:nvSpPr>
        <p:spPr/>
        <p:txBody>
          <a:bodyPr/>
          <a:lstStyle/>
          <a:p>
            <a:r>
              <a:rPr lang="en-GB" dirty="0"/>
              <a:t>Thomas Fishwick</a:t>
            </a:r>
          </a:p>
          <a:p>
            <a:r>
              <a:rPr lang="en-GB" dirty="0"/>
              <a:t>210020607</a:t>
            </a:r>
          </a:p>
          <a:p>
            <a:r>
              <a:rPr lang="en-GB" dirty="0"/>
              <a:t>GitHub Link: </a:t>
            </a:r>
            <a:r>
              <a:rPr lang="en-GB" dirty="0">
                <a:hlinkClick r:id="rId3"/>
              </a:rPr>
              <a:t>https://github.com/SL477/DRL-coursework</a:t>
            </a:r>
            <a:r>
              <a:rPr lang="en-GB" dirty="0"/>
              <a:t> </a:t>
            </a:r>
          </a:p>
        </p:txBody>
      </p:sp>
    </p:spTree>
    <p:extLst>
      <p:ext uri="{BB962C8B-B14F-4D97-AF65-F5344CB8AC3E}">
        <p14:creationId xmlns:p14="http://schemas.microsoft.com/office/powerpoint/2010/main" val="24568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C139-BDAF-7923-AD06-116064DDD7F6}"/>
              </a:ext>
            </a:extLst>
          </p:cNvPr>
          <p:cNvSpPr>
            <a:spLocks noGrp="1"/>
          </p:cNvSpPr>
          <p:nvPr>
            <p:ph type="title"/>
          </p:nvPr>
        </p:nvSpPr>
        <p:spPr/>
        <p:txBody>
          <a:bodyPr/>
          <a:lstStyle/>
          <a:p>
            <a:pPr algn="ctr"/>
            <a:r>
              <a:rPr lang="en-GB" dirty="0"/>
              <a:t>Advanced – Analyse the results quantitively and qualitatively</a:t>
            </a:r>
          </a:p>
        </p:txBody>
      </p:sp>
      <p:sp>
        <p:nvSpPr>
          <p:cNvPr id="3" name="Content Placeholder 2">
            <a:extLst>
              <a:ext uri="{FF2B5EF4-FFF2-40B4-BE49-F238E27FC236}">
                <a16:creationId xmlns:a16="http://schemas.microsoft.com/office/drawing/2014/main" id="{5C9F9568-45C9-D50D-DC73-84AB3DC9189C}"/>
              </a:ext>
            </a:extLst>
          </p:cNvPr>
          <p:cNvSpPr>
            <a:spLocks noGrp="1"/>
          </p:cNvSpPr>
          <p:nvPr>
            <p:ph idx="1"/>
          </p:nvPr>
        </p:nvSpPr>
        <p:spPr/>
        <p:txBody>
          <a:bodyPr/>
          <a:lstStyle/>
          <a:p>
            <a:r>
              <a:rPr lang="en-GB" dirty="0"/>
              <a:t>We loaded our state dictionary into our neural network class and then used it to predict the next action. Every time it did this we saved the output array from the agent’s point of view to a list. We then ran through this list converting them to pictures and saved each picture into a video file so that we could watch exactly what our agent had done.</a:t>
            </a:r>
          </a:p>
        </p:txBody>
      </p:sp>
      <p:pic>
        <p:nvPicPr>
          <p:cNvPr id="5" name="Picture 4" descr="Chart, scatter chart&#10;&#10;Description automatically generated">
            <a:extLst>
              <a:ext uri="{FF2B5EF4-FFF2-40B4-BE49-F238E27FC236}">
                <a16:creationId xmlns:a16="http://schemas.microsoft.com/office/drawing/2014/main" id="{D7685A71-9AB1-3080-2590-F0A77291D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826" y="4117877"/>
            <a:ext cx="4058216" cy="2600688"/>
          </a:xfrm>
          <a:prstGeom prst="rect">
            <a:avLst/>
          </a:prstGeom>
        </p:spPr>
      </p:pic>
      <p:pic>
        <p:nvPicPr>
          <p:cNvPr id="7" name="Picture 6" descr="Chart&#10;&#10;Description automatically generated">
            <a:extLst>
              <a:ext uri="{FF2B5EF4-FFF2-40B4-BE49-F238E27FC236}">
                <a16:creationId xmlns:a16="http://schemas.microsoft.com/office/drawing/2014/main" id="{285EE21B-37EB-5F17-5218-EF1879F26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7" y="4213130"/>
            <a:ext cx="4001058" cy="2581635"/>
          </a:xfrm>
          <a:prstGeom prst="rect">
            <a:avLst/>
          </a:prstGeom>
        </p:spPr>
      </p:pic>
      <p:sp>
        <p:nvSpPr>
          <p:cNvPr id="8" name="TextBox 7">
            <a:extLst>
              <a:ext uri="{FF2B5EF4-FFF2-40B4-BE49-F238E27FC236}">
                <a16:creationId xmlns:a16="http://schemas.microsoft.com/office/drawing/2014/main" id="{01AA144D-CC04-D2AC-C4B4-5B153DAE01EC}"/>
              </a:ext>
            </a:extLst>
          </p:cNvPr>
          <p:cNvSpPr txBox="1"/>
          <p:nvPr/>
        </p:nvSpPr>
        <p:spPr>
          <a:xfrm>
            <a:off x="4042175" y="4213130"/>
            <a:ext cx="679994" cy="369332"/>
          </a:xfrm>
          <a:prstGeom prst="rect">
            <a:avLst/>
          </a:prstGeom>
          <a:noFill/>
        </p:spPr>
        <p:txBody>
          <a:bodyPr wrap="none" rtlCol="0">
            <a:spAutoFit/>
          </a:bodyPr>
          <a:lstStyle/>
          <a:p>
            <a:r>
              <a:rPr lang="en-GB" dirty="0" err="1"/>
              <a:t>RLLib</a:t>
            </a:r>
            <a:endParaRPr lang="en-GB" dirty="0"/>
          </a:p>
        </p:txBody>
      </p:sp>
      <p:sp>
        <p:nvSpPr>
          <p:cNvPr id="9" name="TextBox 8">
            <a:extLst>
              <a:ext uri="{FF2B5EF4-FFF2-40B4-BE49-F238E27FC236}">
                <a16:creationId xmlns:a16="http://schemas.microsoft.com/office/drawing/2014/main" id="{794A0CE0-84AB-1AC9-852D-D216670045D7}"/>
              </a:ext>
            </a:extLst>
          </p:cNvPr>
          <p:cNvSpPr txBox="1"/>
          <p:nvPr/>
        </p:nvSpPr>
        <p:spPr>
          <a:xfrm>
            <a:off x="6721642" y="4397796"/>
            <a:ext cx="624723" cy="369332"/>
          </a:xfrm>
          <a:prstGeom prst="rect">
            <a:avLst/>
          </a:prstGeom>
          <a:noFill/>
        </p:spPr>
        <p:txBody>
          <a:bodyPr wrap="none" rtlCol="0">
            <a:spAutoFit/>
          </a:bodyPr>
          <a:lstStyle/>
          <a:p>
            <a:r>
              <a:rPr lang="en-GB" dirty="0"/>
              <a:t>Ours</a:t>
            </a:r>
          </a:p>
        </p:txBody>
      </p:sp>
      <p:cxnSp>
        <p:nvCxnSpPr>
          <p:cNvPr id="11" name="Straight Arrow Connector 10">
            <a:extLst>
              <a:ext uri="{FF2B5EF4-FFF2-40B4-BE49-F238E27FC236}">
                <a16:creationId xmlns:a16="http://schemas.microsoft.com/office/drawing/2014/main" id="{C5AFB436-F4C7-4BE6-59A6-6AAD99124B3A}"/>
              </a:ext>
            </a:extLst>
          </p:cNvPr>
          <p:cNvCxnSpPr>
            <a:stCxn id="8" idx="1"/>
          </p:cNvCxnSpPr>
          <p:nvPr/>
        </p:nvCxnSpPr>
        <p:spPr>
          <a:xfrm flipH="1">
            <a:off x="3785937" y="4397796"/>
            <a:ext cx="256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0B5D2B-23E9-E018-B66D-5A45C14791D8}"/>
              </a:ext>
            </a:extLst>
          </p:cNvPr>
          <p:cNvCxnSpPr>
            <a:stCxn id="9" idx="2"/>
          </p:cNvCxnSpPr>
          <p:nvPr/>
        </p:nvCxnSpPr>
        <p:spPr>
          <a:xfrm>
            <a:off x="7034004" y="4767128"/>
            <a:ext cx="1356017" cy="14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64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C26A-1FF0-A66C-84B7-2213B25AF8D3}"/>
              </a:ext>
            </a:extLst>
          </p:cNvPr>
          <p:cNvSpPr>
            <a:spLocks noGrp="1"/>
          </p:cNvSpPr>
          <p:nvPr>
            <p:ph type="title"/>
          </p:nvPr>
        </p:nvSpPr>
        <p:spPr/>
        <p:txBody>
          <a:bodyPr>
            <a:normAutofit fontScale="90000"/>
          </a:bodyPr>
          <a:lstStyle/>
          <a:p>
            <a:r>
              <a:rPr lang="en-GB" dirty="0"/>
              <a:t>Advanced – Apply RL algorithm of your choice (from </a:t>
            </a:r>
            <a:r>
              <a:rPr lang="en-GB" dirty="0" err="1"/>
              <a:t>RLLib</a:t>
            </a:r>
            <a:r>
              <a:rPr lang="en-GB" dirty="0"/>
              <a:t>) to one of the Atari Learning Environment</a:t>
            </a:r>
          </a:p>
        </p:txBody>
      </p:sp>
      <p:sp>
        <p:nvSpPr>
          <p:cNvPr id="3" name="Content Placeholder 2">
            <a:extLst>
              <a:ext uri="{FF2B5EF4-FFF2-40B4-BE49-F238E27FC236}">
                <a16:creationId xmlns:a16="http://schemas.microsoft.com/office/drawing/2014/main" id="{DF4F2E83-A811-6DF0-AAC1-49A7EEF658F8}"/>
              </a:ext>
            </a:extLst>
          </p:cNvPr>
          <p:cNvSpPr>
            <a:spLocks noGrp="1"/>
          </p:cNvSpPr>
          <p:nvPr>
            <p:ph idx="1"/>
          </p:nvPr>
        </p:nvSpPr>
        <p:spPr/>
        <p:txBody>
          <a:bodyPr/>
          <a:lstStyle/>
          <a:p>
            <a:r>
              <a:rPr lang="en-GB" dirty="0"/>
              <a:t>Here we chose the Space Invaders environment and the Evolutionary strategies algorithm</a:t>
            </a:r>
          </a:p>
          <a:p>
            <a:r>
              <a:rPr lang="en-GB" dirty="0"/>
              <a:t>We used our video capture code to capture each frame of the environment into a video</a:t>
            </a:r>
          </a:p>
          <a:p>
            <a:r>
              <a:rPr lang="en-GB" dirty="0"/>
              <a:t>We then used Ray tune to tune our environment (Docker aborted this at around the 30 hours mark). We had some difficulty in setting Ray to use our 6 core CPU, as it wanted something much bigger</a:t>
            </a:r>
          </a:p>
        </p:txBody>
      </p:sp>
    </p:spTree>
    <p:extLst>
      <p:ext uri="{BB962C8B-B14F-4D97-AF65-F5344CB8AC3E}">
        <p14:creationId xmlns:p14="http://schemas.microsoft.com/office/powerpoint/2010/main" val="135905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806C-EBA7-638E-670E-3CD6AD6AEE50}"/>
              </a:ext>
            </a:extLst>
          </p:cNvPr>
          <p:cNvSpPr>
            <a:spLocks noGrp="1"/>
          </p:cNvSpPr>
          <p:nvPr>
            <p:ph type="title"/>
          </p:nvPr>
        </p:nvSpPr>
        <p:spPr/>
        <p:txBody>
          <a:bodyPr/>
          <a:lstStyle/>
          <a:p>
            <a:pPr algn="ctr"/>
            <a:r>
              <a:rPr lang="en-GB" dirty="0"/>
              <a:t>Advanced-Atari analyse the results quantitively and qualitatively</a:t>
            </a:r>
          </a:p>
        </p:txBody>
      </p:sp>
      <p:sp>
        <p:nvSpPr>
          <p:cNvPr id="3" name="Content Placeholder 2">
            <a:extLst>
              <a:ext uri="{FF2B5EF4-FFF2-40B4-BE49-F238E27FC236}">
                <a16:creationId xmlns:a16="http://schemas.microsoft.com/office/drawing/2014/main" id="{9EC2A3A5-3C4E-A958-1375-6C4FAD39C96F}"/>
              </a:ext>
            </a:extLst>
          </p:cNvPr>
          <p:cNvSpPr>
            <a:spLocks noGrp="1"/>
          </p:cNvSpPr>
          <p:nvPr>
            <p:ph idx="1"/>
          </p:nvPr>
        </p:nvSpPr>
        <p:spPr/>
        <p:txBody>
          <a:bodyPr/>
          <a:lstStyle/>
          <a:p>
            <a:r>
              <a:rPr lang="en-GB" dirty="0"/>
              <a:t>From the CSV file which Ray Tune generated we generated a graph of the mean rewards over time</a:t>
            </a:r>
          </a:p>
          <a:p>
            <a:r>
              <a:rPr lang="en-GB" dirty="0"/>
              <a:t>We used similar code from the DQN section to capture each frame of what the agent was doing into a video</a:t>
            </a:r>
          </a:p>
        </p:txBody>
      </p:sp>
      <p:pic>
        <p:nvPicPr>
          <p:cNvPr id="5" name="Picture 4" descr="Graphical user interface, text, application&#10;&#10;Description automatically generated">
            <a:extLst>
              <a:ext uri="{FF2B5EF4-FFF2-40B4-BE49-F238E27FC236}">
                <a16:creationId xmlns:a16="http://schemas.microsoft.com/office/drawing/2014/main" id="{4CE37BC0-93EA-E5DB-7863-755E33449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61890"/>
            <a:ext cx="4029637" cy="164805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6B039AA-0A60-491F-C6E8-36EFDD7DC205}"/>
              </a:ext>
            </a:extLst>
          </p:cNvPr>
          <p:cNvPicPr>
            <a:picLocks noChangeAspect="1"/>
          </p:cNvPicPr>
          <p:nvPr/>
        </p:nvPicPr>
        <p:blipFill rotWithShape="1">
          <a:blip r:embed="rId4">
            <a:extLst>
              <a:ext uri="{28A0092B-C50C-407E-A947-70E740481C1C}">
                <a14:useLocalDpi xmlns:a14="http://schemas.microsoft.com/office/drawing/2010/main" val="0"/>
              </a:ext>
            </a:extLst>
          </a:blip>
          <a:srcRect b="4617"/>
          <a:stretch/>
        </p:blipFill>
        <p:spPr>
          <a:xfrm>
            <a:off x="-11436" y="5002840"/>
            <a:ext cx="3077004" cy="185365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34F0C455-9829-5CA7-281A-890A59EE4F12}"/>
              </a:ext>
            </a:extLst>
          </p:cNvPr>
          <p:cNvPicPr>
            <a:picLocks noChangeAspect="1"/>
          </p:cNvPicPr>
          <p:nvPr/>
        </p:nvPicPr>
        <p:blipFill rotWithShape="1">
          <a:blip r:embed="rId5">
            <a:extLst>
              <a:ext uri="{28A0092B-C50C-407E-A947-70E740481C1C}">
                <a14:useLocalDpi xmlns:a14="http://schemas.microsoft.com/office/drawing/2010/main" val="0"/>
              </a:ext>
            </a:extLst>
          </a:blip>
          <a:srcRect b="30731"/>
          <a:stretch/>
        </p:blipFill>
        <p:spPr>
          <a:xfrm>
            <a:off x="7122695" y="3078521"/>
            <a:ext cx="4754329" cy="3777970"/>
          </a:xfrm>
          <a:prstGeom prst="rect">
            <a:avLst/>
          </a:prstGeom>
        </p:spPr>
      </p:pic>
      <p:pic>
        <p:nvPicPr>
          <p:cNvPr id="11" name="Picture 10" descr="Chart, scatter chart&#10;&#10;Description automatically generated">
            <a:extLst>
              <a:ext uri="{FF2B5EF4-FFF2-40B4-BE49-F238E27FC236}">
                <a16:creationId xmlns:a16="http://schemas.microsoft.com/office/drawing/2014/main" id="{88E9BCB7-D8EE-8D21-4753-78FC2F13B6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7427" y="4175000"/>
            <a:ext cx="3715268" cy="2705478"/>
          </a:xfrm>
          <a:prstGeom prst="rect">
            <a:avLst/>
          </a:prstGeom>
        </p:spPr>
      </p:pic>
    </p:spTree>
    <p:extLst>
      <p:ext uri="{BB962C8B-B14F-4D97-AF65-F5344CB8AC3E}">
        <p14:creationId xmlns:p14="http://schemas.microsoft.com/office/powerpoint/2010/main" val="231778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183-6B72-ED38-D0EF-1DE15C94F5C6}"/>
              </a:ext>
            </a:extLst>
          </p:cNvPr>
          <p:cNvSpPr>
            <a:spLocks noGrp="1"/>
          </p:cNvSpPr>
          <p:nvPr>
            <p:ph type="title"/>
          </p:nvPr>
        </p:nvSpPr>
        <p:spPr/>
        <p:txBody>
          <a:bodyPr/>
          <a:lstStyle/>
          <a:p>
            <a:pPr algn="ctr"/>
            <a:r>
              <a:rPr lang="en-GB" dirty="0"/>
              <a:t>Soft-Actor Critic</a:t>
            </a:r>
          </a:p>
        </p:txBody>
      </p:sp>
      <p:sp>
        <p:nvSpPr>
          <p:cNvPr id="3" name="Content Placeholder 2">
            <a:extLst>
              <a:ext uri="{FF2B5EF4-FFF2-40B4-BE49-F238E27FC236}">
                <a16:creationId xmlns:a16="http://schemas.microsoft.com/office/drawing/2014/main" id="{81431B66-3A5F-0C00-D717-8961C5027036}"/>
              </a:ext>
            </a:extLst>
          </p:cNvPr>
          <p:cNvSpPr>
            <a:spLocks noGrp="1"/>
          </p:cNvSpPr>
          <p:nvPr>
            <p:ph idx="1"/>
          </p:nvPr>
        </p:nvSpPr>
        <p:spPr/>
        <p:txBody>
          <a:bodyPr/>
          <a:lstStyle/>
          <a:p>
            <a:r>
              <a:rPr lang="en-GB" dirty="0"/>
              <a:t>Here we have our DQN and Replay Memory classes from earlier. But add another Neural Network Pi, to run a regression on the probability of whether or not to explore/exploit (our policy) (we exploit if it outputs &gt;0.5, otherwise we explore)</a:t>
            </a:r>
          </a:p>
          <a:p>
            <a:endParaRPr lang="en-GB" dirty="0"/>
          </a:p>
        </p:txBody>
      </p:sp>
      <p:pic>
        <p:nvPicPr>
          <p:cNvPr id="5" name="Picture 4" descr="Graphical user interface, text&#10;&#10;Description automatically generated">
            <a:extLst>
              <a:ext uri="{FF2B5EF4-FFF2-40B4-BE49-F238E27FC236}">
                <a16:creationId xmlns:a16="http://schemas.microsoft.com/office/drawing/2014/main" id="{3BFEFE21-3427-9C65-3D57-5CB5316C45C5}"/>
              </a:ext>
            </a:extLst>
          </p:cNvPr>
          <p:cNvPicPr>
            <a:picLocks noChangeAspect="1"/>
          </p:cNvPicPr>
          <p:nvPr/>
        </p:nvPicPr>
        <p:blipFill rotWithShape="1">
          <a:blip r:embed="rId3">
            <a:extLst>
              <a:ext uri="{28A0092B-C50C-407E-A947-70E740481C1C}">
                <a14:useLocalDpi xmlns:a14="http://schemas.microsoft.com/office/drawing/2010/main" val="0"/>
              </a:ext>
            </a:extLst>
          </a:blip>
          <a:srcRect b="34297"/>
          <a:stretch/>
        </p:blipFill>
        <p:spPr>
          <a:xfrm>
            <a:off x="0" y="3628292"/>
            <a:ext cx="5449060" cy="3229708"/>
          </a:xfrm>
          <a:prstGeom prst="rect">
            <a:avLst/>
          </a:prstGeom>
        </p:spPr>
      </p:pic>
      <p:pic>
        <p:nvPicPr>
          <p:cNvPr id="7" name="Picture 6" descr="Text&#10;&#10;Description automatically generated">
            <a:extLst>
              <a:ext uri="{FF2B5EF4-FFF2-40B4-BE49-F238E27FC236}">
                <a16:creationId xmlns:a16="http://schemas.microsoft.com/office/drawing/2014/main" id="{18924699-382F-5515-E760-01E03D8B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330" y="4712677"/>
            <a:ext cx="6661228" cy="2145323"/>
          </a:xfrm>
          <a:prstGeom prst="rect">
            <a:avLst/>
          </a:prstGeom>
        </p:spPr>
      </p:pic>
    </p:spTree>
    <p:extLst>
      <p:ext uri="{BB962C8B-B14F-4D97-AF65-F5344CB8AC3E}">
        <p14:creationId xmlns:p14="http://schemas.microsoft.com/office/powerpoint/2010/main" val="182126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58AA-B5C4-198C-00AE-90FC70F1E596}"/>
              </a:ext>
            </a:extLst>
          </p:cNvPr>
          <p:cNvSpPr>
            <a:spLocks noGrp="1"/>
          </p:cNvSpPr>
          <p:nvPr>
            <p:ph type="title"/>
          </p:nvPr>
        </p:nvSpPr>
        <p:spPr/>
        <p:txBody>
          <a:bodyPr/>
          <a:lstStyle/>
          <a:p>
            <a:pPr algn="ctr"/>
            <a:r>
              <a:rPr lang="en-GB" dirty="0"/>
              <a:t>Soft-Actor Critic</a:t>
            </a:r>
          </a:p>
        </p:txBody>
      </p:sp>
      <p:sp>
        <p:nvSpPr>
          <p:cNvPr id="3" name="Content Placeholder 2">
            <a:extLst>
              <a:ext uri="{FF2B5EF4-FFF2-40B4-BE49-F238E27FC236}">
                <a16:creationId xmlns:a16="http://schemas.microsoft.com/office/drawing/2014/main" id="{31DBEBBD-07B8-3312-6A1C-8ECB3F1E46E1}"/>
              </a:ext>
            </a:extLst>
          </p:cNvPr>
          <p:cNvSpPr>
            <a:spLocks noGrp="1"/>
          </p:cNvSpPr>
          <p:nvPr>
            <p:ph idx="1"/>
          </p:nvPr>
        </p:nvSpPr>
        <p:spPr/>
        <p:txBody>
          <a:bodyPr/>
          <a:lstStyle/>
          <a:p>
            <a:r>
              <a:rPr lang="en-GB" dirty="0"/>
              <a:t>We fill up our memory at each episode using our Neural Networks to select actions</a:t>
            </a:r>
          </a:p>
          <a:p>
            <a:r>
              <a:rPr lang="en-GB" dirty="0"/>
              <a:t>We take our sample from the memories</a:t>
            </a:r>
          </a:p>
          <a:p>
            <a:r>
              <a:rPr lang="en-GB" dirty="0"/>
              <a:t>Compute the target Q values, sorting out which ones have no next state, adding rewards and multiplying by Gamma. Optimising the Q Network (this part is similar to DQN)</a:t>
            </a:r>
          </a:p>
          <a:p>
            <a:r>
              <a:rPr lang="en-GB" dirty="0"/>
              <a:t>Then we get the loss for the Pi network &amp; optimise</a:t>
            </a:r>
          </a:p>
          <a:p>
            <a:r>
              <a:rPr lang="en-GB" dirty="0"/>
              <a:t>Then repeat until the networks converge</a:t>
            </a:r>
          </a:p>
        </p:txBody>
      </p:sp>
      <p:pic>
        <p:nvPicPr>
          <p:cNvPr id="5" name="Picture 4" descr="Text&#10;&#10;Description automatically generated">
            <a:extLst>
              <a:ext uri="{FF2B5EF4-FFF2-40B4-BE49-F238E27FC236}">
                <a16:creationId xmlns:a16="http://schemas.microsoft.com/office/drawing/2014/main" id="{874BF147-38F9-18E4-BE09-9278D16B3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1419"/>
            <a:ext cx="7240010" cy="1476581"/>
          </a:xfrm>
          <a:prstGeom prst="rect">
            <a:avLst/>
          </a:prstGeom>
        </p:spPr>
      </p:pic>
      <p:pic>
        <p:nvPicPr>
          <p:cNvPr id="7" name="Picture 6" descr="Chart, scatter chart&#10;&#10;Description automatically generated">
            <a:extLst>
              <a:ext uri="{FF2B5EF4-FFF2-40B4-BE49-F238E27FC236}">
                <a16:creationId xmlns:a16="http://schemas.microsoft.com/office/drawing/2014/main" id="{7E85D2EF-881B-DF2E-0804-A2B4AEC32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8146" y="4303925"/>
            <a:ext cx="3753853" cy="2554075"/>
          </a:xfrm>
          <a:prstGeom prst="rect">
            <a:avLst/>
          </a:prstGeom>
        </p:spPr>
      </p:pic>
    </p:spTree>
    <p:extLst>
      <p:ext uri="{BB962C8B-B14F-4D97-AF65-F5344CB8AC3E}">
        <p14:creationId xmlns:p14="http://schemas.microsoft.com/office/powerpoint/2010/main" val="387503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E3EF-8218-D075-EC9E-F687FB2A2F77}"/>
              </a:ext>
            </a:extLst>
          </p:cNvPr>
          <p:cNvSpPr>
            <a:spLocks noGrp="1"/>
          </p:cNvSpPr>
          <p:nvPr>
            <p:ph type="title"/>
          </p:nvPr>
        </p:nvSpPr>
        <p:spPr/>
        <p:txBody>
          <a:bodyPr/>
          <a:lstStyle/>
          <a:p>
            <a:pPr algn="ctr"/>
            <a:r>
              <a:rPr lang="en-US" dirty="0"/>
              <a:t>Basic - Define an environment and the problem to be solved</a:t>
            </a:r>
            <a:endParaRPr lang="en-GB" dirty="0"/>
          </a:p>
        </p:txBody>
      </p:sp>
      <p:sp>
        <p:nvSpPr>
          <p:cNvPr id="3" name="Content Placeholder 2">
            <a:extLst>
              <a:ext uri="{FF2B5EF4-FFF2-40B4-BE49-F238E27FC236}">
                <a16:creationId xmlns:a16="http://schemas.microsoft.com/office/drawing/2014/main" id="{A51D3986-2959-F940-F6F3-E0B0F308ACBD}"/>
              </a:ext>
            </a:extLst>
          </p:cNvPr>
          <p:cNvSpPr>
            <a:spLocks noGrp="1"/>
          </p:cNvSpPr>
          <p:nvPr>
            <p:ph idx="1"/>
          </p:nvPr>
        </p:nvSpPr>
        <p:spPr/>
        <p:txBody>
          <a:bodyPr/>
          <a:lstStyle/>
          <a:p>
            <a:r>
              <a:rPr lang="en-GB" dirty="0"/>
              <a:t>Here we are trying to solve an environment, which is a fairly simple maze</a:t>
            </a:r>
          </a:p>
          <a:p>
            <a:r>
              <a:rPr lang="en-GB" dirty="0"/>
              <a:t>We have our two reward points, which need to be claimed in order by the agent</a:t>
            </a:r>
          </a:p>
          <a:p>
            <a:r>
              <a:rPr lang="en-GB" dirty="0"/>
              <a:t>We also have our two yellow traps</a:t>
            </a:r>
          </a:p>
          <a:p>
            <a:r>
              <a:rPr lang="en-GB" dirty="0"/>
              <a:t>Our agent starts at a random free location in the map</a:t>
            </a:r>
          </a:p>
        </p:txBody>
      </p:sp>
      <p:pic>
        <p:nvPicPr>
          <p:cNvPr id="5" name="Picture 4" descr="Icon&#10;&#10;Description automatically generated">
            <a:extLst>
              <a:ext uri="{FF2B5EF4-FFF2-40B4-BE49-F238E27FC236}">
                <a16:creationId xmlns:a16="http://schemas.microsoft.com/office/drawing/2014/main" id="{AA105B90-84B5-7604-3C7B-AEA00FF81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2713" y="3327841"/>
            <a:ext cx="3288889" cy="3530159"/>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48A80BA-A191-08F2-C78D-D6B052FD9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4523"/>
            <a:ext cx="2743583" cy="2343477"/>
          </a:xfrm>
          <a:prstGeom prst="rect">
            <a:avLst/>
          </a:prstGeom>
        </p:spPr>
      </p:pic>
    </p:spTree>
    <p:extLst>
      <p:ext uri="{BB962C8B-B14F-4D97-AF65-F5344CB8AC3E}">
        <p14:creationId xmlns:p14="http://schemas.microsoft.com/office/powerpoint/2010/main" val="20424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674-544B-B948-B0C6-FBC5A0011895}"/>
              </a:ext>
            </a:extLst>
          </p:cNvPr>
          <p:cNvSpPr>
            <a:spLocks noGrp="1"/>
          </p:cNvSpPr>
          <p:nvPr>
            <p:ph type="title"/>
          </p:nvPr>
        </p:nvSpPr>
        <p:spPr/>
        <p:txBody>
          <a:bodyPr/>
          <a:lstStyle/>
          <a:p>
            <a:pPr algn="ctr"/>
            <a:r>
              <a:rPr lang="en-GB" dirty="0"/>
              <a:t>Basic – Define a state transition function and the reward function</a:t>
            </a:r>
          </a:p>
        </p:txBody>
      </p:sp>
      <p:sp>
        <p:nvSpPr>
          <p:cNvPr id="3" name="Content Placeholder 2">
            <a:extLst>
              <a:ext uri="{FF2B5EF4-FFF2-40B4-BE49-F238E27FC236}">
                <a16:creationId xmlns:a16="http://schemas.microsoft.com/office/drawing/2014/main" id="{8C3FBF95-D951-8C52-239F-5EEAF0C990AC}"/>
              </a:ext>
            </a:extLst>
          </p:cNvPr>
          <p:cNvSpPr>
            <a:spLocks noGrp="1"/>
          </p:cNvSpPr>
          <p:nvPr>
            <p:ph idx="1"/>
          </p:nvPr>
        </p:nvSpPr>
        <p:spPr/>
        <p:txBody>
          <a:bodyPr/>
          <a:lstStyle/>
          <a:p>
            <a:r>
              <a:rPr lang="en-GB" dirty="0"/>
              <a:t>We created the R Matrix in the </a:t>
            </a:r>
            <a:r>
              <a:rPr lang="en-GB" dirty="0" err="1"/>
              <a:t>r_matrix</a:t>
            </a:r>
            <a:r>
              <a:rPr lang="en-GB" dirty="0"/>
              <a:t> module, which takes the flattened 1D array of the map and then works out which cells are adjacent to each other. This matrix is used as the basis for working out available actions that the agent can take. This list is returned to the agent to make its choice from</a:t>
            </a:r>
          </a:p>
          <a:p>
            <a:r>
              <a:rPr lang="en-GB" dirty="0"/>
              <a:t>The Reward matrix is filled with our reward values from the map’s key. Once the agent has made its choice the reward is returned to it</a:t>
            </a:r>
          </a:p>
        </p:txBody>
      </p:sp>
      <p:pic>
        <p:nvPicPr>
          <p:cNvPr id="5" name="Picture 4" descr="Table&#10;&#10;Description automatically generated">
            <a:extLst>
              <a:ext uri="{FF2B5EF4-FFF2-40B4-BE49-F238E27FC236}">
                <a16:creationId xmlns:a16="http://schemas.microsoft.com/office/drawing/2014/main" id="{16525413-6F47-8135-3DB1-FDE0EF668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38487"/>
            <a:ext cx="5919536" cy="2119513"/>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137E8EE2-0248-118C-6708-EF39B40A9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286" y="4991063"/>
            <a:ext cx="6239714" cy="687842"/>
          </a:xfrm>
          <a:prstGeom prst="rect">
            <a:avLst/>
          </a:prstGeom>
        </p:spPr>
      </p:pic>
    </p:spTree>
    <p:extLst>
      <p:ext uri="{BB962C8B-B14F-4D97-AF65-F5344CB8AC3E}">
        <p14:creationId xmlns:p14="http://schemas.microsoft.com/office/powerpoint/2010/main" val="10843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BAF-15A9-8418-76B8-A76F515A34EE}"/>
              </a:ext>
            </a:extLst>
          </p:cNvPr>
          <p:cNvSpPr>
            <a:spLocks noGrp="1"/>
          </p:cNvSpPr>
          <p:nvPr>
            <p:ph type="title"/>
          </p:nvPr>
        </p:nvSpPr>
        <p:spPr/>
        <p:txBody>
          <a:bodyPr/>
          <a:lstStyle/>
          <a:p>
            <a:pPr algn="ctr"/>
            <a:r>
              <a:rPr lang="en-GB" dirty="0"/>
              <a:t>Basic - </a:t>
            </a:r>
            <a:r>
              <a:rPr lang="en-US" dirty="0"/>
              <a:t>Set up the Q-learning parameters (gamma, alpha) and policy</a:t>
            </a:r>
            <a:endParaRPr lang="en-GB" dirty="0"/>
          </a:p>
        </p:txBody>
      </p:sp>
      <p:sp>
        <p:nvSpPr>
          <p:cNvPr id="3" name="Content Placeholder 2">
            <a:extLst>
              <a:ext uri="{FF2B5EF4-FFF2-40B4-BE49-F238E27FC236}">
                <a16:creationId xmlns:a16="http://schemas.microsoft.com/office/drawing/2014/main" id="{2C0E4D82-B971-6BDC-6DFE-A388C2A09D17}"/>
              </a:ext>
            </a:extLst>
          </p:cNvPr>
          <p:cNvSpPr>
            <a:spLocks noGrp="1"/>
          </p:cNvSpPr>
          <p:nvPr>
            <p:ph idx="1"/>
          </p:nvPr>
        </p:nvSpPr>
        <p:spPr/>
        <p:txBody>
          <a:bodyPr/>
          <a:lstStyle/>
          <a:p>
            <a:r>
              <a:rPr lang="en-GB" dirty="0"/>
              <a:t>We setup our Q-learning algorithm as a function and then grid-searched through it in parallel using Python’s multi-processing library in order to get the best parameters in a reasonable amount of time</a:t>
            </a:r>
          </a:p>
          <a:p>
            <a:r>
              <a:rPr lang="en-GB" dirty="0"/>
              <a:t>Alpha (learning rate): 1</a:t>
            </a:r>
          </a:p>
          <a:p>
            <a:r>
              <a:rPr lang="en-GB" dirty="0"/>
              <a:t>Gamma (discount for future rewards): 0.8</a:t>
            </a:r>
          </a:p>
          <a:p>
            <a:r>
              <a:rPr lang="en-GB" dirty="0"/>
              <a:t>Epsilon (chance of exploiting over exploring): 0.9</a:t>
            </a:r>
          </a:p>
          <a:p>
            <a:r>
              <a:rPr lang="en-GB" dirty="0"/>
              <a:t>Number of episodes (not grid searched for): 1000</a:t>
            </a:r>
          </a:p>
          <a:p>
            <a:endParaRPr lang="en-GB" dirty="0"/>
          </a:p>
        </p:txBody>
      </p:sp>
      <p:pic>
        <p:nvPicPr>
          <p:cNvPr id="5" name="Picture 4" descr="Text&#10;&#10;Description automatically generated">
            <a:extLst>
              <a:ext uri="{FF2B5EF4-FFF2-40B4-BE49-F238E27FC236}">
                <a16:creationId xmlns:a16="http://schemas.microsoft.com/office/drawing/2014/main" id="{268B2762-A696-C153-D74B-D1D563890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7103"/>
            <a:ext cx="5782482" cy="1590897"/>
          </a:xfrm>
          <a:prstGeom prst="rect">
            <a:avLst/>
          </a:prstGeom>
        </p:spPr>
      </p:pic>
    </p:spTree>
    <p:extLst>
      <p:ext uri="{BB962C8B-B14F-4D97-AF65-F5344CB8AC3E}">
        <p14:creationId xmlns:p14="http://schemas.microsoft.com/office/powerpoint/2010/main" val="153969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5795-2C5E-125E-7DA7-503ABE8A3669}"/>
              </a:ext>
            </a:extLst>
          </p:cNvPr>
          <p:cNvSpPr>
            <a:spLocks noGrp="1"/>
          </p:cNvSpPr>
          <p:nvPr>
            <p:ph type="title"/>
          </p:nvPr>
        </p:nvSpPr>
        <p:spPr/>
        <p:txBody>
          <a:bodyPr/>
          <a:lstStyle/>
          <a:p>
            <a:pPr algn="ctr"/>
            <a:r>
              <a:rPr lang="en-GB" dirty="0"/>
              <a:t>Basic – Run the Q-learning algorithm and represent its performance</a:t>
            </a:r>
          </a:p>
        </p:txBody>
      </p:sp>
      <p:sp>
        <p:nvSpPr>
          <p:cNvPr id="3" name="Content Placeholder 2">
            <a:extLst>
              <a:ext uri="{FF2B5EF4-FFF2-40B4-BE49-F238E27FC236}">
                <a16:creationId xmlns:a16="http://schemas.microsoft.com/office/drawing/2014/main" id="{0FB4483C-8D5E-1E23-ADCE-612B04BAD2C4}"/>
              </a:ext>
            </a:extLst>
          </p:cNvPr>
          <p:cNvSpPr>
            <a:spLocks noGrp="1"/>
          </p:cNvSpPr>
          <p:nvPr>
            <p:ph idx="1"/>
          </p:nvPr>
        </p:nvSpPr>
        <p:spPr/>
        <p:txBody>
          <a:bodyPr/>
          <a:lstStyle/>
          <a:p>
            <a:r>
              <a:rPr lang="en-GB" dirty="0"/>
              <a:t>We used our grid-search from earlier, feeding in the same values repeatedly so that we could collect various statistics easily</a:t>
            </a:r>
          </a:p>
          <a:p>
            <a:r>
              <a:rPr lang="en-GB" dirty="0"/>
              <a:t>We set our Q-Learning algorithm to collect the mean health of the agent, the mean reward, the Q matrix variance and the number of episodes</a:t>
            </a:r>
          </a:p>
          <a:p>
            <a:r>
              <a:rPr lang="en-GB" dirty="0"/>
              <a:t>Using the </a:t>
            </a:r>
            <a:r>
              <a:rPr lang="en-GB" dirty="0" err="1"/>
              <a:t>dataframe</a:t>
            </a:r>
            <a:r>
              <a:rPr lang="en-GB" dirty="0"/>
              <a:t> of these we built various graphs to show its performance</a:t>
            </a:r>
          </a:p>
          <a:p>
            <a:endParaRPr lang="en-GB" dirty="0"/>
          </a:p>
        </p:txBody>
      </p:sp>
      <p:pic>
        <p:nvPicPr>
          <p:cNvPr id="7" name="Picture 6" descr="Text&#10;&#10;Description automatically generated with low confidence">
            <a:extLst>
              <a:ext uri="{FF2B5EF4-FFF2-40B4-BE49-F238E27FC236}">
                <a16:creationId xmlns:a16="http://schemas.microsoft.com/office/drawing/2014/main" id="{F7A5C79B-A9BB-4552-55BC-246D85D39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495" y="4822416"/>
            <a:ext cx="7026442" cy="2035584"/>
          </a:xfrm>
          <a:prstGeom prst="rect">
            <a:avLst/>
          </a:prstGeom>
        </p:spPr>
      </p:pic>
    </p:spTree>
    <p:extLst>
      <p:ext uri="{BB962C8B-B14F-4D97-AF65-F5344CB8AC3E}">
        <p14:creationId xmlns:p14="http://schemas.microsoft.com/office/powerpoint/2010/main" val="212920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A0C2-9719-38BC-96DC-958412F1241A}"/>
              </a:ext>
            </a:extLst>
          </p:cNvPr>
          <p:cNvSpPr>
            <a:spLocks noGrp="1"/>
          </p:cNvSpPr>
          <p:nvPr>
            <p:ph type="title"/>
          </p:nvPr>
        </p:nvSpPr>
        <p:spPr/>
        <p:txBody>
          <a:bodyPr/>
          <a:lstStyle/>
          <a:p>
            <a:pPr algn="ctr"/>
            <a:r>
              <a:rPr lang="en-GB" dirty="0"/>
              <a:t>Basic – Repeat the experiment with different parameter values, and policies</a:t>
            </a:r>
          </a:p>
        </p:txBody>
      </p:sp>
      <p:sp>
        <p:nvSpPr>
          <p:cNvPr id="3" name="Content Placeholder 2">
            <a:extLst>
              <a:ext uri="{FF2B5EF4-FFF2-40B4-BE49-F238E27FC236}">
                <a16:creationId xmlns:a16="http://schemas.microsoft.com/office/drawing/2014/main" id="{4E95F1FE-E07F-90CB-54B3-9A23DDE90600}"/>
              </a:ext>
            </a:extLst>
          </p:cNvPr>
          <p:cNvSpPr>
            <a:spLocks noGrp="1"/>
          </p:cNvSpPr>
          <p:nvPr>
            <p:ph idx="1"/>
          </p:nvPr>
        </p:nvSpPr>
        <p:spPr/>
        <p:txBody>
          <a:bodyPr/>
          <a:lstStyle/>
          <a:p>
            <a:r>
              <a:rPr lang="en-GB" dirty="0"/>
              <a:t>From our earlier grid searches, we looked for other interesting parameters and also looked at holding the Gamma stationary while changing the Alpha parameter (and vice versa). As we already had all of the code from earlier to collect the statistics we plugged the data into various graphs:</a:t>
            </a:r>
          </a:p>
        </p:txBody>
      </p:sp>
      <p:pic>
        <p:nvPicPr>
          <p:cNvPr id="5" name="Picture 4" descr="Chart&#10;&#10;Description automatically generated">
            <a:extLst>
              <a:ext uri="{FF2B5EF4-FFF2-40B4-BE49-F238E27FC236}">
                <a16:creationId xmlns:a16="http://schemas.microsoft.com/office/drawing/2014/main" id="{6B844E33-B92B-D724-864E-928F353B7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813" y="3429000"/>
            <a:ext cx="3866373" cy="3429000"/>
          </a:xfrm>
          <a:prstGeom prst="rect">
            <a:avLst/>
          </a:prstGeom>
        </p:spPr>
      </p:pic>
    </p:spTree>
    <p:extLst>
      <p:ext uri="{BB962C8B-B14F-4D97-AF65-F5344CB8AC3E}">
        <p14:creationId xmlns:p14="http://schemas.microsoft.com/office/powerpoint/2010/main" val="101893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86F2-DF3A-77B3-7BD4-AA10AC19CFCC}"/>
              </a:ext>
            </a:extLst>
          </p:cNvPr>
          <p:cNvSpPr>
            <a:spLocks noGrp="1"/>
          </p:cNvSpPr>
          <p:nvPr>
            <p:ph type="title"/>
          </p:nvPr>
        </p:nvSpPr>
        <p:spPr/>
        <p:txBody>
          <a:bodyPr/>
          <a:lstStyle/>
          <a:p>
            <a:pPr algn="ctr"/>
            <a:r>
              <a:rPr lang="en-GB" dirty="0"/>
              <a:t>Basic – Analyse the results quantitatively and qualitatively</a:t>
            </a:r>
          </a:p>
        </p:txBody>
      </p:sp>
      <p:sp>
        <p:nvSpPr>
          <p:cNvPr id="3" name="Content Placeholder 2">
            <a:extLst>
              <a:ext uri="{FF2B5EF4-FFF2-40B4-BE49-F238E27FC236}">
                <a16:creationId xmlns:a16="http://schemas.microsoft.com/office/drawing/2014/main" id="{67499149-D1D8-5FB3-89C0-493CE7B4E5DA}"/>
              </a:ext>
            </a:extLst>
          </p:cNvPr>
          <p:cNvSpPr>
            <a:spLocks noGrp="1"/>
          </p:cNvSpPr>
          <p:nvPr>
            <p:ph idx="1"/>
          </p:nvPr>
        </p:nvSpPr>
        <p:spPr/>
        <p:txBody>
          <a:bodyPr/>
          <a:lstStyle/>
          <a:p>
            <a:r>
              <a:rPr lang="en-GB" dirty="0"/>
              <a:t>From our grid search code we could repeatedly run the Q-algorithm to gather data on its performance</a:t>
            </a:r>
          </a:p>
        </p:txBody>
      </p:sp>
      <p:pic>
        <p:nvPicPr>
          <p:cNvPr id="5" name="Picture 4" descr="Text&#10;&#10;Description automatically generated">
            <a:extLst>
              <a:ext uri="{FF2B5EF4-FFF2-40B4-BE49-F238E27FC236}">
                <a16:creationId xmlns:a16="http://schemas.microsoft.com/office/drawing/2014/main" id="{C9DE7985-50CD-F28E-585B-7B7EE90D8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7468"/>
            <a:ext cx="6525536" cy="3810532"/>
          </a:xfrm>
          <a:prstGeom prst="rect">
            <a:avLst/>
          </a:prstGeom>
        </p:spPr>
      </p:pic>
      <p:pic>
        <p:nvPicPr>
          <p:cNvPr id="7" name="Picture 6" descr="Chart, scatter chart&#10;&#10;Description automatically generated">
            <a:extLst>
              <a:ext uri="{FF2B5EF4-FFF2-40B4-BE49-F238E27FC236}">
                <a16:creationId xmlns:a16="http://schemas.microsoft.com/office/drawing/2014/main" id="{4E0A53A5-3573-7EC8-07DA-7CC410857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536" y="3838154"/>
            <a:ext cx="5877745" cy="3019846"/>
          </a:xfrm>
          <a:prstGeom prst="rect">
            <a:avLst/>
          </a:prstGeom>
        </p:spPr>
      </p:pic>
    </p:spTree>
    <p:extLst>
      <p:ext uri="{BB962C8B-B14F-4D97-AF65-F5344CB8AC3E}">
        <p14:creationId xmlns:p14="http://schemas.microsoft.com/office/powerpoint/2010/main" val="290929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0FB4-D4E2-A5C2-2AE9-28D5C58314DF}"/>
              </a:ext>
            </a:extLst>
          </p:cNvPr>
          <p:cNvSpPr>
            <a:spLocks noGrp="1"/>
          </p:cNvSpPr>
          <p:nvPr>
            <p:ph type="title"/>
          </p:nvPr>
        </p:nvSpPr>
        <p:spPr/>
        <p:txBody>
          <a:bodyPr/>
          <a:lstStyle/>
          <a:p>
            <a:pPr algn="ctr"/>
            <a:r>
              <a:rPr lang="en-GB" dirty="0"/>
              <a:t>Advanced-Implement DQN with two improvements, Double Q</a:t>
            </a:r>
          </a:p>
        </p:txBody>
      </p:sp>
      <p:sp>
        <p:nvSpPr>
          <p:cNvPr id="3" name="Content Placeholder 2">
            <a:extLst>
              <a:ext uri="{FF2B5EF4-FFF2-40B4-BE49-F238E27FC236}">
                <a16:creationId xmlns:a16="http://schemas.microsoft.com/office/drawing/2014/main" id="{E36D564E-A3C5-0513-BA81-632E0467A869}"/>
              </a:ext>
            </a:extLst>
          </p:cNvPr>
          <p:cNvSpPr>
            <a:spLocks noGrp="1"/>
          </p:cNvSpPr>
          <p:nvPr>
            <p:ph idx="1"/>
          </p:nvPr>
        </p:nvSpPr>
        <p:spPr/>
        <p:txBody>
          <a:bodyPr>
            <a:normAutofit fontScale="92500" lnSpcReduction="10000"/>
          </a:bodyPr>
          <a:lstStyle/>
          <a:p>
            <a:r>
              <a:rPr lang="en-GB" dirty="0"/>
              <a:t>We used a more advanced version of our basic map as our environment</a:t>
            </a:r>
          </a:p>
          <a:p>
            <a:r>
              <a:rPr lang="en-GB" dirty="0"/>
              <a:t>Using </a:t>
            </a:r>
            <a:r>
              <a:rPr lang="en-GB" dirty="0" err="1"/>
              <a:t>RLLib</a:t>
            </a:r>
            <a:r>
              <a:rPr lang="en-GB" dirty="0"/>
              <a:t> we grid searched to get the best hyper-parameters</a:t>
            </a:r>
          </a:p>
          <a:p>
            <a:r>
              <a:rPr lang="en-GB" dirty="0"/>
              <a:t>We setup our neural network based upon this</a:t>
            </a:r>
          </a:p>
          <a:p>
            <a:r>
              <a:rPr lang="en-GB" dirty="0"/>
              <a:t>Our replay memory was based on the one from </a:t>
            </a:r>
            <a:r>
              <a:rPr lang="en-GB" dirty="0" err="1"/>
              <a:t>PyTorch</a:t>
            </a:r>
            <a:r>
              <a:rPr lang="en-GB" dirty="0"/>
              <a:t> which uses a dequeue</a:t>
            </a:r>
          </a:p>
          <a:p>
            <a:r>
              <a:rPr lang="en-GB" dirty="0"/>
              <a:t>So that we did not repeat code (too much) in the optimise model function we had an if statement to check if we were running in Double Q mode. If we were we predicted the column from the main DQN model and then got the target from the target network for that column. Otherwise we just got the biggest column from the target network. Then we compared the Q values and expected Q together</a:t>
            </a:r>
          </a:p>
        </p:txBody>
      </p:sp>
    </p:spTree>
    <p:extLst>
      <p:ext uri="{BB962C8B-B14F-4D97-AF65-F5344CB8AC3E}">
        <p14:creationId xmlns:p14="http://schemas.microsoft.com/office/powerpoint/2010/main" val="12435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F464-F8F7-FF50-BDCD-94C19F88AA5F}"/>
              </a:ext>
            </a:extLst>
          </p:cNvPr>
          <p:cNvSpPr>
            <a:spLocks noGrp="1"/>
          </p:cNvSpPr>
          <p:nvPr>
            <p:ph type="title"/>
          </p:nvPr>
        </p:nvSpPr>
        <p:spPr/>
        <p:txBody>
          <a:bodyPr/>
          <a:lstStyle/>
          <a:p>
            <a:r>
              <a:rPr lang="en-GB" dirty="0"/>
              <a:t>Advanced-Implement DQN with two improvements, Prioritised Replay</a:t>
            </a:r>
          </a:p>
        </p:txBody>
      </p:sp>
      <p:sp>
        <p:nvSpPr>
          <p:cNvPr id="3" name="Content Placeholder 2">
            <a:extLst>
              <a:ext uri="{FF2B5EF4-FFF2-40B4-BE49-F238E27FC236}">
                <a16:creationId xmlns:a16="http://schemas.microsoft.com/office/drawing/2014/main" id="{E30697FF-3064-91F4-BB1F-719F86CFE93A}"/>
              </a:ext>
            </a:extLst>
          </p:cNvPr>
          <p:cNvSpPr>
            <a:spLocks noGrp="1"/>
          </p:cNvSpPr>
          <p:nvPr>
            <p:ph idx="1"/>
          </p:nvPr>
        </p:nvSpPr>
        <p:spPr/>
        <p:txBody>
          <a:bodyPr/>
          <a:lstStyle/>
          <a:p>
            <a:r>
              <a:rPr lang="en-GB" dirty="0"/>
              <a:t>The prioritised replay memory inherited from the replay memory class. Adding the sample function to work out the priority of the memory sample and returning that and the weights</a:t>
            </a:r>
          </a:p>
          <a:p>
            <a:r>
              <a:rPr lang="en-GB" dirty="0"/>
              <a:t>The optimise model function then had an extra section added to it (it was a new function with old one copied to it) which used the equations from the prioritised replay paper to create a weighted RMSE for the loss</a:t>
            </a:r>
          </a:p>
          <a:p>
            <a:r>
              <a:rPr lang="en-GB" dirty="0"/>
              <a:t>The new weights were then written back to the prioritised memory</a:t>
            </a:r>
          </a:p>
        </p:txBody>
      </p:sp>
      <p:pic>
        <p:nvPicPr>
          <p:cNvPr id="5" name="Picture 4" descr="Diagram&#10;&#10;Description automatically generated with medium confidence">
            <a:extLst>
              <a:ext uri="{FF2B5EF4-FFF2-40B4-BE49-F238E27FC236}">
                <a16:creationId xmlns:a16="http://schemas.microsoft.com/office/drawing/2014/main" id="{E71A5268-318C-C4C1-E770-3E329173F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7735"/>
            <a:ext cx="5001323" cy="1000265"/>
          </a:xfrm>
          <a:prstGeom prst="rect">
            <a:avLst/>
          </a:prstGeom>
        </p:spPr>
      </p:pic>
      <p:pic>
        <p:nvPicPr>
          <p:cNvPr id="7" name="Picture 6" descr="Text&#10;&#10;Description automatically generated">
            <a:extLst>
              <a:ext uri="{FF2B5EF4-FFF2-40B4-BE49-F238E27FC236}">
                <a16:creationId xmlns:a16="http://schemas.microsoft.com/office/drawing/2014/main" id="{A327D3A7-1C7F-0B62-66F6-A50C52D8D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413" y="5386277"/>
            <a:ext cx="5639587" cy="1581371"/>
          </a:xfrm>
          <a:prstGeom prst="rect">
            <a:avLst/>
          </a:prstGeom>
        </p:spPr>
      </p:pic>
    </p:spTree>
    <p:extLst>
      <p:ext uri="{BB962C8B-B14F-4D97-AF65-F5344CB8AC3E}">
        <p14:creationId xmlns:p14="http://schemas.microsoft.com/office/powerpoint/2010/main" val="2125165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1516</Words>
  <Application>Microsoft Office PowerPoint</Application>
  <PresentationFormat>Widescreen</PresentationFormat>
  <Paragraphs>91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Deep Reinforcement Learning Project</vt:lpstr>
      <vt:lpstr>Basic - Define an environment and the problem to be solved</vt:lpstr>
      <vt:lpstr>Basic – Define a state transition function and the reward function</vt:lpstr>
      <vt:lpstr>Basic - Set up the Q-learning parameters (gamma, alpha) and policy</vt:lpstr>
      <vt:lpstr>Basic – Run the Q-learning algorithm and represent its performance</vt:lpstr>
      <vt:lpstr>Basic – Repeat the experiment with different parameter values, and policies</vt:lpstr>
      <vt:lpstr>Basic – Analyse the results quantitatively and qualitatively</vt:lpstr>
      <vt:lpstr>Advanced-Implement DQN with two improvements, Double Q</vt:lpstr>
      <vt:lpstr>Advanced-Implement DQN with two improvements, Prioritised Replay</vt:lpstr>
      <vt:lpstr>Advanced – Analyse the results quantitively and qualitatively</vt:lpstr>
      <vt:lpstr>Advanced – Apply RL algorithm of your choice (from RLLib) to one of the Atari Learning Environment</vt:lpstr>
      <vt:lpstr>Advanced-Atari analyse the results quantitively and qualitatively</vt:lpstr>
      <vt:lpstr>Soft-Actor Critic</vt:lpstr>
      <vt:lpstr>Soft-Actor Critic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DRL Presentation</dc:title>
  <dc:creator>Thomas Fishwick</dc:creator>
  <cp:lastModifiedBy>Thomas Fishwick</cp:lastModifiedBy>
  <cp:revision>17</cp:revision>
  <cp:lastPrinted>2022-05-12T13:49:00Z</cp:lastPrinted>
  <dcterms:created xsi:type="dcterms:W3CDTF">2022-02-19T17:23:31Z</dcterms:created>
  <dcterms:modified xsi:type="dcterms:W3CDTF">2022-05-12T14:24:45Z</dcterms:modified>
</cp:coreProperties>
</file>