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48" y="-3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30/11/2021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30/11/2021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30/11/2021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30/11/2021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30/11/2021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30/11/2021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30/11/2021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package" Target="../embeddings/Microsoft_Excel_Worksheet.xlsx"/><Relationship Id="rId7" Type="http://schemas.openxmlformats.org/officeDocument/2006/relationships/package" Target="../embeddings/Microsoft_Excel_Worksheet1.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5" Type="http://schemas.openxmlformats.org/officeDocument/2006/relationships/hyperlink" Target="https://www.webuyanycar.com/guides/car-ownership/car-engine-sizes" TargetMode="External"/><Relationship Id="rId10" Type="http://schemas.openxmlformats.org/officeDocument/2006/relationships/image" Target="../media/image4.jpg"/><Relationship Id="rId4" Type="http://schemas.openxmlformats.org/officeDocument/2006/relationships/image" Target="../media/image1.emf"/><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54"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7571303"/>
          </a:xfrm>
          <a:prstGeom prst="rect">
            <a:avLst/>
          </a:prstGeom>
          <a:noFill/>
        </p:spPr>
        <p:txBody>
          <a:bodyPr wrap="square" rtlCol="0">
            <a:spAutoFit/>
          </a:bodyPr>
          <a:lstStyle/>
          <a:p>
            <a:r>
              <a:rPr lang="en-GB" dirty="0"/>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dirty="0"/>
              <a:t>(</a:t>
            </a:r>
            <a:r>
              <a:rPr lang="en-US" i="1" dirty="0"/>
              <a:t>Car engine sizes: What you need to know | webuyanycar.com</a:t>
            </a:r>
            <a:r>
              <a:rPr lang="en-US" dirty="0"/>
              <a:t>, no date)</a:t>
            </a:r>
            <a:r>
              <a:rPr lang="en-GB" dirty="0"/>
              <a:t>]).</a:t>
            </a:r>
          </a:p>
          <a:p>
            <a:r>
              <a:rPr lang="en-GB" dirty="0"/>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dirty="0"/>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dirty="0"/>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2031325"/>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r>
              <a:rPr lang="en-US" dirty="0">
                <a:effectLst/>
              </a:rPr>
              <a:t>Bishop, Christopher (2006) ‘Pattern Recognition and Machine Learning’, in </a:t>
            </a:r>
            <a:r>
              <a:rPr lang="en-US" i="1" dirty="0">
                <a:effectLst/>
              </a:rPr>
              <a:t>Pattern Recognition and Machine Learning</a:t>
            </a:r>
            <a:r>
              <a:rPr lang="en-US" dirty="0">
                <a:effectLst/>
              </a:rPr>
              <a:t>. Chapter 3: Springer </a:t>
            </a:r>
            <a:r>
              <a:rPr lang="en-US" dirty="0" err="1">
                <a:effectLst/>
              </a:rPr>
              <a:t>Science+Business</a:t>
            </a:r>
            <a:r>
              <a:rPr lang="en-US" dirty="0">
                <a:effectLst/>
              </a:rPr>
              <a:t> Media LLC. Available at: </a:t>
            </a:r>
            <a:r>
              <a:rPr lang="en-US" dirty="0">
                <a:effectLst/>
                <a:hlinkClick r:id="rId6"/>
              </a:rPr>
              <a:t>https://www.microsoft.com/en-us/research/uploads/prod/2006/01/Bishop-Pattern-Recognition-and-Machine-Learning-2006.pdf</a:t>
            </a:r>
            <a:r>
              <a:rPr lang="en-US" dirty="0">
                <a:effectLst/>
              </a:rPr>
              <a:t> (Accessed: 30 November 2021).</a:t>
            </a:r>
          </a:p>
          <a:p>
            <a:endParaRPr lang="en-US" dirty="0">
              <a:effectLst/>
            </a:endParaRPr>
          </a:p>
          <a:p>
            <a:endParaRPr lang="en-GB" dirty="0"/>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55" name="Worksheet" r:id="rId7" imgW="4124271" imgH="1152557" progId="Excel.Sheet.12">
                  <p:embed/>
                </p:oleObj>
              </mc:Choice>
              <mc:Fallback>
                <p:oleObj name="Worksheet" r:id="rId7" imgW="4124271" imgH="1152557" progId="Excel.Sheet.12">
                  <p:embed/>
                  <p:pic>
                    <p:nvPicPr>
                      <p:cNvPr id="0" name=""/>
                      <p:cNvPicPr/>
                      <p:nvPr/>
                    </p:nvPicPr>
                    <p:blipFill>
                      <a:blip r:embed="rId8"/>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1" y="12892771"/>
            <a:ext cx="17152620" cy="2585323"/>
          </a:xfrm>
          <a:prstGeom prst="rect">
            <a:avLst/>
          </a:prstGeom>
          <a:noFill/>
        </p:spPr>
        <p:txBody>
          <a:bodyPr wrap="square" rtlCol="0">
            <a:spAutoFit/>
          </a:bodyPr>
          <a:lstStyle/>
          <a:p>
            <a:r>
              <a:rPr lang="en-GB" b="1" dirty="0"/>
              <a:t>Linear Regression</a:t>
            </a:r>
          </a:p>
          <a:p>
            <a:r>
              <a:rPr lang="en-GB" dirty="0"/>
              <a:t>Linear Regression is a type of algorithm designed to fit an equation of the form:</a:t>
            </a:r>
          </a:p>
          <a:p>
            <a:r>
              <a:rPr lang="en-GB" dirty="0"/>
              <a:t>Y = </a:t>
            </a:r>
            <a:r>
              <a:rPr lang="en-GB" dirty="0" err="1"/>
              <a:t>wX</a:t>
            </a:r>
            <a:r>
              <a:rPr lang="en-GB" dirty="0"/>
              <a:t> + c + e</a:t>
            </a:r>
          </a:p>
          <a:p>
            <a:r>
              <a:rPr lang="en-GB" dirty="0"/>
              <a:t>Where Y is the target variable, X is the predictor, w is the slope, c is the intercept and e is the error (which we can’t easily model so our prediction should be wrong by that amount).</a:t>
            </a:r>
          </a:p>
          <a:p>
            <a:r>
              <a:rPr lang="en-GB" dirty="0"/>
              <a:t>In this case we would have w and X as vectors for each of the different predictors that we are using.</a:t>
            </a:r>
          </a:p>
          <a:p>
            <a:r>
              <a:rPr lang="en-GB" dirty="0"/>
              <a:t>It tries to generate the w vector and intercept such that:</a:t>
            </a:r>
          </a:p>
          <a:p>
            <a:r>
              <a:rPr lang="en-GB" i="1" dirty="0"/>
              <a:t>“</a:t>
            </a:r>
            <a:r>
              <a:rPr lang="en-US" i="1" dirty="0"/>
              <a:t>The sum-of-squares error is then equal (up to a factor of 1/2) to the squared Euclidean distance between y and t. Thus the least-squares solution for w corresponds to that choice of y that lies in subspace S and that is closest to t</a:t>
            </a:r>
            <a:r>
              <a:rPr lang="en-GB" i="1" dirty="0"/>
              <a:t>” (Bishop, Christopher, 2006)</a:t>
            </a:r>
          </a:p>
          <a:p>
            <a:r>
              <a:rPr lang="en-GB" dirty="0"/>
              <a:t>The computer will iterate through potential solution until it finds one with the </a:t>
            </a:r>
            <a:r>
              <a:rPr lang="en-GB"/>
              <a:t>smallest error.</a:t>
            </a:r>
            <a:endParaRPr lang="en-GB" dirty="0"/>
          </a:p>
        </p:txBody>
      </p:sp>
      <p:sp>
        <p:nvSpPr>
          <p:cNvPr id="14" name="TextBox 13">
            <a:extLst>
              <a:ext uri="{FF2B5EF4-FFF2-40B4-BE49-F238E27FC236}">
                <a16:creationId xmlns:a16="http://schemas.microsoft.com/office/drawing/2014/main" id="{25ADF54F-3EBA-4E7C-A1B9-D4DBD01999E3}"/>
              </a:ext>
            </a:extLst>
          </p:cNvPr>
          <p:cNvSpPr txBox="1"/>
          <p:nvPr/>
        </p:nvSpPr>
        <p:spPr>
          <a:xfrm>
            <a:off x="981164" y="16368607"/>
            <a:ext cx="17712213" cy="1754326"/>
          </a:xfrm>
          <a:prstGeom prst="rect">
            <a:avLst/>
          </a:prstGeom>
          <a:noFill/>
        </p:spPr>
        <p:txBody>
          <a:bodyPr wrap="square" numCol="1" rtlCol="0">
            <a:spAutoFit/>
          </a:bodyPr>
          <a:lstStyle/>
          <a:p>
            <a:r>
              <a:rPr lang="en-GB" dirty="0"/>
              <a:t>Pros:</a:t>
            </a:r>
          </a:p>
          <a:p>
            <a:pPr marL="285750" indent="-285750">
              <a:buFont typeface="Arial" panose="020B0604020202020204" pitchFamily="34" charset="0"/>
              <a:buChar char="•"/>
            </a:pPr>
            <a:r>
              <a:rPr lang="en-GB" dirty="0"/>
              <a:t>The solution to linear regression is easy to use and can be easily transferred over to other systems</a:t>
            </a:r>
          </a:p>
          <a:p>
            <a:pPr marL="285750" indent="-285750">
              <a:buFont typeface="Arial" panose="020B0604020202020204" pitchFamily="34" charset="0"/>
              <a:buChar char="•"/>
            </a:pPr>
            <a:endParaRPr lang="en-GB" dirty="0"/>
          </a:p>
          <a:p>
            <a:r>
              <a:rPr lang="en-GB" dirty="0"/>
              <a:t>Cons:</a:t>
            </a:r>
          </a:p>
          <a:p>
            <a:pPr marL="285750" indent="-285750">
              <a:buFont typeface="Arial" panose="020B0604020202020204" pitchFamily="34" charset="0"/>
              <a:buChar char="•"/>
            </a:pPr>
            <a:r>
              <a:rPr lang="en-GB" dirty="0"/>
              <a:t>The solution might not make that much sense to people</a:t>
            </a:r>
          </a:p>
          <a:p>
            <a:pPr marL="285750" indent="-285750">
              <a:buFont typeface="Arial" panose="020B0604020202020204" pitchFamily="34" charset="0"/>
              <a:buChar char="•"/>
            </a:pPr>
            <a:r>
              <a:rPr lang="en-GB" dirty="0"/>
              <a:t>Generally needs normalised data to build a model</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688</TotalTime>
  <Words>1311</Words>
  <Application>Microsoft Office PowerPoint</Application>
  <PresentationFormat>Custom</PresentationFormat>
  <Paragraphs>27</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18</cp:revision>
  <dcterms:created xsi:type="dcterms:W3CDTF">2021-11-21T16:11:18Z</dcterms:created>
  <dcterms:modified xsi:type="dcterms:W3CDTF">2021-11-30T19:43:05Z</dcterms:modified>
</cp:coreProperties>
</file>