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75" d="100"/>
          <a:sy n="75" d="100"/>
        </p:scale>
        <p:origin x="-38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15/12/2021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15/12/2021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24" Type="http://schemas.openxmlformats.org/officeDocument/2006/relationships/image" Target="../media/image13.jpg"/><Relationship Id="rId5" Type="http://schemas.openxmlformats.org/officeDocument/2006/relationships/package" Target="../embeddings/Microsoft_Excel_Worksheet.xlsx"/><Relationship Id="rId15" Type="http://schemas.openxmlformats.org/officeDocument/2006/relationships/image" Target="../media/image2.emf"/><Relationship Id="rId23" Type="http://schemas.openxmlformats.org/officeDocument/2006/relationships/image" Target="../media/image12.jpg"/><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 Id="rId2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70797" y="16994941"/>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1015663"/>
          </a:xfrm>
          <a:prstGeom prst="rect">
            <a:avLst/>
          </a:prstGeom>
          <a:noFill/>
        </p:spPr>
        <p:txBody>
          <a:bodyPr wrap="square" rtlCol="0">
            <a:spAutoFit/>
          </a:bodyPr>
          <a:lstStyle/>
          <a:p>
            <a:pPr algn="ctr"/>
            <a:r>
              <a:rPr lang="en-GB" sz="3200" b="1" dirty="0"/>
              <a:t>Linear Regression Versus Random Forest Regression: Ford used cars</a:t>
            </a:r>
          </a:p>
          <a:p>
            <a:pPr algn="ctr"/>
            <a:r>
              <a:rPr lang="en-GB" sz="2800" dirty="0"/>
              <a:t>Thomas Fishwick</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98"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99"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dirty="0">
                <a:latin typeface="Times New Roman" panose="02020603050405020304" pitchFamily="18" charset="0"/>
                <a:cs typeface="Times New Roman" panose="02020603050405020304" pitchFamily="18" charset="0"/>
              </a:rPr>
              <a:t>Our 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14400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 (The average prediction is the same as not using the cross-validation).</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1172.39 and MAE 836.57.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100. Number of decision tree regressors to use in the forest.</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US" sz="1000" dirty="0">
                <a:effectLst/>
                <a:latin typeface="Times New Roman" panose="02020603050405020304" pitchFamily="18" charset="0"/>
                <a:cs typeface="Times New Roman" panose="02020603050405020304" pitchFamily="18" charset="0"/>
              </a:rPr>
              <a:t>From the graph Trees versus RMSE you can see that there is not much difference between using 100 trees and 500. </a:t>
            </a:r>
          </a:p>
          <a:p>
            <a:r>
              <a:rPr lang="en-US" sz="1000" dirty="0">
                <a:effectLst/>
                <a:latin typeface="Times New Roman" panose="02020603050405020304" pitchFamily="18" charset="0"/>
                <a:cs typeface="Times New Roman" panose="02020603050405020304" pitchFamily="18" charset="0"/>
              </a:rPr>
              <a:t>Using K-fold cross-validation, 100 trees and taking the average of the results we get almost as good a result as just using 100 trees, but not quite as good as just using 100 trees.</a:t>
            </a:r>
            <a:endParaRPr lang="en-GB" sz="1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5960233-B7A4-4FC6-8F8B-F5FF92963B29}"/>
              </a:ext>
            </a:extLst>
          </p:cNvPr>
          <p:cNvSpPr txBox="1"/>
          <p:nvPr/>
        </p:nvSpPr>
        <p:spPr>
          <a:xfrm>
            <a:off x="10241265" y="14033020"/>
            <a:ext cx="11581685" cy="286232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£508.3 less than Linear Regression and £645.6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(although both suffer from having some residuals very far from zero).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100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 without fully understanding it.</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(and barely uses </a:t>
            </a:r>
            <a:r>
              <a:rPr lang="en-GB" sz="1000" dirty="0" err="1">
                <a:latin typeface="Times New Roman" panose="02020603050405020304" pitchFamily="18" charset="0"/>
                <a:cs typeface="Times New Roman" panose="02020603050405020304" pitchFamily="18" charset="0"/>
              </a:rPr>
              <a:t>model_Kuga</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a:p>
            <a:r>
              <a:rPr lang="en-GB" sz="1000" dirty="0">
                <a:latin typeface="Times New Roman" panose="02020603050405020304" pitchFamily="18" charset="0"/>
                <a:cs typeface="Times New Roman" panose="02020603050405020304" pitchFamily="18" charset="0"/>
              </a:rPr>
              <a:t>As we can see from the number feature residual plots they are mostly distributed at random, with gaps due to the scarcity of those values (e.g. no cars with an MPG between 100-200).</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097264" y="18889152"/>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7121198" y="16961170"/>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5838189" y="10803905"/>
            <a:ext cx="3399167" cy="2379416"/>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549886" y="17341100"/>
            <a:ext cx="4281269" cy="3562627"/>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5831155" y="17373018"/>
            <a:ext cx="4281269" cy="3562627"/>
          </a:xfrm>
          <a:prstGeom prst="rect">
            <a:avLst/>
          </a:prstGeom>
        </p:spPr>
      </p:pic>
      <p:pic>
        <p:nvPicPr>
          <p:cNvPr id="20" name="Picture 19" descr="Trees in forest versus RMSE">
            <a:extLst>
              <a:ext uri="{FF2B5EF4-FFF2-40B4-BE49-F238E27FC236}">
                <a16:creationId xmlns:a16="http://schemas.microsoft.com/office/drawing/2014/main" id="{8963AEE4-867C-4352-A4B7-80296316F17D}"/>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10409647" y="17659384"/>
            <a:ext cx="2809875" cy="2107406"/>
          </a:xfrm>
          <a:prstGeom prst="rect">
            <a:avLst/>
          </a:prstGeom>
        </p:spPr>
      </p:pic>
      <p:pic>
        <p:nvPicPr>
          <p:cNvPr id="23" name="Picture 22" descr="Linear Regression Number Features residuals">
            <a:extLst>
              <a:ext uri="{FF2B5EF4-FFF2-40B4-BE49-F238E27FC236}">
                <a16:creationId xmlns:a16="http://schemas.microsoft.com/office/drawing/2014/main" id="{49848110-C9F1-4716-9FDE-737C95D7128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1822950" y="14309755"/>
            <a:ext cx="3628728" cy="2721546"/>
          </a:xfrm>
          <a:prstGeom prst="rect">
            <a:avLst/>
          </a:prstGeom>
        </p:spPr>
      </p:pic>
      <p:pic>
        <p:nvPicPr>
          <p:cNvPr id="27" name="Picture 26" descr="Random Forest Number Features residuals">
            <a:extLst>
              <a:ext uri="{FF2B5EF4-FFF2-40B4-BE49-F238E27FC236}">
                <a16:creationId xmlns:a16="http://schemas.microsoft.com/office/drawing/2014/main" id="{B48889C0-AE35-434A-9D6E-D6899D87425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549221" y="14309755"/>
            <a:ext cx="3628728" cy="2721546"/>
          </a:xfrm>
          <a:prstGeom prst="rect">
            <a:avLst/>
          </a:prstGeom>
        </p:spPr>
      </p:pic>
      <p:sp>
        <p:nvSpPr>
          <p:cNvPr id="29" name="TextBox 28">
            <a:extLst>
              <a:ext uri="{FF2B5EF4-FFF2-40B4-BE49-F238E27FC236}">
                <a16:creationId xmlns:a16="http://schemas.microsoft.com/office/drawing/2014/main" id="{A267843E-D3FB-4287-B187-38C51AF07009}"/>
              </a:ext>
            </a:extLst>
          </p:cNvPr>
          <p:cNvSpPr txBox="1"/>
          <p:nvPr/>
        </p:nvSpPr>
        <p:spPr>
          <a:xfrm>
            <a:off x="22264914" y="14024482"/>
            <a:ext cx="2599686"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Linear Regression number features residuals</a:t>
            </a:r>
            <a:endParaRPr lang="en-GB" sz="10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E64A7DCF-05FD-4EAA-B655-8DE6C41444E5}"/>
              </a:ext>
            </a:extLst>
          </p:cNvPr>
          <p:cNvSpPr txBox="1"/>
          <p:nvPr/>
        </p:nvSpPr>
        <p:spPr>
          <a:xfrm>
            <a:off x="26237929" y="13968038"/>
            <a:ext cx="2599686"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Random Forest number features residuals</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2293</TotalTime>
  <Words>3156</Words>
  <Application>Microsoft Office PowerPoint</Application>
  <PresentationFormat>Custom</PresentationFormat>
  <Paragraphs>94</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88</cp:revision>
  <cp:lastPrinted>2021-12-13T17:05:00Z</cp:lastPrinted>
  <dcterms:created xsi:type="dcterms:W3CDTF">2021-11-21T16:11:18Z</dcterms:created>
  <dcterms:modified xsi:type="dcterms:W3CDTF">2021-12-15T17:31:42Z</dcterms:modified>
</cp:coreProperties>
</file>