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66" y="-1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21/11/2021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21/11/2021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21/11/2021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21/11/2021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21/11/2021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21/11/2021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21/11/2021</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hyperlink" Target="https://www.webuyanycar.com/guides/car-ownership/car-engine-sizes" TargetMode="Externa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Decision Tree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1292662"/>
          </a:xfrm>
          <a:prstGeom prst="rect">
            <a:avLst/>
          </a:prstGeom>
          <a:noFill/>
        </p:spPr>
        <p:txBody>
          <a:bodyPr wrap="square" rtlCol="0">
            <a:spAutoFit/>
          </a:bodyPr>
          <a:lstStyle/>
          <a:p>
            <a:r>
              <a:rPr lang="en-GB" sz="2400" b="1" dirty="0"/>
              <a:t>Problem Description</a:t>
            </a:r>
          </a:p>
          <a:p>
            <a:r>
              <a:rPr lang="en-GB" dirty="0"/>
              <a:t>In this dataset we have 17965 rows of data about used Ford cars and nine columns with their model, registration year, price, transmission, mileage, fuel type, road tax, miles per gallon and engine size. From this data I am going to predict the price of a car from some or all of the remaining eight columns. I am going to be holding out a portion of the dataset for testing.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80" y="2770368"/>
            <a:ext cx="17152620" cy="1015663"/>
          </a:xfrm>
          <a:prstGeom prst="rect">
            <a:avLst/>
          </a:prstGeom>
          <a:noFill/>
        </p:spPr>
        <p:txBody>
          <a:bodyPr wrap="square" rtlCol="0">
            <a:spAutoFit/>
          </a:bodyPr>
          <a:lstStyle/>
          <a:p>
            <a:r>
              <a:rPr lang="en-GB" sz="2400" b="1" dirty="0"/>
              <a:t>Exploratory Data Analysis</a:t>
            </a:r>
          </a:p>
          <a:p>
            <a:r>
              <a:rPr lang="en-GB" dirty="0"/>
              <a:t>Summary Statistics:</a:t>
            </a:r>
          </a:p>
          <a:p>
            <a:endParaRPr lang="en-GB" dirty="0"/>
          </a:p>
        </p:txBody>
      </p:sp>
      <p:graphicFrame>
        <p:nvGraphicFramePr>
          <p:cNvPr id="8" name="Object 7">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432802731"/>
              </p:ext>
            </p:extLst>
          </p:nvPr>
        </p:nvGraphicFramePr>
        <p:xfrm>
          <a:off x="1420812" y="3600450"/>
          <a:ext cx="6885709" cy="1466850"/>
        </p:xfrm>
        <a:graphic>
          <a:graphicData uri="http://schemas.openxmlformats.org/presentationml/2006/ole">
            <mc:AlternateContent xmlns:mc="http://schemas.openxmlformats.org/markup-compatibility/2006">
              <mc:Choice xmlns:v="urn:schemas-microsoft-com:vml" Requires="v">
                <p:oleObj spid="_x0000_s1027" name="Worksheet" r:id="rId3" imgW="5410286" imgH="1152557" progId="Excel.Sheet.12">
                  <p:embed/>
                </p:oleObj>
              </mc:Choice>
              <mc:Fallback>
                <p:oleObj name="Worksheet" r:id="rId3" imgW="5410286" imgH="1152557" progId="Excel.Sheet.12">
                  <p:embed/>
                  <p:pic>
                    <p:nvPicPr>
                      <p:cNvPr id="0" name=""/>
                      <p:cNvPicPr/>
                      <p:nvPr/>
                    </p:nvPicPr>
                    <p:blipFill>
                      <a:blip r:embed="rId4"/>
                      <a:stretch>
                        <a:fillRect/>
                      </a:stretch>
                    </p:blipFill>
                    <p:spPr>
                      <a:xfrm>
                        <a:off x="1420812" y="3600450"/>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80" y="5321468"/>
            <a:ext cx="17152620" cy="1477328"/>
          </a:xfrm>
          <a:prstGeom prst="rect">
            <a:avLst/>
          </a:prstGeom>
          <a:noFill/>
        </p:spPr>
        <p:txBody>
          <a:bodyPr wrap="square" rtlCol="0">
            <a:spAutoFit/>
          </a:bodyPr>
          <a:lstStyle/>
          <a:p>
            <a:r>
              <a:rPr lang="en-GB" dirty="0"/>
              <a:t>From this we can see that the maximum registration year is 2060, which is wrong, as a car shouldn’t be registered in the future (it is one car, which I will update to 2020, as that is likely what it should be). For the engine size we have 51 petrol, diesel and hybrid cars with an engine size of 0 (the two electric cars have an engine size of 2 litres, which is either some weird filler number or incorrect, as the “engine size is the amount of air and fuel that can be forced into the cylinders of the engine” [</a:t>
            </a:r>
            <a:r>
              <a:rPr lang="en-US" dirty="0"/>
              <a:t>(</a:t>
            </a:r>
            <a:r>
              <a:rPr lang="en-US" i="1" dirty="0"/>
              <a:t>Car engine sizes: What you need to know | webuyanycar.com</a:t>
            </a:r>
            <a:r>
              <a:rPr lang="en-US" dirty="0"/>
              <a:t>, no date)</a:t>
            </a:r>
            <a:r>
              <a:rPr lang="en-GB"/>
              <a:t>]).</a:t>
            </a:r>
            <a:endParaRPr lang="en-GB" dirty="0"/>
          </a:p>
          <a:p>
            <a:endParaRPr lang="en-GB" dirty="0"/>
          </a:p>
        </p:txBody>
      </p:sp>
      <p:sp>
        <p:nvSpPr>
          <p:cNvPr id="10" name="TextBox 9">
            <a:extLst>
              <a:ext uri="{FF2B5EF4-FFF2-40B4-BE49-F238E27FC236}">
                <a16:creationId xmlns:a16="http://schemas.microsoft.com/office/drawing/2014/main" id="{DC395812-9CCA-48BE-8CB2-611E67A36EE9}"/>
              </a:ext>
            </a:extLst>
          </p:cNvPr>
          <p:cNvSpPr txBox="1"/>
          <p:nvPr/>
        </p:nvSpPr>
        <p:spPr>
          <a:xfrm>
            <a:off x="762000" y="18459450"/>
            <a:ext cx="17297400" cy="1200329"/>
          </a:xfrm>
          <a:prstGeom prst="rect">
            <a:avLst/>
          </a:prstGeom>
          <a:noFill/>
        </p:spPr>
        <p:txBody>
          <a:bodyPr wrap="square" rtlCol="0">
            <a:spAutoFit/>
          </a:bodyPr>
          <a:lstStyle/>
          <a:p>
            <a:r>
              <a:rPr lang="en-GB" dirty="0"/>
              <a:t>References</a:t>
            </a:r>
          </a:p>
          <a:p>
            <a:r>
              <a:rPr lang="en-US" i="1" dirty="0">
                <a:effectLst/>
              </a:rPr>
              <a:t>Car engine sizes: What you need to know | webuyanycar.com</a:t>
            </a:r>
            <a:r>
              <a:rPr lang="en-US" dirty="0">
                <a:effectLst/>
              </a:rPr>
              <a:t> (no date). Available at: </a:t>
            </a:r>
            <a:r>
              <a:rPr lang="en-US" dirty="0">
                <a:effectLst/>
                <a:hlinkClick r:id="rId5"/>
              </a:rPr>
              <a:t>https://www.webuyanycar.com/guides/car-ownership/car-engine-sizes</a:t>
            </a:r>
            <a:r>
              <a:rPr lang="en-US" dirty="0">
                <a:effectLst/>
              </a:rPr>
              <a:t> (Accessed: 21 November 2021).</a:t>
            </a:r>
          </a:p>
          <a:p>
            <a:endParaRPr lang="en-GB" dirty="0"/>
          </a:p>
        </p:txBody>
      </p:sp>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268</Words>
  <Application>Microsoft Office PowerPoint</Application>
  <PresentationFormat>Custom</PresentationFormat>
  <Paragraphs>8</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Microsoft Excel 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6</cp:revision>
  <dcterms:created xsi:type="dcterms:W3CDTF">2021-11-21T16:11:18Z</dcterms:created>
  <dcterms:modified xsi:type="dcterms:W3CDTF">2021-11-21T17:41:21Z</dcterms:modified>
</cp:coreProperties>
</file>