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30" y="-52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11/12/2021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11/12/2021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11/12/2021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11/12/2021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13" Type="http://schemas.openxmlformats.org/officeDocument/2006/relationships/image" Target="../media/image2.emf"/><Relationship Id="rId18" Type="http://schemas.openxmlformats.org/officeDocument/2006/relationships/image" Target="../media/image7.jpg"/><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12" Type="http://schemas.openxmlformats.org/officeDocument/2006/relationships/package" Target="../embeddings/Microsoft_Excel_Worksheet1.xlsx"/><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hyperlink" Target="https://scott.fortmann-roe.com/docs/BiasVariance.html" TargetMode="External"/><Relationship Id="rId5" Type="http://schemas.openxmlformats.org/officeDocument/2006/relationships/hyperlink" Target="https://www.webuyanycar.com/guides/car-ownership/car-engine-sizes" TargetMode="External"/><Relationship Id="rId15" Type="http://schemas.openxmlformats.org/officeDocument/2006/relationships/image" Target="../media/image4.jpg"/><Relationship Id="rId10" Type="http://schemas.openxmlformats.org/officeDocument/2006/relationships/hyperlink" Target="https://ebookcentral.proquest.com/lib/city/reader.action?docID=6686746" TargetMode="External"/><Relationship Id="rId19" Type="http://schemas.openxmlformats.org/officeDocument/2006/relationships/image" Target="../media/image8.jpg"/><Relationship Id="rId4" Type="http://schemas.openxmlformats.org/officeDocument/2006/relationships/image" Target="../media/image1.emf"/><Relationship Id="rId9" Type="http://schemas.openxmlformats.org/officeDocument/2006/relationships/hyperlink" Target="https://towardsdatascience.com/ridge-and-lasso-regression-a-complete-guide-with-python-scikit-learn-e20e34bcbf0b" TargetMode="External"/><Relationship Id="rId1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(12576 training rows and 5389 testing rows, or 70% training, 30%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149290"/>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337986174"/>
              </p:ext>
            </p:extLst>
          </p:nvPr>
        </p:nvGraphicFramePr>
        <p:xfrm>
          <a:off x="1480970" y="2661626"/>
          <a:ext cx="6885709" cy="1466850"/>
        </p:xfrm>
        <a:graphic>
          <a:graphicData uri="http://schemas.openxmlformats.org/presentationml/2006/ole">
            <mc:AlternateContent xmlns:mc="http://schemas.openxmlformats.org/markup-compatibility/2006">
              <mc:Choice xmlns:v="urn:schemas-microsoft-com:vml" Requires="v">
                <p:oleObj spid="_x0000_s1132"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80970" y="2661626"/>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4168297"/>
            <a:ext cx="17152620" cy="3231654"/>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8890635"/>
            <a:ext cx="17712212" cy="2123658"/>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200" dirty="0" err="1">
                <a:effectLst/>
              </a:rPr>
              <a:t>Schapire</a:t>
            </a:r>
            <a:r>
              <a:rPr lang="en-US" sz="1200" dirty="0">
                <a:effectLst/>
              </a:rPr>
              <a:t> Robert (2001) </a:t>
            </a:r>
            <a:r>
              <a:rPr lang="en-US" sz="1200" i="1" dirty="0">
                <a:effectLst/>
              </a:rPr>
              <a:t>Random Forests</a:t>
            </a:r>
            <a:r>
              <a:rPr lang="en-US" sz="1200" dirty="0">
                <a:effectLst/>
              </a:rPr>
              <a:t>, </a:t>
            </a:r>
            <a:r>
              <a:rPr lang="en-US" sz="1200" i="1" dirty="0">
                <a:effectLst/>
              </a:rPr>
              <a:t>Random Forests</a:t>
            </a:r>
            <a:r>
              <a:rPr lang="en-US" sz="1200" dirty="0">
                <a:effectLst/>
              </a:rPr>
              <a:t>. Available at: </a:t>
            </a:r>
            <a:r>
              <a:rPr lang="en-US" sz="1200" dirty="0">
                <a:effectLst/>
                <a:hlinkClick r:id="rId8"/>
              </a:rPr>
              <a:t>https://link.springer.com/content/pdf/10.1023/A:1010933404324.pdf</a:t>
            </a:r>
            <a:r>
              <a:rPr lang="en-US" sz="1200" dirty="0">
                <a:effectLst/>
              </a:rPr>
              <a:t> (Accessed: 1 December 2021).</a:t>
            </a:r>
          </a:p>
          <a:p>
            <a:pPr marL="228600" indent="-228600">
              <a:buFont typeface="+mj-lt"/>
              <a:buAutoNum type="arabicPeriod"/>
            </a:pPr>
            <a:r>
              <a:rPr lang="en-GB" sz="1200" dirty="0">
                <a:effectLst/>
              </a:rPr>
              <a:t>Bhattacharyya, </a:t>
            </a:r>
            <a:r>
              <a:rPr lang="en-GB" sz="1200" dirty="0" err="1">
                <a:effectLst/>
              </a:rPr>
              <a:t>Saptashwa</a:t>
            </a:r>
            <a:r>
              <a:rPr lang="en-GB" sz="1200" dirty="0">
                <a:effectLst/>
              </a:rPr>
              <a:t>. ‘Ridge and Lasso Regression: L1 and L2 Regularization’. Medium, 28 September 2020. </a:t>
            </a:r>
            <a:r>
              <a:rPr lang="en-GB" sz="1200" dirty="0">
                <a:effectLst/>
                <a:hlinkClick r:id="rId9"/>
              </a:rPr>
              <a:t>https://towardsdatascience.com/ridge-and-lasso-regression-a-complete-guide-with-python-scikit-learn-e20e34bcbf0b</a:t>
            </a:r>
            <a:r>
              <a:rPr lang="en-GB" sz="1200" dirty="0">
                <a:effectLst/>
              </a:rPr>
              <a:t>.</a:t>
            </a:r>
          </a:p>
          <a:p>
            <a:pPr marL="228600" indent="-228600">
              <a:buFont typeface="+mj-lt"/>
              <a:buAutoNum type="arabicPeriod"/>
            </a:pPr>
            <a:r>
              <a:rPr lang="en-GB" sz="1200" dirty="0">
                <a:effectLst/>
              </a:rPr>
              <a:t>James, Gareth, Witten, Daniela, Hastie, Trevor, and </a:t>
            </a:r>
            <a:r>
              <a:rPr lang="en-GB" sz="1200" dirty="0" err="1">
                <a:effectLst/>
              </a:rPr>
              <a:t>Tibshirani</a:t>
            </a:r>
            <a:r>
              <a:rPr lang="en-GB" sz="1200" dirty="0">
                <a:effectLst/>
              </a:rPr>
              <a:t>, Robert. </a:t>
            </a:r>
            <a:r>
              <a:rPr lang="en-GB" sz="1200" i="1" dirty="0">
                <a:effectLst/>
              </a:rPr>
              <a:t>An Introduction to Statistical Learning with Applications in R</a:t>
            </a:r>
            <a:r>
              <a:rPr lang="en-GB" sz="1200" dirty="0">
                <a:effectLst/>
              </a:rPr>
              <a:t>. 2nd ed. Vol. 1. 1 vols. Chapter 3: Springer </a:t>
            </a:r>
            <a:r>
              <a:rPr lang="en-GB" sz="1200" dirty="0" err="1">
                <a:effectLst/>
              </a:rPr>
              <a:t>Science+Business</a:t>
            </a:r>
            <a:r>
              <a:rPr lang="en-GB" sz="1200" dirty="0">
                <a:effectLst/>
              </a:rPr>
              <a:t> Media LLC, 2021. </a:t>
            </a:r>
            <a:r>
              <a:rPr lang="en-GB" sz="1200" dirty="0">
                <a:effectLst/>
                <a:hlinkClick r:id="rId10"/>
              </a:rPr>
              <a:t>https://ebookcentral.proquest.com/lib/city/reader.action?docID=6686746</a:t>
            </a:r>
            <a:r>
              <a:rPr lang="en-GB" sz="1200" dirty="0">
                <a:effectLst/>
              </a:rPr>
              <a:t>. Page 88.</a:t>
            </a:r>
          </a:p>
          <a:p>
            <a:pPr marL="228600" indent="-228600">
              <a:buFont typeface="+mj-lt"/>
              <a:buAutoNum type="arabicPeriod"/>
            </a:pPr>
            <a:r>
              <a:rPr lang="en-US" sz="1200" i="1" dirty="0">
                <a:effectLst/>
              </a:rPr>
              <a:t>Understanding the Bias-Variance Tradeoff</a:t>
            </a:r>
            <a:r>
              <a:rPr lang="en-US" sz="1200" dirty="0">
                <a:effectLst/>
              </a:rPr>
              <a:t> (no date). Available at: </a:t>
            </a:r>
            <a:r>
              <a:rPr lang="en-US" sz="1200" dirty="0">
                <a:effectLst/>
                <a:hlinkClick r:id="rId11"/>
              </a:rPr>
              <a:t>https://scott.fortmann-roe.com/docs/BiasVariance.html</a:t>
            </a:r>
            <a:r>
              <a:rPr lang="en-US" sz="1200" dirty="0">
                <a:effectLst/>
              </a:rPr>
              <a:t> (Accessed: 9 December 2021).</a:t>
            </a:r>
          </a:p>
          <a:p>
            <a:pPr marL="228600" indent="-228600">
              <a:buFont typeface="+mj-lt"/>
              <a:buAutoNum type="arabicPeriod"/>
            </a:pPr>
            <a:endParaRPr lang="en-GB" sz="1200" dirty="0">
              <a:effectLst/>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589942604"/>
              </p:ext>
            </p:extLst>
          </p:nvPr>
        </p:nvGraphicFramePr>
        <p:xfrm>
          <a:off x="9214043" y="2661626"/>
          <a:ext cx="5249141" cy="1466850"/>
        </p:xfrm>
        <a:graphic>
          <a:graphicData uri="http://schemas.openxmlformats.org/presentationml/2006/ole">
            <mc:AlternateContent xmlns:mc="http://schemas.openxmlformats.org/markup-compatibility/2006">
              <mc:Choice xmlns:v="urn:schemas-microsoft-com:vml" Requires="v">
                <p:oleObj spid="_x0000_s1133" name="Worksheet" r:id="rId12" imgW="4124271" imgH="1152557" progId="Excel.Sheet.12">
                  <p:embed/>
                </p:oleObj>
              </mc:Choice>
              <mc:Fallback>
                <p:oleObj name="Worksheet" r:id="rId12" imgW="4124271" imgH="1152557" progId="Excel.Sheet.12">
                  <p:embed/>
                  <p:pic>
                    <p:nvPicPr>
                      <p:cNvPr id="0" name=""/>
                      <p:cNvPicPr/>
                      <p:nvPr/>
                    </p:nvPicPr>
                    <p:blipFill>
                      <a:blip r:embed="rId13"/>
                      <a:stretch>
                        <a:fillRect/>
                      </a:stretch>
                    </p:blipFill>
                    <p:spPr>
                      <a:xfrm>
                        <a:off x="9214043" y="2661626"/>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661625"/>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9161" y="7397018"/>
            <a:ext cx="17152620" cy="360098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[2]</a:t>
            </a:r>
            <a:endParaRPr lang="en-GB" sz="1200" i="1"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 “way of extending this model is to include a third predictor, called an interaction term, which is constructed by computing the product of X1 and X2” [6]. This allows the Linear Regression model to capture more complicated relationships.</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[3]</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65" y="13020000"/>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65" y="10698694"/>
            <a:ext cx="17152620" cy="249299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 They use “</a:t>
            </a:r>
            <a:r>
              <a:rPr lang="en-GB" sz="1200" dirty="0"/>
              <a:t>bagging and random features” (</a:t>
            </a:r>
            <a:r>
              <a:rPr lang="en-GB" sz="1200" dirty="0" err="1"/>
              <a:t>Schapire</a:t>
            </a:r>
            <a:r>
              <a:rPr lang="en-GB" sz="1200" dirty="0"/>
              <a:t> Robert, 2001)</a:t>
            </a:r>
            <a:r>
              <a:rPr lang="en-GB" sz="1200" dirty="0">
                <a:latin typeface="Times New Roman" panose="02020603050405020304" pitchFamily="18" charset="0"/>
                <a:cs typeface="Times New Roman" panose="02020603050405020304" pitchFamily="18" charset="0"/>
              </a:rPr>
              <a:t> when training each decision tree, or in other words they sample with replacement from the training data (bagging) to create artificial training data and then use a random sample of the columns to train from.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Because of the Law of Large Numbers they do not overfit” </a:t>
            </a:r>
            <a:r>
              <a:rPr lang="en-GB" sz="1200" dirty="0"/>
              <a:t>[4]</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t>
            </a:r>
            <a:r>
              <a:rPr lang="en-GB" sz="12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2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As it is a combination of many decision tree regressor models, the reason why it came up with a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65" y="13666331"/>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296747"/>
            <a:ext cx="17712213" cy="267765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a:p>
            <a:r>
              <a:rPr lang="en-GB" sz="1200" dirty="0">
                <a:latin typeface="Times New Roman" panose="02020603050405020304" pitchFamily="18" charset="0"/>
                <a:cs typeface="Times New Roman" panose="02020603050405020304" pitchFamily="18" charset="0"/>
              </a:rPr>
              <a:t>I have chosen to use the columns: model, year, mileage, fuel type, MPG and engine size. This is because all of these have a relationship with the price column and aren’t derived from other columns. Using the script </a:t>
            </a:r>
            <a:r>
              <a:rPr lang="en-GB" sz="1200" dirty="0" err="1">
                <a:latin typeface="Times New Roman" panose="02020603050405020304" pitchFamily="18" charset="0"/>
                <a:cs typeface="Times New Roman" panose="02020603050405020304" pitchFamily="18" charset="0"/>
              </a:rPr>
              <a:t>OptimizeLinearRegression</a:t>
            </a:r>
            <a:r>
              <a:rPr lang="en-GB" sz="1200" dirty="0">
                <a:latin typeface="Times New Roman" panose="02020603050405020304" pitchFamily="18" charset="0"/>
                <a:cs typeface="Times New Roman" panose="02020603050405020304" pitchFamily="18" charset="0"/>
              </a:rPr>
              <a:t> I found the general parameters for linear regression that gave good results. Normalising the data dramatically improved the performance of linear regression. </a:t>
            </a:r>
          </a:p>
          <a:p>
            <a:r>
              <a:rPr lang="en-GB" sz="1200" dirty="0">
                <a:latin typeface="Times New Roman" panose="02020603050405020304" pitchFamily="18" charset="0"/>
                <a:cs typeface="Times New Roman" panose="02020603050405020304" pitchFamily="18" charset="0"/>
              </a:rPr>
              <a:t>The best Linear Regression model has RMSE 1826.26 and MAE of 1347.21.</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Lambda: 0.000010015, the regularisation parameter used to penalise large coefficients.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Regularisation: Ridge. </a:t>
            </a:r>
            <a:r>
              <a:rPr lang="en-GB" sz="1200" i="1" dirty="0">
                <a:latin typeface="Times New Roman" panose="02020603050405020304" pitchFamily="18" charset="0"/>
                <a:cs typeface="Times New Roman" panose="02020603050405020304" pitchFamily="18" charset="0"/>
              </a:rPr>
              <a:t>Ridge regression helps to minimise the coefficient vector w</a:t>
            </a:r>
            <a:r>
              <a:rPr lang="en-GB" sz="12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Solver: BFGS. The objective function being used (</a:t>
            </a:r>
            <a:r>
              <a:rPr lang="en-GB" sz="1200" dirty="0" err="1">
                <a:latin typeface="Times New Roman" panose="02020603050405020304" pitchFamily="18" charset="0"/>
                <a:cs typeface="Times New Roman" panose="02020603050405020304" pitchFamily="18" charset="0"/>
              </a:rPr>
              <a:t>Broyden</a:t>
            </a:r>
            <a:r>
              <a:rPr lang="en-GB" sz="1200" dirty="0">
                <a:latin typeface="Times New Roman" panose="02020603050405020304" pitchFamily="18" charset="0"/>
                <a:cs typeface="Times New Roman" panose="02020603050405020304" pitchFamily="18" charset="0"/>
              </a:rPr>
              <a:t>-Fletcher-Goldfarb-</a:t>
            </a:r>
            <a:r>
              <a:rPr lang="en-GB" sz="1200" dirty="0" err="1">
                <a:latin typeface="Times New Roman" panose="02020603050405020304" pitchFamily="18" charset="0"/>
                <a:cs typeface="Times New Roman" panose="02020603050405020304" pitchFamily="18" charset="0"/>
              </a:rPr>
              <a:t>Shanno</a:t>
            </a:r>
            <a:r>
              <a:rPr lang="en-GB" sz="1200" dirty="0">
                <a:latin typeface="Times New Roman" panose="02020603050405020304" pitchFamily="18" charset="0"/>
                <a:cs typeface="Times New Roman" panose="02020603050405020304" pitchFamily="18" charset="0"/>
              </a:rPr>
              <a:t> quasi-Newton algorithm)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For the Random Forest I used the script </a:t>
            </a:r>
            <a:r>
              <a:rPr lang="en-GB" sz="1200" dirty="0" err="1">
                <a:latin typeface="Times New Roman" panose="02020603050405020304" pitchFamily="18" charset="0"/>
                <a:cs typeface="Times New Roman" panose="02020603050405020304" pitchFamily="18" charset="0"/>
              </a:rPr>
              <a:t>OptimiseRandomForest</a:t>
            </a:r>
            <a:r>
              <a:rPr lang="en-GB" sz="1200" dirty="0">
                <a:latin typeface="Times New Roman" panose="02020603050405020304" pitchFamily="18" charset="0"/>
                <a:cs typeface="Times New Roman" panose="02020603050405020304" pitchFamily="18" charset="0"/>
              </a:rPr>
              <a:t> to find the best hyperparameters.</a:t>
            </a:r>
          </a:p>
          <a:p>
            <a:r>
              <a:rPr lang="en-GB" sz="1200" dirty="0">
                <a:latin typeface="Times New Roman" panose="02020603050405020304" pitchFamily="18" charset="0"/>
                <a:cs typeface="Times New Roman" panose="02020603050405020304" pitchFamily="18" charset="0"/>
              </a:rPr>
              <a:t>The best Random Forest model has RMSE 117502 and MAE 838.02. Even the worst Random Forest Regression model was better than the best Linear Regression model.</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65" y="16972542"/>
            <a:ext cx="1771221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a:p>
            <a:r>
              <a:rPr lang="en-GB" sz="1200" dirty="0">
                <a:latin typeface="Times New Roman" panose="02020603050405020304" pitchFamily="18" charset="0"/>
                <a:cs typeface="Times New Roman" panose="02020603050405020304" pitchFamily="18" charset="0"/>
              </a:rPr>
              <a:t>From the RMSE and MAE results we can see that Random Forest has an MAE of £509.2 less than Linear Regression and £651.2 less of an RMSE than Linear Regression. The histogram plots of the two models’ residuals show that Random Forest’s residuals are centred much tighter on zero and without some of residuals being more than £10k from the centre. In the plots of the continuous variables against the predicted and true prices we can see that generally Random Forest is closer to actual (admittedly it is easier to spot some of the silly mistakes made by Linear Regression).</a:t>
            </a:r>
          </a:p>
          <a:p>
            <a:r>
              <a:rPr lang="en-GB" sz="1200" dirty="0">
                <a:latin typeface="Times New Roman" panose="02020603050405020304" pitchFamily="18" charset="0"/>
                <a:cs typeface="Times New Roman" panose="02020603050405020304" pitchFamily="18" charset="0"/>
              </a:rPr>
              <a:t>The core problem faced by the Random Forest model is that it uses 499 decision trees within its forest. This makes it fairly slow to train. It also means that it effectively is a black box, you could drill into all of its constituent trees to find out which features are more or less important but you would be unlikely to truly understand it. Once it is trained it is then very quick to use and mostly accurate. The question is whether or not you would trust it.</a:t>
            </a:r>
          </a:p>
          <a:p>
            <a:r>
              <a:rPr lang="en-GB" sz="12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a:t>
            </a:r>
            <a:r>
              <a:rPr lang="en-GB" sz="1200" dirty="0" err="1">
                <a:latin typeface="Times New Roman" panose="02020603050405020304" pitchFamily="18" charset="0"/>
                <a:cs typeface="Times New Roman" panose="02020603050405020304" pitchFamily="18" charset="0"/>
              </a:rPr>
              <a:t>model_Ranger</a:t>
            </a:r>
            <a:r>
              <a:rPr lang="en-GB" sz="1200" dirty="0">
                <a:latin typeface="Times New Roman" panose="02020603050405020304" pitchFamily="18" charset="0"/>
                <a:cs typeface="Times New Roman" panose="02020603050405020304" pitchFamily="18" charset="0"/>
              </a:rPr>
              <a:t> and </a:t>
            </a:r>
            <a:r>
              <a:rPr lang="en-GB" sz="1200" dirty="0" err="1">
                <a:latin typeface="Times New Roman" panose="02020603050405020304" pitchFamily="18" charset="0"/>
                <a:cs typeface="Times New Roman" panose="02020603050405020304" pitchFamily="18" charset="0"/>
              </a:rPr>
              <a:t>model_Transit_Tourneo</a:t>
            </a:r>
            <a:r>
              <a:rPr lang="en-GB" sz="1200" dirty="0">
                <a:latin typeface="Times New Roman" panose="02020603050405020304" pitchFamily="18" charset="0"/>
                <a:cs typeface="Times New Roman" panose="02020603050405020304" pitchFamily="18" charset="0"/>
              </a:rPr>
              <a:t>)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 very far from £0. The advantage of the model though comes from its </a:t>
            </a:r>
            <a:r>
              <a:rPr lang="en-GB" sz="1200" dirty="0" err="1">
                <a:latin typeface="Times New Roman" panose="02020603050405020304" pitchFamily="18" charset="0"/>
                <a:cs typeface="Times New Roman" panose="02020603050405020304" pitchFamily="18" charset="0"/>
              </a:rPr>
              <a:t>explainability</a:t>
            </a:r>
            <a:r>
              <a:rPr lang="en-GB" sz="1200" dirty="0">
                <a:latin typeface="Times New Roman" panose="02020603050405020304" pitchFamily="18" charset="0"/>
                <a:cs typeface="Times New Roman" panose="02020603050405020304" pitchFamily="18" charset="0"/>
              </a:rPr>
              <a:t>, even if you wouldn’t trust it to predict the price of a care (and the data says that you shouldn’t trust it), you can see the effect of engine size and other parameters on the price (admittedly these are on the normalised data, but you could translate them back to the unnormalized data.</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86784" y="20793959"/>
            <a:ext cx="17712212" cy="830997"/>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a:p>
            <a:r>
              <a:rPr lang="en-GB" sz="1200" dirty="0">
                <a:latin typeface="Times New Roman" panose="02020603050405020304" pitchFamily="18" charset="0"/>
                <a:cs typeface="Times New Roman" panose="02020603050405020304" pitchFamily="18" charset="0"/>
              </a:rPr>
              <a:t>Something I spotted as a potential issue and possible improvement when trying to analyse the models was that there was a great big mass of whether a row was a particular model of car. For random forest this is unlikely to be an issue, but is likely something that doesn’t help the Linear Regression model. This may have been better had I grouped the models into categories such as SUV, sports car, people carrier, etc.. This at least would mean that you could train a model on Ford’s cars and then take the list of another manufacturer and see how well it does (it may not note the subtlety that a Mercedes car with all the same numbers as a Ford car might be perceived as more valuable due to its brand).</a:t>
            </a:r>
          </a:p>
        </p:txBody>
      </p:sp>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642303" y="15704548"/>
            <a:ext cx="4604210" cy="3222947"/>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41117" y="18890635"/>
            <a:ext cx="3399167" cy="2379417"/>
          </a:xfrm>
          <a:prstGeom prst="rect">
            <a:avLst/>
          </a:prstGeom>
        </p:spPr>
      </p:pic>
      <p:pic>
        <p:nvPicPr>
          <p:cNvPr id="21" name="Picture 20" descr="Linear Regression Residuals">
            <a:extLst>
              <a:ext uri="{FF2B5EF4-FFF2-40B4-BE49-F238E27FC236}">
                <a16:creationId xmlns:a16="http://schemas.microsoft.com/office/drawing/2014/main" id="{762D9865-F30A-4F16-B0BF-94D5DBDCCF8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218721" y="15704548"/>
            <a:ext cx="4604210" cy="3222947"/>
          </a:xfrm>
          <a:prstGeom prst="rect">
            <a:avLst/>
          </a:prstGeom>
        </p:spPr>
      </p:pic>
      <p:pic>
        <p:nvPicPr>
          <p:cNvPr id="25" name="Picture 24" descr="Linear Regression number features versus actual and predicted price">
            <a:extLst>
              <a:ext uri="{FF2B5EF4-FFF2-40B4-BE49-F238E27FC236}">
                <a16:creationId xmlns:a16="http://schemas.microsoft.com/office/drawing/2014/main" id="{75741DB7-7FC0-488B-BF4D-BD4B8D0A1C3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0649728" y="18890581"/>
            <a:ext cx="3399168" cy="2379417"/>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1484</TotalTime>
  <Words>2774</Words>
  <Application>Microsoft Office PowerPoint</Application>
  <PresentationFormat>Custom</PresentationFormat>
  <Paragraphs>70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57</cp:revision>
  <dcterms:created xsi:type="dcterms:W3CDTF">2021-11-21T16:11:18Z</dcterms:created>
  <dcterms:modified xsi:type="dcterms:W3CDTF">2021-12-11T14:07:09Z</dcterms:modified>
</cp:coreProperties>
</file>