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80" d="100"/>
          <a:sy n="80" d="100"/>
        </p:scale>
        <p:origin x="-6822" y="-57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en-US"/>
              <a:t>Click to edit Master title style</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05/12/2021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1666711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05/12/2021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3002432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05/12/2021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1587652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05/12/2021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2848993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en-US"/>
              <a:t>Click to edit Master title style</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215C33-BCD3-4468-9EAC-251BA9687A7A}" type="datetimeFigureOut">
              <a:rPr lang="en-GB" smtClean="0"/>
              <a:t>05/12/2021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106813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215C33-BCD3-4468-9EAC-251BA9687A7A}" type="datetimeFigureOut">
              <a:rPr lang="en-GB" smtClean="0"/>
              <a:t>05/12/2021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1929646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4" name="Content Placeholder 3"/>
          <p:cNvSpPr>
            <a:spLocks noGrp="1"/>
          </p:cNvSpPr>
          <p:nvPr>
            <p:ph sz="half" idx="2"/>
          </p:nvPr>
        </p:nvSpPr>
        <p:spPr>
          <a:xfrm>
            <a:off x="2085368" y="7810963"/>
            <a:ext cx="12807832"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6" name="Content Placeholder 5"/>
          <p:cNvSpPr>
            <a:spLocks noGrp="1"/>
          </p:cNvSpPr>
          <p:nvPr>
            <p:ph sz="quarter" idx="4"/>
          </p:nvPr>
        </p:nvSpPr>
        <p:spPr>
          <a:xfrm>
            <a:off x="15326828" y="7810963"/>
            <a:ext cx="12870909"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215C33-BCD3-4468-9EAC-251BA9687A7A}" type="datetimeFigureOut">
              <a:rPr lang="en-GB" smtClean="0"/>
              <a:t>05/12/2021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868180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215C33-BCD3-4468-9EAC-251BA9687A7A}" type="datetimeFigureOut">
              <a:rPr lang="en-GB" smtClean="0"/>
              <a:t>05/12/2021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3983994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215C33-BCD3-4468-9EAC-251BA9687A7A}" type="datetimeFigureOut">
              <a:rPr lang="en-GB" smtClean="0"/>
              <a:t>05/12/2021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3799067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B5215C33-BCD3-4468-9EAC-251BA9687A7A}" type="datetimeFigureOut">
              <a:rPr lang="en-GB" smtClean="0"/>
              <a:t>05/12/2021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583956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en-US"/>
              <a:t>Click icon to add picture</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B5215C33-BCD3-4468-9EAC-251BA9687A7A}" type="datetimeFigureOut">
              <a:rPr lang="en-GB" smtClean="0"/>
              <a:t>05/12/2021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780689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B5215C33-BCD3-4468-9EAC-251BA9687A7A}" type="datetimeFigureOut">
              <a:rPr lang="en-GB" smtClean="0"/>
              <a:t>05/12/2021</a:t>
            </a:fld>
            <a:endParaRPr lang="en-GB"/>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7924BB61-9E82-4078-AA73-C51744EC73C3}" type="slidenum">
              <a:rPr lang="en-GB" smtClean="0"/>
              <a:t>‹#›</a:t>
            </a:fld>
            <a:endParaRPr lang="en-GB"/>
          </a:p>
        </p:txBody>
      </p:sp>
    </p:spTree>
    <p:extLst>
      <p:ext uri="{BB962C8B-B14F-4D97-AF65-F5344CB8AC3E}">
        <p14:creationId xmlns:p14="http://schemas.microsoft.com/office/powerpoint/2010/main" val="20929903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link.springer.com/content/pdf/10.1023/A:1010933404324.pdf" TargetMode="External"/><Relationship Id="rId13" Type="http://schemas.openxmlformats.org/officeDocument/2006/relationships/image" Target="../media/image3.jpg"/><Relationship Id="rId18" Type="http://schemas.openxmlformats.org/officeDocument/2006/relationships/image" Target="../media/image8.jpg"/><Relationship Id="rId3" Type="http://schemas.openxmlformats.org/officeDocument/2006/relationships/package" Target="../embeddings/Microsoft_Excel_Worksheet.xlsx"/><Relationship Id="rId7" Type="http://schemas.openxmlformats.org/officeDocument/2006/relationships/hyperlink" Target="https://doi.org/10.4135/9781071802724" TargetMode="External"/><Relationship Id="rId12" Type="http://schemas.openxmlformats.org/officeDocument/2006/relationships/image" Target="../media/image2.emf"/><Relationship Id="rId17" Type="http://schemas.openxmlformats.org/officeDocument/2006/relationships/image" Target="../media/image7.jpg"/><Relationship Id="rId2" Type="http://schemas.openxmlformats.org/officeDocument/2006/relationships/slideLayout" Target="../slideLayouts/slideLayout1.xml"/><Relationship Id="rId16" Type="http://schemas.openxmlformats.org/officeDocument/2006/relationships/image" Target="../media/image6.jpg"/><Relationship Id="rId1" Type="http://schemas.openxmlformats.org/officeDocument/2006/relationships/vmlDrawing" Target="../drawings/vmlDrawing1.vml"/><Relationship Id="rId6" Type="http://schemas.openxmlformats.org/officeDocument/2006/relationships/hyperlink" Target="https://www.microsoft.com/en-us/research/uploads/prod/2006/01/Bishop-Pattern-Recognition-and-Machine-Learning-2006.pdf" TargetMode="External"/><Relationship Id="rId11" Type="http://schemas.openxmlformats.org/officeDocument/2006/relationships/package" Target="../embeddings/Microsoft_Excel_Worksheet1.xlsx"/><Relationship Id="rId5" Type="http://schemas.openxmlformats.org/officeDocument/2006/relationships/hyperlink" Target="https://www.webuyanycar.com/guides/car-ownership/car-engine-sizes" TargetMode="External"/><Relationship Id="rId15" Type="http://schemas.openxmlformats.org/officeDocument/2006/relationships/image" Target="../media/image5.jpg"/><Relationship Id="rId10" Type="http://schemas.openxmlformats.org/officeDocument/2006/relationships/hyperlink" Target="https://ebookcentral.proquest.com/lib/city/reader.action?docID=6686746" TargetMode="External"/><Relationship Id="rId4" Type="http://schemas.openxmlformats.org/officeDocument/2006/relationships/image" Target="../media/image1.emf"/><Relationship Id="rId9" Type="http://schemas.openxmlformats.org/officeDocument/2006/relationships/hyperlink" Target="https://towardsdatascience.com/ridge-and-lasso-regression-a-complete-guide-with-python-scikit-learn-e20e34bcbf0b" TargetMode="External"/><Relationship Id="rId1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6A69E7-3DD3-4547-A2E9-11C407C00E34}"/>
              </a:ext>
            </a:extLst>
          </p:cNvPr>
          <p:cNvSpPr txBox="1"/>
          <p:nvPr/>
        </p:nvSpPr>
        <p:spPr>
          <a:xfrm>
            <a:off x="1" y="345077"/>
            <a:ext cx="30275212" cy="584775"/>
          </a:xfrm>
          <a:prstGeom prst="rect">
            <a:avLst/>
          </a:prstGeom>
          <a:noFill/>
        </p:spPr>
        <p:txBody>
          <a:bodyPr wrap="square" rtlCol="0">
            <a:spAutoFit/>
          </a:bodyPr>
          <a:lstStyle/>
          <a:p>
            <a:pPr algn="ctr"/>
            <a:r>
              <a:rPr lang="en-GB" sz="3200" dirty="0"/>
              <a:t>Linear Regression Versus Random Forest Regression</a:t>
            </a:r>
          </a:p>
        </p:txBody>
      </p:sp>
      <p:sp>
        <p:nvSpPr>
          <p:cNvPr id="5" name="TextBox 4">
            <a:extLst>
              <a:ext uri="{FF2B5EF4-FFF2-40B4-BE49-F238E27FC236}">
                <a16:creationId xmlns:a16="http://schemas.microsoft.com/office/drawing/2014/main" id="{B1FD9D83-690A-4881-A6C4-D07190767874}"/>
              </a:ext>
            </a:extLst>
          </p:cNvPr>
          <p:cNvSpPr txBox="1"/>
          <p:nvPr/>
        </p:nvSpPr>
        <p:spPr>
          <a:xfrm>
            <a:off x="1097280" y="1384663"/>
            <a:ext cx="17152620" cy="646331"/>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Problem Description</a:t>
            </a:r>
          </a:p>
          <a:p>
            <a:r>
              <a:rPr lang="en-GB" sz="1200" dirty="0">
                <a:latin typeface="Times New Roman" panose="02020603050405020304" pitchFamily="18" charset="0"/>
                <a:cs typeface="Times New Roman" panose="02020603050405020304" pitchFamily="18" charset="0"/>
              </a:rPr>
              <a:t>In this dataset we have 17,965 rows of data about used Ford cars and nine columns with their model, registration year, price, transmission, mileage, fuel type, road tax, miles per gallon and engine size. From this data I am going to predict the price of a car from some or all of the remaining eight columns. I am going to be holding out a portion of the dataset for testing (12576 training rows and 5389 testing rows, or 70% training, 30% testing). </a:t>
            </a:r>
          </a:p>
        </p:txBody>
      </p:sp>
      <p:sp>
        <p:nvSpPr>
          <p:cNvPr id="6" name="TextBox 5">
            <a:extLst>
              <a:ext uri="{FF2B5EF4-FFF2-40B4-BE49-F238E27FC236}">
                <a16:creationId xmlns:a16="http://schemas.microsoft.com/office/drawing/2014/main" id="{223713BE-5AC2-4E70-AD00-6CE1EA2DEFEE}"/>
              </a:ext>
            </a:extLst>
          </p:cNvPr>
          <p:cNvSpPr txBox="1"/>
          <p:nvPr/>
        </p:nvSpPr>
        <p:spPr>
          <a:xfrm>
            <a:off x="1097280" y="2149290"/>
            <a:ext cx="17152620" cy="738664"/>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Exploratory Data Analysis</a:t>
            </a:r>
          </a:p>
          <a:p>
            <a:r>
              <a:rPr lang="en-GB" sz="1200" dirty="0">
                <a:latin typeface="Times New Roman" panose="02020603050405020304" pitchFamily="18" charset="0"/>
                <a:cs typeface="Times New Roman" panose="02020603050405020304" pitchFamily="18" charset="0"/>
              </a:rPr>
              <a:t>Summary Statistics:</a:t>
            </a:r>
          </a:p>
          <a:p>
            <a:endParaRPr lang="en-GB" dirty="0"/>
          </a:p>
        </p:txBody>
      </p:sp>
      <p:graphicFrame>
        <p:nvGraphicFramePr>
          <p:cNvPr id="8" name="Object 7" descr="Pre-Change">
            <a:extLst>
              <a:ext uri="{FF2B5EF4-FFF2-40B4-BE49-F238E27FC236}">
                <a16:creationId xmlns:a16="http://schemas.microsoft.com/office/drawing/2014/main" id="{D0195DB8-537A-4778-8B7C-5D259029174E}"/>
              </a:ext>
            </a:extLst>
          </p:cNvPr>
          <p:cNvGraphicFramePr>
            <a:graphicFrameLocks noChangeAspect="1"/>
          </p:cNvGraphicFramePr>
          <p:nvPr>
            <p:extLst>
              <p:ext uri="{D42A27DB-BD31-4B8C-83A1-F6EECF244321}">
                <p14:modId xmlns:p14="http://schemas.microsoft.com/office/powerpoint/2010/main" val="1337986174"/>
              </p:ext>
            </p:extLst>
          </p:nvPr>
        </p:nvGraphicFramePr>
        <p:xfrm>
          <a:off x="1480970" y="2661626"/>
          <a:ext cx="6885709" cy="1466850"/>
        </p:xfrm>
        <a:graphic>
          <a:graphicData uri="http://schemas.openxmlformats.org/presentationml/2006/ole">
            <mc:AlternateContent xmlns:mc="http://schemas.openxmlformats.org/markup-compatibility/2006">
              <mc:Choice xmlns:v="urn:schemas-microsoft-com:vml" Requires="v">
                <p:oleObj spid="_x0000_s1124" name="Worksheet" r:id="rId3" imgW="5410286" imgH="1152557" progId="Excel.Sheet.12">
                  <p:embed/>
                </p:oleObj>
              </mc:Choice>
              <mc:Fallback>
                <p:oleObj name="Worksheet" r:id="rId3" imgW="5410286" imgH="1152557" progId="Excel.Sheet.12">
                  <p:embed/>
                  <p:pic>
                    <p:nvPicPr>
                      <p:cNvPr id="0" name=""/>
                      <p:cNvPicPr/>
                      <p:nvPr/>
                    </p:nvPicPr>
                    <p:blipFill>
                      <a:blip r:embed="rId4"/>
                      <a:stretch>
                        <a:fillRect/>
                      </a:stretch>
                    </p:blipFill>
                    <p:spPr>
                      <a:xfrm>
                        <a:off x="1480970" y="2661626"/>
                        <a:ext cx="6885709" cy="1466850"/>
                      </a:xfrm>
                      <a:prstGeom prst="rect">
                        <a:avLst/>
                      </a:prstGeom>
                    </p:spPr>
                  </p:pic>
                </p:oleObj>
              </mc:Fallback>
            </mc:AlternateContent>
          </a:graphicData>
        </a:graphic>
      </p:graphicFrame>
      <p:sp>
        <p:nvSpPr>
          <p:cNvPr id="9" name="TextBox 8">
            <a:extLst>
              <a:ext uri="{FF2B5EF4-FFF2-40B4-BE49-F238E27FC236}">
                <a16:creationId xmlns:a16="http://schemas.microsoft.com/office/drawing/2014/main" id="{68FC5C9A-A9C7-48C8-B199-109C43E880EE}"/>
              </a:ext>
            </a:extLst>
          </p:cNvPr>
          <p:cNvSpPr txBox="1"/>
          <p:nvPr/>
        </p:nvSpPr>
        <p:spPr>
          <a:xfrm>
            <a:off x="1097280" y="4168297"/>
            <a:ext cx="17152620" cy="3231654"/>
          </a:xfrm>
          <a:prstGeom prst="rect">
            <a:avLst/>
          </a:prstGeom>
          <a:noFill/>
        </p:spPr>
        <p:txBody>
          <a:bodyPr wrap="square" rtlCol="0">
            <a:spAutoFit/>
          </a:bodyPr>
          <a:lstStyle/>
          <a:p>
            <a:r>
              <a:rPr lang="en-GB" sz="1200" dirty="0">
                <a:latin typeface="Times New Roman" panose="02020603050405020304" pitchFamily="18" charset="0"/>
                <a:cs typeface="Times New Roman" panose="02020603050405020304" pitchFamily="18" charset="0"/>
              </a:rPr>
              <a:t>From this we can see that the maximum registration year is 2060, which is wrong, as a car shouldn’t be registered in the future (it is one car, which I will update to 2020, as that is likely what it should be). For the engine size we have 51 petrol, diesel and hybrid cars with an engine size of 0 (the two electric cars have an engine size of 2 litres, which is either some weird filler number or incorrect, as the “engine size is the amount of air and fuel that can be forced into the cylinders of the engine” [</a:t>
            </a:r>
            <a:r>
              <a:rPr lang="en-US" sz="1200" dirty="0">
                <a:latin typeface="Times New Roman" panose="02020603050405020304" pitchFamily="18" charset="0"/>
                <a:cs typeface="Times New Roman" panose="02020603050405020304" pitchFamily="18" charset="0"/>
              </a:rPr>
              <a:t>1</a:t>
            </a:r>
            <a:r>
              <a:rPr lang="en-GB" sz="1200" dirty="0">
                <a:latin typeface="Times New Roman" panose="02020603050405020304" pitchFamily="18" charset="0"/>
                <a:cs typeface="Times New Roman" panose="02020603050405020304" pitchFamily="18" charset="0"/>
              </a:rPr>
              <a:t>]).</a:t>
            </a:r>
          </a:p>
          <a:p>
            <a:r>
              <a:rPr lang="en-GB" sz="1200" dirty="0">
                <a:latin typeface="Times New Roman" panose="02020603050405020304" pitchFamily="18" charset="0"/>
                <a:cs typeface="Times New Roman" panose="02020603050405020304" pitchFamily="18" charset="0"/>
              </a:rPr>
              <a:t>For now, I will fill in the zeros in the engine sizes with the mean of the non-zero engine sizes, as in reality the petrol, diesel and hybrid cars will have an engine size. For the electric cars I am assuming that the engine size is meant to convey the power of the electric engine (as there are only two of them this might be the only way their price estimate is anywhere near accurate).</a:t>
            </a:r>
          </a:p>
          <a:p>
            <a:r>
              <a:rPr lang="en-GB" sz="1200" dirty="0">
                <a:latin typeface="Times New Roman" panose="02020603050405020304" pitchFamily="18" charset="0"/>
                <a:cs typeface="Times New Roman" panose="02020603050405020304" pitchFamily="18" charset="0"/>
              </a:rPr>
              <a:t>From the histograms we can see that Fiestas and Focuses are the most common cars in the data set. Most of the cars were registered in the last 3 or so years, with occasional much older cars. The price is very approximately normally distributed around £10k (the picture cropped the scale) with it varying down to almost £0 and trailing off prior to £30k (with a few cars going up to almost £60k). So, we may not be able to generalise well to the higher end of the market (at the lower end of the scale there comes a point where the car may be worth more as scrap). The overwhelming majority of the cars in the dataset are manual cars, with 1307 automatic and 1087 semi-automatic cars, so this may be enough to generalise to those. The mileage is right skewed around the 10k miles mark, with the majority being under 40k miles. Most of the cars are either petrol or diesel cars, with 2 electric, 22 hybrids and 1 other (which given it has the same MPG, engine size and model, is almost certain to be an electric Mondeo). Road tax is clustered around the 150 mark, with another around £0, as road tax is calculated based upon fuel type, engine size and age it may not be especially useful as a predictor. Miles Per Gallon doesn’t seem to follow any particular distribution, but it is mainly centred around 60, the hybrid cars are claiming to be around 200 MPG while the electric cars are claiming 67 (for electric cars it’s a meaningless number unless they are doing some strange conversion between how long the electric charge lasts and how much fuel it would otherwise be using). For the engine size most of the cars are focused around 1 litre, with a few sports cars at the higher end.</a:t>
            </a:r>
          </a:p>
          <a:p>
            <a:r>
              <a:rPr lang="en-GB" sz="1200" dirty="0">
                <a:latin typeface="Times New Roman" panose="02020603050405020304" pitchFamily="18" charset="0"/>
                <a:cs typeface="Times New Roman" panose="02020603050405020304" pitchFamily="18" charset="0"/>
              </a:rPr>
              <a:t>From the scatter plots we can see that some of the models have a lot of variability in price and others don’t. For the year we can see that there is something of an exponential relationship or at an extreme push a linear one. This might be better as the number of years from now if we were going to be getting more data, the age of the car is what is more important than the actual year (for classic cars some might start gaining in value after a while, but we don’t have any evidence for that in this dataset). From looking at the transmission type it doesn’t look like that is going to be of much use to us in predicting the price. The mileage looks like it is exponentially decreasing with the number of miles (capped at zero). The fuel type looks like an interesting one, as petrol appears useless as a predictor, diesel looks like it has a maximum price below it (likely as there aren’t any diesel sports cars), electric cars seem to be all one specific price but there are only three of them (thanks to moving the other one) so that is likely a lack of data and finally hybrids are rather spread out but once again we only have 22 data points so we can’t read too much into that. The tax column appears quite an interesting shape, but likely not too useful for predicting anything as it is worked out from various other columns. The MPG column is horribly distorted by the hybrids, it looks like it could be argued to be linear or exponentially decreasing (or some sort of squared relationship if you really wanted to get to the hybrids (the values over 200). Finally, the engine size column looks like it has something of a linear relationship (with a lot of missing points).</a:t>
            </a:r>
          </a:p>
        </p:txBody>
      </p:sp>
      <p:sp>
        <p:nvSpPr>
          <p:cNvPr id="10" name="TextBox 9">
            <a:extLst>
              <a:ext uri="{FF2B5EF4-FFF2-40B4-BE49-F238E27FC236}">
                <a16:creationId xmlns:a16="http://schemas.microsoft.com/office/drawing/2014/main" id="{DC395812-9CCA-48BE-8CB2-611E67A36EE9}"/>
              </a:ext>
            </a:extLst>
          </p:cNvPr>
          <p:cNvSpPr txBox="1"/>
          <p:nvPr/>
        </p:nvSpPr>
        <p:spPr>
          <a:xfrm>
            <a:off x="1097264" y="18890635"/>
            <a:ext cx="17712212" cy="1754326"/>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References</a:t>
            </a:r>
          </a:p>
          <a:p>
            <a:pPr marL="228600" indent="-228600">
              <a:buFont typeface="+mj-lt"/>
              <a:buAutoNum type="arabicPeriod"/>
            </a:pPr>
            <a:r>
              <a:rPr lang="en-US" sz="1200" i="1" dirty="0">
                <a:effectLst/>
                <a:latin typeface="Times New Roman" panose="02020603050405020304" pitchFamily="18" charset="0"/>
                <a:cs typeface="Times New Roman" panose="02020603050405020304" pitchFamily="18" charset="0"/>
              </a:rPr>
              <a:t>Car engine sizes: What you need to know | webuyanycar.com</a:t>
            </a:r>
            <a:r>
              <a:rPr lang="en-US" sz="1200" dirty="0">
                <a:effectLst/>
                <a:latin typeface="Times New Roman" panose="02020603050405020304" pitchFamily="18" charset="0"/>
                <a:cs typeface="Times New Roman" panose="02020603050405020304" pitchFamily="18" charset="0"/>
              </a:rPr>
              <a:t> (no date). Available at: </a:t>
            </a:r>
            <a:r>
              <a:rPr lang="en-US" sz="1200" dirty="0">
                <a:effectLst/>
                <a:latin typeface="Times New Roman" panose="02020603050405020304" pitchFamily="18" charset="0"/>
                <a:cs typeface="Times New Roman" panose="02020603050405020304" pitchFamily="18" charset="0"/>
                <a:hlinkClick r:id="rId5"/>
              </a:rPr>
              <a:t>https://www.webuyanycar.com/guides/car-ownership/car-engine-sizes</a:t>
            </a:r>
            <a:r>
              <a:rPr lang="en-US" sz="1200" dirty="0">
                <a:effectLst/>
                <a:latin typeface="Times New Roman" panose="02020603050405020304" pitchFamily="18" charset="0"/>
                <a:cs typeface="Times New Roman" panose="02020603050405020304" pitchFamily="18" charset="0"/>
              </a:rPr>
              <a:t> (Accessed: 21 November 2021).</a:t>
            </a:r>
          </a:p>
          <a:p>
            <a:pPr marL="228600" indent="-228600">
              <a:buFont typeface="+mj-lt"/>
              <a:buAutoNum type="arabicPeriod"/>
            </a:pPr>
            <a:r>
              <a:rPr lang="en-US" sz="1200" dirty="0">
                <a:effectLst/>
                <a:latin typeface="Times New Roman" panose="02020603050405020304" pitchFamily="18" charset="0"/>
                <a:cs typeface="Times New Roman" panose="02020603050405020304" pitchFamily="18" charset="0"/>
              </a:rPr>
              <a:t>Bishop, Christopher (2006) ‘Pattern Recognition and Machine Learning’, in </a:t>
            </a:r>
            <a:r>
              <a:rPr lang="en-US" sz="1200" i="1" dirty="0">
                <a:effectLst/>
                <a:latin typeface="Times New Roman" panose="02020603050405020304" pitchFamily="18" charset="0"/>
                <a:cs typeface="Times New Roman" panose="02020603050405020304" pitchFamily="18" charset="0"/>
              </a:rPr>
              <a:t>Pattern Recognition and Machine Learning</a:t>
            </a:r>
            <a:r>
              <a:rPr lang="en-US" sz="1200" dirty="0">
                <a:effectLst/>
                <a:latin typeface="Times New Roman" panose="02020603050405020304" pitchFamily="18" charset="0"/>
                <a:cs typeface="Times New Roman" panose="02020603050405020304" pitchFamily="18" charset="0"/>
              </a:rPr>
              <a:t>. Chapter 3: Springer </a:t>
            </a:r>
            <a:r>
              <a:rPr lang="en-US" sz="1200" dirty="0" err="1">
                <a:effectLst/>
                <a:latin typeface="Times New Roman" panose="02020603050405020304" pitchFamily="18" charset="0"/>
                <a:cs typeface="Times New Roman" panose="02020603050405020304" pitchFamily="18" charset="0"/>
              </a:rPr>
              <a:t>Science+Business</a:t>
            </a:r>
            <a:r>
              <a:rPr lang="en-US" sz="1200" dirty="0">
                <a:effectLst/>
                <a:latin typeface="Times New Roman" panose="02020603050405020304" pitchFamily="18" charset="0"/>
                <a:cs typeface="Times New Roman" panose="02020603050405020304" pitchFamily="18" charset="0"/>
              </a:rPr>
              <a:t> Media LLC. Available at: </a:t>
            </a:r>
            <a:r>
              <a:rPr lang="en-US" sz="1200" dirty="0">
                <a:effectLst/>
                <a:latin typeface="Times New Roman" panose="02020603050405020304" pitchFamily="18" charset="0"/>
                <a:cs typeface="Times New Roman" panose="02020603050405020304" pitchFamily="18" charset="0"/>
                <a:hlinkClick r:id="rId6"/>
              </a:rPr>
              <a:t>https://www.microsoft.com/en-us/research/uploads/prod/2006/01/Bishop-Pattern-Recognition-and-Machine-Learning-2006.pdf</a:t>
            </a:r>
            <a:r>
              <a:rPr lang="en-US" sz="1200" dirty="0">
                <a:effectLst/>
                <a:latin typeface="Times New Roman" panose="02020603050405020304" pitchFamily="18" charset="0"/>
                <a:cs typeface="Times New Roman" panose="02020603050405020304" pitchFamily="18" charset="0"/>
              </a:rPr>
              <a:t> (Accessed: 30 November 2021).</a:t>
            </a:r>
          </a:p>
          <a:p>
            <a:pPr marL="228600" indent="-228600">
              <a:buFont typeface="+mj-lt"/>
              <a:buAutoNum type="arabicPeriod"/>
            </a:pPr>
            <a:r>
              <a:rPr lang="en-US" sz="1200" dirty="0">
                <a:effectLst/>
                <a:latin typeface="Times New Roman" panose="02020603050405020304" pitchFamily="18" charset="0"/>
                <a:cs typeface="Times New Roman" panose="02020603050405020304" pitchFamily="18" charset="0"/>
              </a:rPr>
              <a:t>Osborne, J.W. (2017) </a:t>
            </a:r>
            <a:r>
              <a:rPr lang="en-US" sz="1200" i="1" dirty="0">
                <a:effectLst/>
                <a:latin typeface="Times New Roman" panose="02020603050405020304" pitchFamily="18" charset="0"/>
                <a:cs typeface="Times New Roman" panose="02020603050405020304" pitchFamily="18" charset="0"/>
              </a:rPr>
              <a:t>Regression &amp; Linear Modeling: Best Practices and Modern Methods</a:t>
            </a:r>
            <a:r>
              <a:rPr lang="en-US" sz="1200" dirty="0">
                <a:effectLst/>
                <a:latin typeface="Times New Roman" panose="02020603050405020304" pitchFamily="18" charset="0"/>
                <a:cs typeface="Times New Roman" panose="02020603050405020304" pitchFamily="18" charset="0"/>
              </a:rPr>
              <a:t>. 2455 Teller Road, Thousand Oaks California 91320: SAGE Publications, Inc. doi:</a:t>
            </a:r>
            <a:r>
              <a:rPr lang="en-US" sz="1200" dirty="0">
                <a:effectLst/>
                <a:latin typeface="Times New Roman" panose="02020603050405020304" pitchFamily="18" charset="0"/>
                <a:cs typeface="Times New Roman" panose="02020603050405020304" pitchFamily="18" charset="0"/>
                <a:hlinkClick r:id="rId7"/>
              </a:rPr>
              <a:t>10.4135/9781071802724</a:t>
            </a:r>
            <a:r>
              <a:rPr lang="en-US" sz="1200" dirty="0">
                <a:effectLst/>
                <a:latin typeface="Times New Roman" panose="02020603050405020304" pitchFamily="18" charset="0"/>
                <a:cs typeface="Times New Roman" panose="02020603050405020304" pitchFamily="18" charset="0"/>
              </a:rPr>
              <a:t>.</a:t>
            </a:r>
          </a:p>
          <a:p>
            <a:pPr marL="228600" indent="-228600">
              <a:buFont typeface="+mj-lt"/>
              <a:buAutoNum type="arabicPeriod"/>
            </a:pPr>
            <a:r>
              <a:rPr lang="en-US" sz="1200" dirty="0" err="1">
                <a:effectLst/>
              </a:rPr>
              <a:t>Schapire</a:t>
            </a:r>
            <a:r>
              <a:rPr lang="en-US" sz="1200" dirty="0">
                <a:effectLst/>
              </a:rPr>
              <a:t> Robert (2001) </a:t>
            </a:r>
            <a:r>
              <a:rPr lang="en-US" sz="1200" i="1" dirty="0">
                <a:effectLst/>
              </a:rPr>
              <a:t>Random Forests</a:t>
            </a:r>
            <a:r>
              <a:rPr lang="en-US" sz="1200" dirty="0">
                <a:effectLst/>
              </a:rPr>
              <a:t>, </a:t>
            </a:r>
            <a:r>
              <a:rPr lang="en-US" sz="1200" i="1" dirty="0">
                <a:effectLst/>
              </a:rPr>
              <a:t>Random Forests</a:t>
            </a:r>
            <a:r>
              <a:rPr lang="en-US" sz="1200" dirty="0">
                <a:effectLst/>
              </a:rPr>
              <a:t>. Available at: </a:t>
            </a:r>
            <a:r>
              <a:rPr lang="en-US" sz="1200" dirty="0">
                <a:effectLst/>
                <a:hlinkClick r:id="rId8"/>
              </a:rPr>
              <a:t>https://link.springer.com/content/pdf/10.1023/A:1010933404324.pdf</a:t>
            </a:r>
            <a:r>
              <a:rPr lang="en-US" sz="1200" dirty="0">
                <a:effectLst/>
              </a:rPr>
              <a:t> (Accessed: 1 December 2021).</a:t>
            </a:r>
          </a:p>
          <a:p>
            <a:pPr marL="228600" indent="-228600">
              <a:buFont typeface="+mj-lt"/>
              <a:buAutoNum type="arabicPeriod"/>
            </a:pPr>
            <a:r>
              <a:rPr lang="en-GB" sz="1200" dirty="0">
                <a:effectLst/>
              </a:rPr>
              <a:t>Bhattacharyya, </a:t>
            </a:r>
            <a:r>
              <a:rPr lang="en-GB" sz="1200" dirty="0" err="1">
                <a:effectLst/>
              </a:rPr>
              <a:t>Saptashwa</a:t>
            </a:r>
            <a:r>
              <a:rPr lang="en-GB" sz="1200" dirty="0">
                <a:effectLst/>
              </a:rPr>
              <a:t>. ‘Ridge and Lasso Regression: L1 and L2 Regularization’. Medium, 28 September 2020. </a:t>
            </a:r>
            <a:r>
              <a:rPr lang="en-GB" sz="1200" dirty="0">
                <a:effectLst/>
                <a:hlinkClick r:id="rId9"/>
              </a:rPr>
              <a:t>https://towardsdatascience.com/ridge-and-lasso-regression-a-complete-guide-with-python-scikit-learn-e20e34bcbf0b</a:t>
            </a:r>
            <a:r>
              <a:rPr lang="en-GB" sz="1200" dirty="0">
                <a:effectLst/>
              </a:rPr>
              <a:t>.</a:t>
            </a:r>
          </a:p>
          <a:p>
            <a:pPr marL="228600" indent="-228600">
              <a:buFont typeface="+mj-lt"/>
              <a:buAutoNum type="arabicPeriod"/>
            </a:pPr>
            <a:r>
              <a:rPr lang="en-GB" sz="1200" dirty="0">
                <a:effectLst/>
              </a:rPr>
              <a:t>James, Gareth, Witten, Daniela, Hastie, Trevor, and </a:t>
            </a:r>
            <a:r>
              <a:rPr lang="en-GB" sz="1200" dirty="0" err="1">
                <a:effectLst/>
              </a:rPr>
              <a:t>Tibshirani</a:t>
            </a:r>
            <a:r>
              <a:rPr lang="en-GB" sz="1200" dirty="0">
                <a:effectLst/>
              </a:rPr>
              <a:t>, Robert. </a:t>
            </a:r>
            <a:r>
              <a:rPr lang="en-GB" sz="1200" i="1" dirty="0">
                <a:effectLst/>
              </a:rPr>
              <a:t>An Introduction to Statistical Learning with Applications in R</a:t>
            </a:r>
            <a:r>
              <a:rPr lang="en-GB" sz="1200" dirty="0">
                <a:effectLst/>
              </a:rPr>
              <a:t>. 2nd ed. Vol. 1. 1 vols. Chapter 3: Springer </a:t>
            </a:r>
            <a:r>
              <a:rPr lang="en-GB" sz="1200" dirty="0" err="1">
                <a:effectLst/>
              </a:rPr>
              <a:t>Science+Business</a:t>
            </a:r>
            <a:r>
              <a:rPr lang="en-GB" sz="1200" dirty="0">
                <a:effectLst/>
              </a:rPr>
              <a:t> Media LLC, 2021. </a:t>
            </a:r>
            <a:r>
              <a:rPr lang="en-GB" sz="1200" dirty="0">
                <a:effectLst/>
                <a:hlinkClick r:id="rId10"/>
              </a:rPr>
              <a:t>https://ebookcentral.proquest.com/lib/city/reader.action?docID=6686746</a:t>
            </a:r>
            <a:r>
              <a:rPr lang="en-GB" sz="1200" dirty="0">
                <a:effectLst/>
              </a:rPr>
              <a:t>. Page 88.</a:t>
            </a:r>
          </a:p>
        </p:txBody>
      </p:sp>
      <p:graphicFrame>
        <p:nvGraphicFramePr>
          <p:cNvPr id="12" name="Object 11" descr="Post Change">
            <a:extLst>
              <a:ext uri="{FF2B5EF4-FFF2-40B4-BE49-F238E27FC236}">
                <a16:creationId xmlns:a16="http://schemas.microsoft.com/office/drawing/2014/main" id="{025C0ECB-3B92-4F1F-A93A-0781DF11D013}"/>
              </a:ext>
            </a:extLst>
          </p:cNvPr>
          <p:cNvGraphicFramePr>
            <a:graphicFrameLocks noChangeAspect="1"/>
          </p:cNvGraphicFramePr>
          <p:nvPr>
            <p:extLst>
              <p:ext uri="{D42A27DB-BD31-4B8C-83A1-F6EECF244321}">
                <p14:modId xmlns:p14="http://schemas.microsoft.com/office/powerpoint/2010/main" val="589942604"/>
              </p:ext>
            </p:extLst>
          </p:nvPr>
        </p:nvGraphicFramePr>
        <p:xfrm>
          <a:off x="9214043" y="2661626"/>
          <a:ext cx="5249141" cy="1466850"/>
        </p:xfrm>
        <a:graphic>
          <a:graphicData uri="http://schemas.openxmlformats.org/presentationml/2006/ole">
            <mc:AlternateContent xmlns:mc="http://schemas.openxmlformats.org/markup-compatibility/2006">
              <mc:Choice xmlns:v="urn:schemas-microsoft-com:vml" Requires="v">
                <p:oleObj spid="_x0000_s1125" name="Worksheet" r:id="rId11" imgW="4124271" imgH="1152557" progId="Excel.Sheet.12">
                  <p:embed/>
                </p:oleObj>
              </mc:Choice>
              <mc:Fallback>
                <p:oleObj name="Worksheet" r:id="rId11" imgW="4124271" imgH="1152557" progId="Excel.Sheet.12">
                  <p:embed/>
                  <p:pic>
                    <p:nvPicPr>
                      <p:cNvPr id="0" name=""/>
                      <p:cNvPicPr/>
                      <p:nvPr/>
                    </p:nvPicPr>
                    <p:blipFill>
                      <a:blip r:embed="rId12"/>
                      <a:stretch>
                        <a:fillRect/>
                      </a:stretch>
                    </p:blipFill>
                    <p:spPr>
                      <a:xfrm>
                        <a:off x="9214043" y="2661626"/>
                        <a:ext cx="5249141" cy="1466850"/>
                      </a:xfrm>
                      <a:prstGeom prst="rect">
                        <a:avLst/>
                      </a:prstGeom>
                    </p:spPr>
                  </p:pic>
                </p:oleObj>
              </mc:Fallback>
            </mc:AlternateContent>
          </a:graphicData>
        </a:graphic>
      </p:graphicFrame>
      <p:sp>
        <p:nvSpPr>
          <p:cNvPr id="13" name="TextBox 12">
            <a:extLst>
              <a:ext uri="{FF2B5EF4-FFF2-40B4-BE49-F238E27FC236}">
                <a16:creationId xmlns:a16="http://schemas.microsoft.com/office/drawing/2014/main" id="{1C74B1B2-942B-4E45-B6AC-D15CA67ED4A9}"/>
              </a:ext>
            </a:extLst>
          </p:cNvPr>
          <p:cNvSpPr txBox="1"/>
          <p:nvPr/>
        </p:nvSpPr>
        <p:spPr>
          <a:xfrm>
            <a:off x="14652458" y="2661625"/>
            <a:ext cx="1279888" cy="646331"/>
          </a:xfrm>
          <a:prstGeom prst="rect">
            <a:avLst/>
          </a:prstGeom>
          <a:noFill/>
        </p:spPr>
        <p:txBody>
          <a:bodyPr wrap="square" rtlCol="0">
            <a:spAutoFit/>
          </a:bodyPr>
          <a:lstStyle/>
          <a:p>
            <a:r>
              <a:rPr lang="en-GB" dirty="0"/>
              <a:t>Post Change</a:t>
            </a:r>
          </a:p>
        </p:txBody>
      </p:sp>
      <p:pic>
        <p:nvPicPr>
          <p:cNvPr id="3" name="Picture 2" descr="Histograms of the variables">
            <a:extLst>
              <a:ext uri="{FF2B5EF4-FFF2-40B4-BE49-F238E27FC236}">
                <a16:creationId xmlns:a16="http://schemas.microsoft.com/office/drawing/2014/main" id="{00B379CF-9D34-4988-A780-D0C7D907FACB}"/>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8809494" y="929852"/>
            <a:ext cx="10868025" cy="8372475"/>
          </a:xfrm>
          <a:prstGeom prst="rect">
            <a:avLst/>
          </a:prstGeom>
        </p:spPr>
      </p:pic>
      <p:pic>
        <p:nvPicPr>
          <p:cNvPr id="11" name="Picture 10" descr="Scatter plots of features versus price (target)">
            <a:extLst>
              <a:ext uri="{FF2B5EF4-FFF2-40B4-BE49-F238E27FC236}">
                <a16:creationId xmlns:a16="http://schemas.microsoft.com/office/drawing/2014/main" id="{207C659A-F958-48A1-AFF3-125DB6ACB11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9671506" y="8653462"/>
            <a:ext cx="9144000" cy="7429500"/>
          </a:xfrm>
          <a:prstGeom prst="rect">
            <a:avLst/>
          </a:prstGeom>
        </p:spPr>
      </p:pic>
      <p:sp>
        <p:nvSpPr>
          <p:cNvPr id="2" name="TextBox 1">
            <a:extLst>
              <a:ext uri="{FF2B5EF4-FFF2-40B4-BE49-F238E27FC236}">
                <a16:creationId xmlns:a16="http://schemas.microsoft.com/office/drawing/2014/main" id="{5A14C64B-8458-4CF1-AEAF-3D60C9C40F9D}"/>
              </a:ext>
            </a:extLst>
          </p:cNvPr>
          <p:cNvSpPr txBox="1"/>
          <p:nvPr/>
        </p:nvSpPr>
        <p:spPr>
          <a:xfrm>
            <a:off x="1099161" y="7397018"/>
            <a:ext cx="17152620" cy="3600986"/>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Linear Regression</a:t>
            </a:r>
          </a:p>
          <a:p>
            <a:r>
              <a:rPr lang="en-GB" sz="1200" dirty="0">
                <a:latin typeface="Times New Roman" panose="02020603050405020304" pitchFamily="18" charset="0"/>
                <a:cs typeface="Times New Roman" panose="02020603050405020304" pitchFamily="18" charset="0"/>
              </a:rPr>
              <a:t>Linear Regression is a type of algorithm designed to fit an equation of the form:</a:t>
            </a:r>
          </a:p>
          <a:p>
            <a:r>
              <a:rPr lang="en-GB" sz="1200" dirty="0">
                <a:latin typeface="Times New Roman" panose="02020603050405020304" pitchFamily="18" charset="0"/>
                <a:cs typeface="Times New Roman" panose="02020603050405020304" pitchFamily="18" charset="0"/>
              </a:rPr>
              <a:t>Y = </a:t>
            </a:r>
            <a:r>
              <a:rPr lang="en-GB" sz="1200" dirty="0" err="1">
                <a:latin typeface="Times New Roman" panose="02020603050405020304" pitchFamily="18" charset="0"/>
                <a:cs typeface="Times New Roman" panose="02020603050405020304" pitchFamily="18" charset="0"/>
              </a:rPr>
              <a:t>wX</a:t>
            </a:r>
            <a:r>
              <a:rPr lang="en-GB" sz="1200" dirty="0">
                <a:latin typeface="Times New Roman" panose="02020603050405020304" pitchFamily="18" charset="0"/>
                <a:cs typeface="Times New Roman" panose="02020603050405020304" pitchFamily="18" charset="0"/>
              </a:rPr>
              <a:t> + c + e</a:t>
            </a:r>
          </a:p>
          <a:p>
            <a:r>
              <a:rPr lang="en-GB" sz="1200" dirty="0">
                <a:latin typeface="Times New Roman" panose="02020603050405020304" pitchFamily="18" charset="0"/>
                <a:cs typeface="Times New Roman" panose="02020603050405020304" pitchFamily="18" charset="0"/>
              </a:rPr>
              <a:t>Where Y is the target variable, X is the predictor, w is the slope, c is the intercept and e is the error (which we can’t easily model so our prediction should be wrong by that amount).</a:t>
            </a:r>
          </a:p>
          <a:p>
            <a:r>
              <a:rPr lang="en-GB" sz="1200" dirty="0">
                <a:latin typeface="Times New Roman" panose="02020603050405020304" pitchFamily="18" charset="0"/>
                <a:cs typeface="Times New Roman" panose="02020603050405020304" pitchFamily="18" charset="0"/>
              </a:rPr>
              <a:t>In this case we would have w and X as vectors for each of the different predictors that we are using.</a:t>
            </a:r>
          </a:p>
          <a:p>
            <a:r>
              <a:rPr lang="en-GB" sz="1200" dirty="0">
                <a:latin typeface="Times New Roman" panose="02020603050405020304" pitchFamily="18" charset="0"/>
                <a:cs typeface="Times New Roman" panose="02020603050405020304" pitchFamily="18" charset="0"/>
              </a:rPr>
              <a:t>It tries to generate the w vector and intercept such that:</a:t>
            </a:r>
          </a:p>
          <a:p>
            <a:r>
              <a:rPr lang="en-GB" sz="1200" i="1" dirty="0">
                <a:latin typeface="Times New Roman" panose="02020603050405020304" pitchFamily="18" charset="0"/>
                <a:cs typeface="Times New Roman" panose="02020603050405020304" pitchFamily="18" charset="0"/>
              </a:rPr>
              <a:t>“</a:t>
            </a:r>
            <a:r>
              <a:rPr lang="en-US" sz="1200" i="1" dirty="0">
                <a:latin typeface="Times New Roman" panose="02020603050405020304" pitchFamily="18" charset="0"/>
                <a:cs typeface="Times New Roman" panose="02020603050405020304" pitchFamily="18" charset="0"/>
              </a:rPr>
              <a:t>The sum-of-squares error is then equal (up to a factor of 1/2) to the squared Euclidean distance between y and t. Thus the least-squares solution for w corresponds to that choice of y that lies in subspace S and that is closest to t</a:t>
            </a:r>
            <a:r>
              <a:rPr lang="en-GB" sz="1200" i="1" dirty="0">
                <a:latin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cs typeface="Times New Roman" panose="02020603050405020304" pitchFamily="18" charset="0"/>
              </a:rPr>
              <a:t>[2]</a:t>
            </a:r>
            <a:endParaRPr lang="en-GB" sz="1200" i="1" dirty="0">
              <a:latin typeface="Times New Roman" panose="02020603050405020304" pitchFamily="18" charset="0"/>
              <a:cs typeface="Times New Roman" panose="02020603050405020304" pitchFamily="18" charset="0"/>
            </a:endParaRPr>
          </a:p>
          <a:p>
            <a:r>
              <a:rPr lang="en-GB" sz="1200" dirty="0">
                <a:latin typeface="Times New Roman" panose="02020603050405020304" pitchFamily="18" charset="0"/>
                <a:cs typeface="Times New Roman" panose="02020603050405020304" pitchFamily="18" charset="0"/>
              </a:rPr>
              <a:t>The computer will iterate through potential solution until it finds one with the smallest error.</a:t>
            </a:r>
          </a:p>
          <a:p>
            <a:endParaRPr lang="en-GB" sz="1200" dirty="0">
              <a:latin typeface="Times New Roman" panose="02020603050405020304" pitchFamily="18" charset="0"/>
              <a:cs typeface="Times New Roman" panose="02020603050405020304" pitchFamily="18" charset="0"/>
            </a:endParaRPr>
          </a:p>
          <a:p>
            <a:r>
              <a:rPr lang="en-GB" sz="1200" dirty="0">
                <a:latin typeface="Times New Roman" panose="02020603050405020304" pitchFamily="18" charset="0"/>
                <a:cs typeface="Times New Roman" panose="02020603050405020304" pitchFamily="18" charset="0"/>
              </a:rPr>
              <a:t>Pros:</a:t>
            </a:r>
          </a:p>
          <a:p>
            <a:pPr marL="285750" indent="-2857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The solution to linear regression is easy to use and can be easily transferred over to other systems</a:t>
            </a:r>
          </a:p>
          <a:p>
            <a:pPr marL="285750" indent="-2857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Using the solution to linear regression is just putting the relevant values for the X vector in and then using the w vector and intercept to find the y value (though you may have to rescale the X vector first)</a:t>
            </a:r>
          </a:p>
          <a:p>
            <a:pPr marL="285750" indent="-2857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A “way of extending this model is to include a third predictor, called an interaction term, which is constructed by computing the product of X1 and X2” [6]. This allows the Linear Regression model to capture more complicated relationships.</a:t>
            </a:r>
          </a:p>
          <a:p>
            <a:pPr marL="285750" indent="-285750">
              <a:buFont typeface="Arial" panose="020B0604020202020204" pitchFamily="34" charset="0"/>
              <a:buChar char="•"/>
            </a:pPr>
            <a:endParaRPr lang="en-GB" sz="1200" dirty="0">
              <a:latin typeface="Times New Roman" panose="02020603050405020304" pitchFamily="18" charset="0"/>
              <a:cs typeface="Times New Roman" panose="02020603050405020304" pitchFamily="18" charset="0"/>
            </a:endParaRPr>
          </a:p>
          <a:p>
            <a:r>
              <a:rPr lang="en-GB" sz="1200" dirty="0">
                <a:latin typeface="Times New Roman" panose="02020603050405020304" pitchFamily="18" charset="0"/>
                <a:cs typeface="Times New Roman" panose="02020603050405020304" pitchFamily="18" charset="0"/>
              </a:rPr>
              <a:t>Cons:</a:t>
            </a:r>
          </a:p>
          <a:p>
            <a:pPr marL="285750" indent="-2857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The solution might not make that much sense to people, it may attach undue importance to particular variables if everything has been put into the model</a:t>
            </a:r>
          </a:p>
          <a:p>
            <a:pPr marL="285750" indent="-2857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Generally needs normalised data to build a model</a:t>
            </a:r>
          </a:p>
          <a:p>
            <a:pPr marL="285750" indent="-2857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“Important</a:t>
            </a:r>
            <a:r>
              <a:rPr lang="en-US" sz="1200" b="0" i="0" dirty="0">
                <a:solidFill>
                  <a:srgbClr val="333333"/>
                </a:solidFill>
                <a:effectLst/>
                <a:latin typeface="Times New Roman" panose="02020603050405020304" pitchFamily="18" charset="0"/>
                <a:cs typeface="Times New Roman" panose="02020603050405020304" pitchFamily="18" charset="0"/>
              </a:rPr>
              <a:t> assumption in linear modeling is the assumption of linearity” </a:t>
            </a:r>
            <a:r>
              <a:rPr lang="en-GB" sz="1200" dirty="0">
                <a:latin typeface="Times New Roman" panose="02020603050405020304" pitchFamily="18" charset="0"/>
                <a:cs typeface="Times New Roman" panose="02020603050405020304" pitchFamily="18" charset="0"/>
              </a:rPr>
              <a:t>[3]</a:t>
            </a:r>
          </a:p>
          <a:p>
            <a:endParaRPr lang="en-GB" sz="1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96774DF-E276-40B0-B3DB-5E89FD371863}"/>
              </a:ext>
            </a:extLst>
          </p:cNvPr>
          <p:cNvSpPr txBox="1"/>
          <p:nvPr/>
        </p:nvSpPr>
        <p:spPr>
          <a:xfrm>
            <a:off x="1097265" y="13020000"/>
            <a:ext cx="17712213" cy="646331"/>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Hypothesis Statement</a:t>
            </a:r>
          </a:p>
          <a:p>
            <a:r>
              <a:rPr lang="en-GB" sz="1200" dirty="0">
                <a:latin typeface="Times New Roman" panose="02020603050405020304" pitchFamily="18" charset="0"/>
                <a:cs typeface="Times New Roman" panose="02020603050405020304" pitchFamily="18" charset="0"/>
              </a:rPr>
              <a:t>My hypothesis is that the Random Forest Regressor will have better accuracy (lower MAE and RMSE) than Linear Regression. This is because the random forest regressor should be able to generalise better to all of the different columns and pick up on smaller patterns, meanwhile linear regression will just try to place a line through the data and not find subtler patterns.</a:t>
            </a:r>
          </a:p>
        </p:txBody>
      </p:sp>
      <p:sp>
        <p:nvSpPr>
          <p:cNvPr id="15" name="TextBox 14">
            <a:extLst>
              <a:ext uri="{FF2B5EF4-FFF2-40B4-BE49-F238E27FC236}">
                <a16:creationId xmlns:a16="http://schemas.microsoft.com/office/drawing/2014/main" id="{12BBEE1C-FBFC-4E80-8FBB-414730E0AD92}"/>
              </a:ext>
            </a:extLst>
          </p:cNvPr>
          <p:cNvSpPr txBox="1"/>
          <p:nvPr/>
        </p:nvSpPr>
        <p:spPr>
          <a:xfrm>
            <a:off x="1097265" y="10698694"/>
            <a:ext cx="17152620" cy="2308324"/>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Random Forest Regression</a:t>
            </a:r>
          </a:p>
          <a:p>
            <a:r>
              <a:rPr lang="en-GB" sz="1200" dirty="0">
                <a:latin typeface="Times New Roman" panose="02020603050405020304" pitchFamily="18" charset="0"/>
                <a:cs typeface="Times New Roman" panose="02020603050405020304" pitchFamily="18" charset="0"/>
              </a:rPr>
              <a:t>Random Forest Regression combines lots of decision tree regressors and takes their average result to give the prediction. They use “</a:t>
            </a:r>
            <a:r>
              <a:rPr lang="en-GB" sz="1200" dirty="0"/>
              <a:t>bagging and random features” (</a:t>
            </a:r>
            <a:r>
              <a:rPr lang="en-GB" sz="1200" dirty="0" err="1"/>
              <a:t>Schapire</a:t>
            </a:r>
            <a:r>
              <a:rPr lang="en-GB" sz="1200" dirty="0"/>
              <a:t> Robert, 2001)</a:t>
            </a:r>
            <a:r>
              <a:rPr lang="en-GB" sz="1200" dirty="0">
                <a:latin typeface="Times New Roman" panose="02020603050405020304" pitchFamily="18" charset="0"/>
                <a:cs typeface="Times New Roman" panose="02020603050405020304" pitchFamily="18" charset="0"/>
              </a:rPr>
              <a:t> when training each decision tree, or in other words they sample with replacement from the training data (bagging) to create artificial training data and then use a random sample of the columns to train from.</a:t>
            </a:r>
          </a:p>
          <a:p>
            <a:endParaRPr lang="en-GB" sz="1200" dirty="0">
              <a:latin typeface="Times New Roman" panose="02020603050405020304" pitchFamily="18" charset="0"/>
              <a:cs typeface="Times New Roman" panose="02020603050405020304" pitchFamily="18" charset="0"/>
            </a:endParaRPr>
          </a:p>
          <a:p>
            <a:r>
              <a:rPr lang="en-GB" sz="1200" dirty="0">
                <a:latin typeface="Times New Roman" panose="02020603050405020304" pitchFamily="18" charset="0"/>
                <a:cs typeface="Times New Roman" panose="02020603050405020304" pitchFamily="18" charset="0"/>
              </a:rPr>
              <a:t>Pros:</a:t>
            </a:r>
          </a:p>
          <a:p>
            <a:pPr marL="171450" indent="-171450">
              <a:buFont typeface="Arial" panose="020B0604020202020204" pitchFamily="34" charset="0"/>
              <a:buChar char="•"/>
            </a:pPr>
            <a:r>
              <a:rPr lang="en-GB" sz="1200" i="1" dirty="0">
                <a:latin typeface="Times New Roman" panose="02020603050405020304" pitchFamily="18" charset="0"/>
                <a:cs typeface="Times New Roman" panose="02020603050405020304" pitchFamily="18" charset="0"/>
              </a:rPr>
              <a:t>“</a:t>
            </a:r>
            <a:r>
              <a:rPr lang="en-US" sz="1200" i="1" dirty="0">
                <a:latin typeface="Times New Roman" panose="02020603050405020304" pitchFamily="18" charset="0"/>
                <a:cs typeface="Times New Roman" panose="02020603050405020304" pitchFamily="18" charset="0"/>
              </a:rPr>
              <a:t>Because of the Law of Large Numbers they do not overfit” </a:t>
            </a:r>
            <a:r>
              <a:rPr lang="en-GB" sz="1200" dirty="0"/>
              <a:t>[4]</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They don’t need the data to be normalised for them</a:t>
            </a:r>
          </a:p>
          <a:p>
            <a:pPr marL="171450" indent="-171450">
              <a:buFont typeface="Arial" panose="020B0604020202020204" pitchFamily="34" charset="0"/>
              <a:buChar char="•"/>
            </a:pPr>
            <a:endParaRPr lang="en-GB" sz="1200" dirty="0">
              <a:latin typeface="Times New Roman" panose="02020603050405020304" pitchFamily="18" charset="0"/>
              <a:cs typeface="Times New Roman" panose="02020603050405020304" pitchFamily="18" charset="0"/>
            </a:endParaRPr>
          </a:p>
          <a:p>
            <a:r>
              <a:rPr lang="en-GB" sz="1200" dirty="0">
                <a:latin typeface="Times New Roman" panose="02020603050405020304" pitchFamily="18" charset="0"/>
                <a:cs typeface="Times New Roman" panose="02020603050405020304" pitchFamily="18" charset="0"/>
              </a:rPr>
              <a:t>Cons:</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As it is a combination of many decision tree regressor models, the reason why it came up with a result can be hard to understand. It is not the black box of a neural network model, as we have access to the underlying trees, but effectively the why is buried in the detail of the trees</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You need to use the full model in production, you can’t just pluck the W vector</a:t>
            </a:r>
          </a:p>
        </p:txBody>
      </p:sp>
      <p:sp>
        <p:nvSpPr>
          <p:cNvPr id="16" name="TextBox 15">
            <a:extLst>
              <a:ext uri="{FF2B5EF4-FFF2-40B4-BE49-F238E27FC236}">
                <a16:creationId xmlns:a16="http://schemas.microsoft.com/office/drawing/2014/main" id="{5E1C5E6C-FE35-4D78-A06A-E56A4DABCEE6}"/>
              </a:ext>
            </a:extLst>
          </p:cNvPr>
          <p:cNvSpPr txBox="1"/>
          <p:nvPr/>
        </p:nvSpPr>
        <p:spPr>
          <a:xfrm>
            <a:off x="1097265" y="13666331"/>
            <a:ext cx="17712212" cy="646331"/>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Choice of Training and Evaluation Methodology</a:t>
            </a:r>
          </a:p>
          <a:p>
            <a:r>
              <a:rPr lang="en-GB" sz="1200" dirty="0">
                <a:latin typeface="Times New Roman" panose="02020603050405020304" pitchFamily="18" charset="0"/>
                <a:cs typeface="Times New Roman" panose="02020603050405020304" pitchFamily="18" charset="0"/>
              </a:rPr>
              <a:t>We are using Mean Absolute Error for checking the average error and the Root Mean Squared Error to see if there are higher errors (as RMSE penalises high errors more). We are also charting the predictions and real results against each other to see graphically what the errors are like and charting a histogram of the residuals to make sure that they are normal and within a reasonable range.</a:t>
            </a:r>
          </a:p>
        </p:txBody>
      </p:sp>
      <p:sp>
        <p:nvSpPr>
          <p:cNvPr id="17" name="TextBox 16">
            <a:extLst>
              <a:ext uri="{FF2B5EF4-FFF2-40B4-BE49-F238E27FC236}">
                <a16:creationId xmlns:a16="http://schemas.microsoft.com/office/drawing/2014/main" id="{495698C9-B184-4285-96BC-7C11E83F92A9}"/>
              </a:ext>
            </a:extLst>
          </p:cNvPr>
          <p:cNvSpPr txBox="1"/>
          <p:nvPr/>
        </p:nvSpPr>
        <p:spPr>
          <a:xfrm>
            <a:off x="1097264" y="14296747"/>
            <a:ext cx="17712213" cy="2677656"/>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Choice of parameters and experimental results</a:t>
            </a:r>
          </a:p>
          <a:p>
            <a:r>
              <a:rPr lang="en-GB" sz="1200" dirty="0">
                <a:latin typeface="Times New Roman" panose="02020603050405020304" pitchFamily="18" charset="0"/>
                <a:cs typeface="Times New Roman" panose="02020603050405020304" pitchFamily="18" charset="0"/>
              </a:rPr>
              <a:t>I have chosen to use the columns: model, year, mileage, fuel type, MPG and engine size. This is because all of these have a relationship with the price column and aren’t derived from other columns. Using the script </a:t>
            </a:r>
            <a:r>
              <a:rPr lang="en-GB" sz="1200" dirty="0" err="1">
                <a:latin typeface="Times New Roman" panose="02020603050405020304" pitchFamily="18" charset="0"/>
                <a:cs typeface="Times New Roman" panose="02020603050405020304" pitchFamily="18" charset="0"/>
              </a:rPr>
              <a:t>OptimizeLinearRegression</a:t>
            </a:r>
            <a:r>
              <a:rPr lang="en-GB" sz="1200" dirty="0">
                <a:latin typeface="Times New Roman" panose="02020603050405020304" pitchFamily="18" charset="0"/>
                <a:cs typeface="Times New Roman" panose="02020603050405020304" pitchFamily="18" charset="0"/>
              </a:rPr>
              <a:t> I found the general parameters for linear regression that gave good results. Normalising the data dramatically improved the performance of linear regression. </a:t>
            </a:r>
          </a:p>
          <a:p>
            <a:r>
              <a:rPr lang="en-GB" sz="1200" dirty="0">
                <a:latin typeface="Times New Roman" panose="02020603050405020304" pitchFamily="18" charset="0"/>
                <a:cs typeface="Times New Roman" panose="02020603050405020304" pitchFamily="18" charset="0"/>
              </a:rPr>
              <a:t>The best Linear Regression model (which didn’t involve adjusting the hybrid’s figures) has RMSE 1799.9 and MAE of 1364.07.</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Lambda: 0.0002972, the regularisation parameter used to penalise large coefficients.</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Learner: Least Squares. Which algorithm to use, this one uses Least Squares with Mean Squared Error as the loss function.</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Regularisation: Ridge. </a:t>
            </a:r>
            <a:r>
              <a:rPr lang="en-GB" sz="1200" i="1" dirty="0">
                <a:latin typeface="Times New Roman" panose="02020603050405020304" pitchFamily="18" charset="0"/>
                <a:cs typeface="Times New Roman" panose="02020603050405020304" pitchFamily="18" charset="0"/>
              </a:rPr>
              <a:t>Ridge regression helps to minimise the coefficient vector w</a:t>
            </a:r>
            <a:r>
              <a:rPr lang="en-GB" sz="1200" dirty="0">
                <a:latin typeface="Times New Roman" panose="02020603050405020304" pitchFamily="18" charset="0"/>
                <a:cs typeface="Times New Roman" panose="02020603050405020304" pitchFamily="18" charset="0"/>
              </a:rPr>
              <a:t> [5](paraphrased).</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Solver: BFGS. The objective function being used (</a:t>
            </a:r>
            <a:r>
              <a:rPr lang="en-GB" sz="1200" dirty="0" err="1">
                <a:latin typeface="Times New Roman" panose="02020603050405020304" pitchFamily="18" charset="0"/>
                <a:cs typeface="Times New Roman" panose="02020603050405020304" pitchFamily="18" charset="0"/>
              </a:rPr>
              <a:t>Broyden</a:t>
            </a:r>
            <a:r>
              <a:rPr lang="en-GB" sz="1200" dirty="0">
                <a:latin typeface="Times New Roman" panose="02020603050405020304" pitchFamily="18" charset="0"/>
                <a:cs typeface="Times New Roman" panose="02020603050405020304" pitchFamily="18" charset="0"/>
              </a:rPr>
              <a:t>-Fletcher-Goldfarb-</a:t>
            </a:r>
            <a:r>
              <a:rPr lang="en-GB" sz="1200" dirty="0" err="1">
                <a:latin typeface="Times New Roman" panose="02020603050405020304" pitchFamily="18" charset="0"/>
                <a:cs typeface="Times New Roman" panose="02020603050405020304" pitchFamily="18" charset="0"/>
              </a:rPr>
              <a:t>Shanno</a:t>
            </a:r>
            <a:r>
              <a:rPr lang="en-GB" sz="1200" dirty="0">
                <a:latin typeface="Times New Roman" panose="02020603050405020304" pitchFamily="18" charset="0"/>
                <a:cs typeface="Times New Roman" panose="02020603050405020304" pitchFamily="18" charset="0"/>
              </a:rPr>
              <a:t> quasi-Newton algorithm)</a:t>
            </a:r>
          </a:p>
          <a:p>
            <a:endParaRPr lang="en-GB" sz="1200" dirty="0">
              <a:latin typeface="Times New Roman" panose="02020603050405020304" pitchFamily="18" charset="0"/>
              <a:cs typeface="Times New Roman" panose="02020603050405020304" pitchFamily="18" charset="0"/>
            </a:endParaRPr>
          </a:p>
          <a:p>
            <a:r>
              <a:rPr lang="en-GB" sz="1200" dirty="0">
                <a:latin typeface="Times New Roman" panose="02020603050405020304" pitchFamily="18" charset="0"/>
                <a:cs typeface="Times New Roman" panose="02020603050405020304" pitchFamily="18" charset="0"/>
              </a:rPr>
              <a:t>For the Random Forest I used the script </a:t>
            </a:r>
            <a:r>
              <a:rPr lang="en-GB" sz="1200" dirty="0" err="1">
                <a:latin typeface="Times New Roman" panose="02020603050405020304" pitchFamily="18" charset="0"/>
                <a:cs typeface="Times New Roman" panose="02020603050405020304" pitchFamily="18" charset="0"/>
              </a:rPr>
              <a:t>OptimiseRandomForest</a:t>
            </a:r>
            <a:r>
              <a:rPr lang="en-GB" sz="1200" dirty="0">
                <a:latin typeface="Times New Roman" panose="02020603050405020304" pitchFamily="18" charset="0"/>
                <a:cs typeface="Times New Roman" panose="02020603050405020304" pitchFamily="18" charset="0"/>
              </a:rPr>
              <a:t> to find the best hyperparameters.</a:t>
            </a:r>
          </a:p>
          <a:p>
            <a:r>
              <a:rPr lang="en-GB" sz="1200" dirty="0">
                <a:latin typeface="Times New Roman" panose="02020603050405020304" pitchFamily="18" charset="0"/>
                <a:cs typeface="Times New Roman" panose="02020603050405020304" pitchFamily="18" charset="0"/>
              </a:rPr>
              <a:t>The best Random Forest model has RMSE 1113.79 and MAE 821.45. Even the worst Random Forest Regression model was better than the best Linear Regression model.</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Min leaf size: 1. Minimum number of observations per leaf.</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Method: Bag. Random forest bagging.</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Number of learning cycles: 499. Number of decision tree regressors to use in the forest.</a:t>
            </a:r>
          </a:p>
        </p:txBody>
      </p:sp>
      <p:sp>
        <p:nvSpPr>
          <p:cNvPr id="18" name="TextBox 17">
            <a:extLst>
              <a:ext uri="{FF2B5EF4-FFF2-40B4-BE49-F238E27FC236}">
                <a16:creationId xmlns:a16="http://schemas.microsoft.com/office/drawing/2014/main" id="{15960233-B7A4-4FC6-8F8B-F5FF92963B29}"/>
              </a:ext>
            </a:extLst>
          </p:cNvPr>
          <p:cNvSpPr txBox="1"/>
          <p:nvPr/>
        </p:nvSpPr>
        <p:spPr>
          <a:xfrm>
            <a:off x="1097265" y="16972542"/>
            <a:ext cx="17712212" cy="1938992"/>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Analysis and critical evaluation of results</a:t>
            </a:r>
          </a:p>
          <a:p>
            <a:r>
              <a:rPr lang="en-GB" sz="1200" dirty="0">
                <a:latin typeface="Times New Roman" panose="02020603050405020304" pitchFamily="18" charset="0"/>
                <a:cs typeface="Times New Roman" panose="02020603050405020304" pitchFamily="18" charset="0"/>
              </a:rPr>
              <a:t>From the RMSE and MAE results we can see that Random Forest has an MAE of £542.6 less than Linear Regression and £686.2 less of an RMSE than Linear Regression. The histogram plots of the two models’ residuals show that Random Forest’s residuals are centred much tighter on zero and without some of residuals being more than £10k from the centre. In the plots of the continuous variables against the predicted and true prices we can see that generally Random Forest is closer to actual (admittedly it is easier to spot some of the silly mistakes made by Linear Regression).</a:t>
            </a:r>
          </a:p>
          <a:p>
            <a:r>
              <a:rPr lang="en-GB" sz="1200" dirty="0">
                <a:latin typeface="Times New Roman" panose="02020603050405020304" pitchFamily="18" charset="0"/>
                <a:cs typeface="Times New Roman" panose="02020603050405020304" pitchFamily="18" charset="0"/>
              </a:rPr>
              <a:t>The core problem faced by the Random Forest model is that it uses 499 decision trees within its forest. This makes it fairly slow to train. It also means that it effectively is a black box, you could drill into all of its constituent trees to find out which features are more or less important but you would be unlikely to truly understand it. Once it is trained it is then very quick to use and mostly accurate. The question is whether or not you would trust it.</a:t>
            </a:r>
          </a:p>
          <a:p>
            <a:r>
              <a:rPr lang="en-GB" sz="1200" dirty="0">
                <a:latin typeface="Times New Roman" panose="02020603050405020304" pitchFamily="18" charset="0"/>
                <a:cs typeface="Times New Roman" panose="02020603050405020304" pitchFamily="18" charset="0"/>
              </a:rPr>
              <a:t>For the linear regression model on the other hand you can drill into the model variable in MATLAB and see its Beta variable with all of its coefficients. You can see that columns 18 and 23 (</a:t>
            </a:r>
            <a:r>
              <a:rPr lang="en-GB" sz="1200" dirty="0" err="1">
                <a:latin typeface="Times New Roman" panose="02020603050405020304" pitchFamily="18" charset="0"/>
                <a:cs typeface="Times New Roman" panose="02020603050405020304" pitchFamily="18" charset="0"/>
              </a:rPr>
              <a:t>model_Ranger</a:t>
            </a:r>
            <a:r>
              <a:rPr lang="en-GB" sz="1200" dirty="0">
                <a:latin typeface="Times New Roman" panose="02020603050405020304" pitchFamily="18" charset="0"/>
                <a:cs typeface="Times New Roman" panose="02020603050405020304" pitchFamily="18" charset="0"/>
              </a:rPr>
              <a:t> and </a:t>
            </a:r>
            <a:r>
              <a:rPr lang="en-GB" sz="1200" dirty="0" err="1">
                <a:latin typeface="Times New Roman" panose="02020603050405020304" pitchFamily="18" charset="0"/>
                <a:cs typeface="Times New Roman" panose="02020603050405020304" pitchFamily="18" charset="0"/>
              </a:rPr>
              <a:t>model_Transit_Tourneo</a:t>
            </a:r>
            <a:r>
              <a:rPr lang="en-GB" sz="1200" dirty="0">
                <a:latin typeface="Times New Roman" panose="02020603050405020304" pitchFamily="18" charset="0"/>
                <a:cs typeface="Times New Roman" panose="02020603050405020304" pitchFamily="18" charset="0"/>
              </a:rPr>
              <a:t>) both have coefficients of 0, so these cars are either perfectly explained by their other attributes or they aren’t explained at all. The disadvantage of the model is that it obviously didn’t generalise particularly well to the data. Its residuals are spread rather wide and a few of them a very far from £0. The advantage of the model though comes from its </a:t>
            </a:r>
            <a:r>
              <a:rPr lang="en-GB" sz="1200" dirty="0" err="1">
                <a:latin typeface="Times New Roman" panose="02020603050405020304" pitchFamily="18" charset="0"/>
                <a:cs typeface="Times New Roman" panose="02020603050405020304" pitchFamily="18" charset="0"/>
              </a:rPr>
              <a:t>explainability</a:t>
            </a:r>
            <a:r>
              <a:rPr lang="en-GB" sz="1200" dirty="0">
                <a:latin typeface="Times New Roman" panose="02020603050405020304" pitchFamily="18" charset="0"/>
                <a:cs typeface="Times New Roman" panose="02020603050405020304" pitchFamily="18" charset="0"/>
              </a:rPr>
              <a:t>, even if you wouldn’t trust it to predict the price of a care (and the data says that you shouldn’t trust it), you can see the effect of engine size and other parameters on the price (admittedly these are on the normalised data, but you could translate them back to the unnormalized data.</a:t>
            </a:r>
          </a:p>
        </p:txBody>
      </p:sp>
      <p:sp>
        <p:nvSpPr>
          <p:cNvPr id="19" name="TextBox 18">
            <a:extLst>
              <a:ext uri="{FF2B5EF4-FFF2-40B4-BE49-F238E27FC236}">
                <a16:creationId xmlns:a16="http://schemas.microsoft.com/office/drawing/2014/main" id="{CC56CCA9-9A95-40B4-A728-242098F2D9C9}"/>
              </a:ext>
            </a:extLst>
          </p:cNvPr>
          <p:cNvSpPr txBox="1"/>
          <p:nvPr/>
        </p:nvSpPr>
        <p:spPr>
          <a:xfrm>
            <a:off x="1097264" y="20552628"/>
            <a:ext cx="17712212" cy="830997"/>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Lessons Learned and Future work</a:t>
            </a:r>
          </a:p>
          <a:p>
            <a:r>
              <a:rPr lang="en-GB" sz="1200" dirty="0">
                <a:latin typeface="Times New Roman" panose="02020603050405020304" pitchFamily="18" charset="0"/>
                <a:cs typeface="Times New Roman" panose="02020603050405020304" pitchFamily="18" charset="0"/>
              </a:rPr>
              <a:t>Something I spotted as a potential issue and possible improvement when trying to analyse the models was that there was a great big mass of whether a row was a particular model of car. For random forest this is unlikely to be an issue, but is likely something that doesn’t help the Linear Regression model. This may have been better had I grouped the models into categories such as SUV, sports car, people carrier, etc.. This at least would mean that you could train a model on Ford’s cars and then take the list of another manufacturer and see how well it does (it may not note the subtlety that a Mercedes car with all the same numbers as a Ford car might be perceived as more valuable due to its brand).</a:t>
            </a:r>
          </a:p>
        </p:txBody>
      </p:sp>
      <p:pic>
        <p:nvPicPr>
          <p:cNvPr id="20" name="Picture 19" descr="Linear Regression Residuals">
            <a:extLst>
              <a:ext uri="{FF2B5EF4-FFF2-40B4-BE49-F238E27FC236}">
                <a16:creationId xmlns:a16="http://schemas.microsoft.com/office/drawing/2014/main" id="{4A9869BF-60E8-4A94-AEEA-E015618FB546}"/>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0433506" y="15704548"/>
            <a:ext cx="4604210" cy="3222947"/>
          </a:xfrm>
          <a:prstGeom prst="rect">
            <a:avLst/>
          </a:prstGeom>
        </p:spPr>
      </p:pic>
      <p:pic>
        <p:nvPicPr>
          <p:cNvPr id="22" name="Picture 21" descr="Random Forest Residuals">
            <a:extLst>
              <a:ext uri="{FF2B5EF4-FFF2-40B4-BE49-F238E27FC236}">
                <a16:creationId xmlns:a16="http://schemas.microsoft.com/office/drawing/2014/main" id="{5F59226B-97F7-4A8C-8E00-E0F5D29CAE96}"/>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4642303" y="15704548"/>
            <a:ext cx="4604210" cy="3222947"/>
          </a:xfrm>
          <a:prstGeom prst="rect">
            <a:avLst/>
          </a:prstGeom>
        </p:spPr>
      </p:pic>
      <p:pic>
        <p:nvPicPr>
          <p:cNvPr id="24" name="Picture 23" descr="Linear Regression number features versus actual and predicted price">
            <a:extLst>
              <a:ext uri="{FF2B5EF4-FFF2-40B4-BE49-F238E27FC236}">
                <a16:creationId xmlns:a16="http://schemas.microsoft.com/office/drawing/2014/main" id="{23309BCE-2D64-47CE-B1D0-5D5DE7BD7651}"/>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0579703" y="18890635"/>
            <a:ext cx="3561414" cy="2492990"/>
          </a:xfrm>
          <a:prstGeom prst="rect">
            <a:avLst/>
          </a:prstGeom>
        </p:spPr>
      </p:pic>
      <p:pic>
        <p:nvPicPr>
          <p:cNvPr id="26" name="Picture 25" descr="Random Forest number features versus actual and predicted price">
            <a:extLst>
              <a:ext uri="{FF2B5EF4-FFF2-40B4-BE49-F238E27FC236}">
                <a16:creationId xmlns:a16="http://schemas.microsoft.com/office/drawing/2014/main" id="{546AD4EF-99AC-4810-A572-202A9FDE6C1F}"/>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4141117" y="18890635"/>
            <a:ext cx="3399167" cy="2379417"/>
          </a:xfrm>
          <a:prstGeom prst="rect">
            <a:avLst/>
          </a:prstGeom>
        </p:spPr>
      </p:pic>
    </p:spTree>
    <p:extLst>
      <p:ext uri="{BB962C8B-B14F-4D97-AF65-F5344CB8AC3E}">
        <p14:creationId xmlns:p14="http://schemas.microsoft.com/office/powerpoint/2010/main" val="34682877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1335</TotalTime>
  <Words>2714</Words>
  <Application>Microsoft Office PowerPoint</Application>
  <PresentationFormat>Custom</PresentationFormat>
  <Paragraphs>68</Paragraphs>
  <Slides>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Office Theme</vt:lpstr>
      <vt:lpstr>Worksheet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Fishwick</dc:creator>
  <cp:lastModifiedBy>Thomas Fishwick</cp:lastModifiedBy>
  <cp:revision>53</cp:revision>
  <dcterms:created xsi:type="dcterms:W3CDTF">2021-11-21T16:11:18Z</dcterms:created>
  <dcterms:modified xsi:type="dcterms:W3CDTF">2021-12-05T17:48:28Z</dcterms:modified>
</cp:coreProperties>
</file>