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50" d="100"/>
          <a:sy n="50" d="100"/>
        </p:scale>
        <p:origin x="36" y="-14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22/11/2021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666711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22/11/2021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002432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22/11/2021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587652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22/11/2021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2848993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15C33-BCD3-4468-9EAC-251BA9687A7A}" type="datetimeFigureOut">
              <a:rPr lang="en-GB" smtClean="0"/>
              <a:t>22/11/2021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06813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215C33-BCD3-4468-9EAC-251BA9687A7A}" type="datetimeFigureOut">
              <a:rPr lang="en-GB" smtClean="0"/>
              <a:t>22/11/2021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929646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215C33-BCD3-4468-9EAC-251BA9687A7A}" type="datetimeFigureOut">
              <a:rPr lang="en-GB" smtClean="0"/>
              <a:t>22/11/2021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868180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215C33-BCD3-4468-9EAC-251BA9687A7A}" type="datetimeFigureOut">
              <a:rPr lang="en-GB" smtClean="0"/>
              <a:t>22/11/2021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983994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215C33-BCD3-4468-9EAC-251BA9687A7A}" type="datetimeFigureOut">
              <a:rPr lang="en-GB" smtClean="0"/>
              <a:t>22/11/2021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79906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22/11/2021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583956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22/11/2021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780689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B5215C33-BCD3-4468-9EAC-251BA9687A7A}" type="datetimeFigureOut">
              <a:rPr lang="en-GB" smtClean="0"/>
              <a:t>22/11/2021</a:t>
            </a:fld>
            <a:endParaRPr lang="en-GB"/>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7924BB61-9E82-4078-AA73-C51744EC73C3}" type="slidenum">
              <a:rPr lang="en-GB" smtClean="0"/>
              <a:t>‹#›</a:t>
            </a:fld>
            <a:endParaRPr lang="en-GB"/>
          </a:p>
        </p:txBody>
      </p:sp>
    </p:spTree>
    <p:extLst>
      <p:ext uri="{BB962C8B-B14F-4D97-AF65-F5344CB8AC3E}">
        <p14:creationId xmlns:p14="http://schemas.microsoft.com/office/powerpoint/2010/main" val="2092990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package" Target="../embeddings/Microsoft_Excel_Worksheet.xlsx"/><Relationship Id="rId7" Type="http://schemas.openxmlformats.org/officeDocument/2006/relationships/image" Target="../media/image2.e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package" Target="../embeddings/Microsoft_Excel_Worksheet1.xlsx"/><Relationship Id="rId5" Type="http://schemas.openxmlformats.org/officeDocument/2006/relationships/hyperlink" Target="https://www.webuyanycar.com/guides/car-ownership/car-engine-sizes" TargetMode="External"/><Relationship Id="rId4" Type="http://schemas.openxmlformats.org/officeDocument/2006/relationships/image" Target="../media/image1.emf"/><Relationship Id="rId9"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6A69E7-3DD3-4547-A2E9-11C407C00E34}"/>
              </a:ext>
            </a:extLst>
          </p:cNvPr>
          <p:cNvSpPr txBox="1"/>
          <p:nvPr/>
        </p:nvSpPr>
        <p:spPr>
          <a:xfrm>
            <a:off x="1" y="345077"/>
            <a:ext cx="30275212" cy="584775"/>
          </a:xfrm>
          <a:prstGeom prst="rect">
            <a:avLst/>
          </a:prstGeom>
          <a:noFill/>
        </p:spPr>
        <p:txBody>
          <a:bodyPr wrap="square" rtlCol="0">
            <a:spAutoFit/>
          </a:bodyPr>
          <a:lstStyle/>
          <a:p>
            <a:pPr algn="ctr"/>
            <a:r>
              <a:rPr lang="en-GB" sz="3200" dirty="0"/>
              <a:t>Linear Regression Versus Decision Tree Regression</a:t>
            </a:r>
          </a:p>
        </p:txBody>
      </p:sp>
      <p:sp>
        <p:nvSpPr>
          <p:cNvPr id="5" name="TextBox 4">
            <a:extLst>
              <a:ext uri="{FF2B5EF4-FFF2-40B4-BE49-F238E27FC236}">
                <a16:creationId xmlns:a16="http://schemas.microsoft.com/office/drawing/2014/main" id="{B1FD9D83-690A-4881-A6C4-D07190767874}"/>
              </a:ext>
            </a:extLst>
          </p:cNvPr>
          <p:cNvSpPr txBox="1"/>
          <p:nvPr/>
        </p:nvSpPr>
        <p:spPr>
          <a:xfrm>
            <a:off x="1097280" y="1384663"/>
            <a:ext cx="17152620" cy="1292662"/>
          </a:xfrm>
          <a:prstGeom prst="rect">
            <a:avLst/>
          </a:prstGeom>
          <a:noFill/>
        </p:spPr>
        <p:txBody>
          <a:bodyPr wrap="square" rtlCol="0">
            <a:spAutoFit/>
          </a:bodyPr>
          <a:lstStyle/>
          <a:p>
            <a:r>
              <a:rPr lang="en-GB" sz="2400" b="1" dirty="0"/>
              <a:t>Problem Description</a:t>
            </a:r>
          </a:p>
          <a:p>
            <a:r>
              <a:rPr lang="en-GB" dirty="0"/>
              <a:t>In this dataset we have 17965 rows of data about used Ford cars and nine columns with their model, registration year, price, transmission, mileage, fuel type, road tax, miles per gallon and engine size. From this data I am going to predict the price of a car from some or all of the remaining eight columns. I am going to be holding out a portion of the dataset for testing. </a:t>
            </a:r>
          </a:p>
        </p:txBody>
      </p:sp>
      <p:sp>
        <p:nvSpPr>
          <p:cNvPr id="6" name="TextBox 5">
            <a:extLst>
              <a:ext uri="{FF2B5EF4-FFF2-40B4-BE49-F238E27FC236}">
                <a16:creationId xmlns:a16="http://schemas.microsoft.com/office/drawing/2014/main" id="{223713BE-5AC2-4E70-AD00-6CE1EA2DEFEE}"/>
              </a:ext>
            </a:extLst>
          </p:cNvPr>
          <p:cNvSpPr txBox="1"/>
          <p:nvPr/>
        </p:nvSpPr>
        <p:spPr>
          <a:xfrm>
            <a:off x="1097280" y="2770368"/>
            <a:ext cx="17152620" cy="1015663"/>
          </a:xfrm>
          <a:prstGeom prst="rect">
            <a:avLst/>
          </a:prstGeom>
          <a:noFill/>
        </p:spPr>
        <p:txBody>
          <a:bodyPr wrap="square" rtlCol="0">
            <a:spAutoFit/>
          </a:bodyPr>
          <a:lstStyle/>
          <a:p>
            <a:r>
              <a:rPr lang="en-GB" sz="2400" b="1" dirty="0"/>
              <a:t>Exploratory Data Analysis</a:t>
            </a:r>
          </a:p>
          <a:p>
            <a:r>
              <a:rPr lang="en-GB" dirty="0"/>
              <a:t>Summary Statistics:</a:t>
            </a:r>
          </a:p>
          <a:p>
            <a:endParaRPr lang="en-GB" dirty="0"/>
          </a:p>
        </p:txBody>
      </p:sp>
      <p:graphicFrame>
        <p:nvGraphicFramePr>
          <p:cNvPr id="8" name="Object 7" descr="Pre-Change">
            <a:extLst>
              <a:ext uri="{FF2B5EF4-FFF2-40B4-BE49-F238E27FC236}">
                <a16:creationId xmlns:a16="http://schemas.microsoft.com/office/drawing/2014/main" id="{D0195DB8-537A-4778-8B7C-5D259029174E}"/>
              </a:ext>
            </a:extLst>
          </p:cNvPr>
          <p:cNvGraphicFramePr>
            <a:graphicFrameLocks noChangeAspect="1"/>
          </p:cNvGraphicFramePr>
          <p:nvPr>
            <p:extLst>
              <p:ext uri="{D42A27DB-BD31-4B8C-83A1-F6EECF244321}">
                <p14:modId xmlns:p14="http://schemas.microsoft.com/office/powerpoint/2010/main" val="739105082"/>
              </p:ext>
            </p:extLst>
          </p:nvPr>
        </p:nvGraphicFramePr>
        <p:xfrm>
          <a:off x="1420812" y="3600450"/>
          <a:ext cx="6885709" cy="1466850"/>
        </p:xfrm>
        <a:graphic>
          <a:graphicData uri="http://schemas.openxmlformats.org/presentationml/2006/ole">
            <mc:AlternateContent xmlns:mc="http://schemas.openxmlformats.org/markup-compatibility/2006">
              <mc:Choice xmlns:v="urn:schemas-microsoft-com:vml" Requires="v">
                <p:oleObj spid="_x0000_s1038" name="Worksheet" r:id="rId3" imgW="5410286" imgH="1152557" progId="Excel.Sheet.12">
                  <p:embed/>
                </p:oleObj>
              </mc:Choice>
              <mc:Fallback>
                <p:oleObj name="Worksheet" r:id="rId3" imgW="5410286" imgH="1152557" progId="Excel.Sheet.12">
                  <p:embed/>
                  <p:pic>
                    <p:nvPicPr>
                      <p:cNvPr id="0" name=""/>
                      <p:cNvPicPr/>
                      <p:nvPr/>
                    </p:nvPicPr>
                    <p:blipFill>
                      <a:blip r:embed="rId4"/>
                      <a:stretch>
                        <a:fillRect/>
                      </a:stretch>
                    </p:blipFill>
                    <p:spPr>
                      <a:xfrm>
                        <a:off x="1420812" y="3600450"/>
                        <a:ext cx="6885709" cy="1466850"/>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68FC5C9A-A9C7-48C8-B199-109C43E880EE}"/>
              </a:ext>
            </a:extLst>
          </p:cNvPr>
          <p:cNvSpPr txBox="1"/>
          <p:nvPr/>
        </p:nvSpPr>
        <p:spPr>
          <a:xfrm>
            <a:off x="1097280" y="5321468"/>
            <a:ext cx="17152620" cy="7571303"/>
          </a:xfrm>
          <a:prstGeom prst="rect">
            <a:avLst/>
          </a:prstGeom>
          <a:noFill/>
        </p:spPr>
        <p:txBody>
          <a:bodyPr wrap="square" rtlCol="0">
            <a:spAutoFit/>
          </a:bodyPr>
          <a:lstStyle/>
          <a:p>
            <a:r>
              <a:rPr lang="en-GB" dirty="0"/>
              <a:t>From this we can see that the maximum registration year is 2060, which is wrong, as a car shouldn’t be registered in the future (it is one car, which I will update to 2020, as that is likely what it should be). For the engine size we have 51 petrol, diesel and hybrid cars with an engine size of 0 (the two electric cars have an engine size of 2 litres, which is either some weird filler number or incorrect, as the “engine size is the amount of air and fuel that can be forced into the cylinders of the engine” [</a:t>
            </a:r>
            <a:r>
              <a:rPr lang="en-US" dirty="0"/>
              <a:t>(</a:t>
            </a:r>
            <a:r>
              <a:rPr lang="en-US" i="1" dirty="0"/>
              <a:t>Car engine sizes: What you need to know | webuyanycar.com</a:t>
            </a:r>
            <a:r>
              <a:rPr lang="en-US" dirty="0"/>
              <a:t>, no date)</a:t>
            </a:r>
            <a:r>
              <a:rPr lang="en-GB" dirty="0"/>
              <a:t>]).</a:t>
            </a:r>
          </a:p>
          <a:p>
            <a:r>
              <a:rPr lang="en-GB" dirty="0"/>
              <a:t>For now, I will fill in the zeros in the engine sizes with the mean of the non-zero engine sizes, as in reality the petrol, diesel and hybrid cars will have an engine size. For the electric cars I am assuming that the engine size is meant to convey the power of the electric engine (as there are only two of them this might be the only way their price estimate is anywhere near accurate).</a:t>
            </a:r>
          </a:p>
          <a:p>
            <a:r>
              <a:rPr lang="en-GB" dirty="0"/>
              <a:t>From the histograms we can see that Fiestas and Focuses are the most common cars in the data set. Most of the cars were registered in the last 3 or so years, with occasional much older cars. The price is very approximately normally distributed around £10k (the picture cropped the scale) with it varying down to almost £0 and trailing off prior to £30k (with a few cars going up to almost £60k). So, we may not be able to generalise well to the higher end of the market (at the lower end of the scale there comes a point where the car may be worth more as scrap). The overwhelming majority of the cars in the dataset are manual cars, with 1307 automatic and 1087 semi-automatic cars, so this may be enough to generalise to those. The mileage is right skewed around the 10k miles mark, with the majority being under 40k miles. Most of the cars are either petrol or diesel cars, with 2 electric, 22 hybrids and 1 other (which given it has the same MPG, engine size and model, is almost certain to be an electric Mondeo). Road tax is clustered around the 150 mark, with another around £0, as road tax is calculated based upon fuel type, engine size and age it may not be especially useful as a predictor. Miles Per Gallon doesn’t seem to follow any particular distribution, but it is mainly centred around 60, the hybrid cars are claiming to be around 200 MPG while the electric cars are claiming 67 (for electric cars it’s a meaningless number unless they are doing some strange conversion between how long the electric charge lasts and how much fuel it would otherwise be using). For the engine size most of the cars are focused around 1 litre, with a few sports cars at the higher end.</a:t>
            </a:r>
          </a:p>
          <a:p>
            <a:r>
              <a:rPr lang="en-GB" dirty="0"/>
              <a:t>From the scatter plots we can see that some of the models have a lot of variability in price and others don’t. For the year we can see that there is something of an exponential relationship or at an extreme push a linear one. This might be better as the number of years from now if we were going to be getting more data, the age of the car is what is more important than the actual year (for classic cars some might start gaining in value after a while, but we don’t have any evidence for that in this dataset). From looking at the transmission type it doesn’t look like that is going to be of much use to us in predicting the price. The mileage looks like it is exponentially decreasing with the number of miles (capped at zero). The fuel type looks like an interesting one, as petrol appears useless as a predictor, diesel looks like it has a maximum price below it (likely as there aren’t any diesel sports cars), electric cars seem to be all one specific price but there are only three of them (thanks to moving the other one) so that is likely a lack of data and finally hybrids are rather spread out but once again we only have 22 data points so we can’t read too much into that. The tax column appears quite an interesting shape, but likely not too useful for predicting anything as it is worked out from various other columns. The MPG column is horribly distorted by the hybrids, it looks like it could be argued to be linear or exponentially decreasing (or some sort of squared relationship if you really wanted to get to the hybrids (the values over 200). Finally, the engine size column looks like it has something of a linear relationship (with a lot of missing points).</a:t>
            </a:r>
          </a:p>
        </p:txBody>
      </p:sp>
      <p:sp>
        <p:nvSpPr>
          <p:cNvPr id="10" name="TextBox 9">
            <a:extLst>
              <a:ext uri="{FF2B5EF4-FFF2-40B4-BE49-F238E27FC236}">
                <a16:creationId xmlns:a16="http://schemas.microsoft.com/office/drawing/2014/main" id="{DC395812-9CCA-48BE-8CB2-611E67A36EE9}"/>
              </a:ext>
            </a:extLst>
          </p:cNvPr>
          <p:cNvSpPr txBox="1"/>
          <p:nvPr/>
        </p:nvSpPr>
        <p:spPr>
          <a:xfrm>
            <a:off x="762000" y="18459450"/>
            <a:ext cx="17297400" cy="1200329"/>
          </a:xfrm>
          <a:prstGeom prst="rect">
            <a:avLst/>
          </a:prstGeom>
          <a:noFill/>
        </p:spPr>
        <p:txBody>
          <a:bodyPr wrap="square" rtlCol="0">
            <a:spAutoFit/>
          </a:bodyPr>
          <a:lstStyle/>
          <a:p>
            <a:r>
              <a:rPr lang="en-GB" dirty="0"/>
              <a:t>References</a:t>
            </a:r>
          </a:p>
          <a:p>
            <a:r>
              <a:rPr lang="en-US" i="1" dirty="0">
                <a:effectLst/>
              </a:rPr>
              <a:t>Car engine sizes: What you need to know | webuyanycar.com</a:t>
            </a:r>
            <a:r>
              <a:rPr lang="en-US" dirty="0">
                <a:effectLst/>
              </a:rPr>
              <a:t> (no date). Available at: </a:t>
            </a:r>
            <a:r>
              <a:rPr lang="en-US" dirty="0">
                <a:effectLst/>
                <a:hlinkClick r:id="rId5"/>
              </a:rPr>
              <a:t>https://www.webuyanycar.com/guides/car-ownership/car-engine-sizes</a:t>
            </a:r>
            <a:r>
              <a:rPr lang="en-US" dirty="0">
                <a:effectLst/>
              </a:rPr>
              <a:t> (Accessed: 21 November 2021).</a:t>
            </a:r>
          </a:p>
          <a:p>
            <a:endParaRPr lang="en-GB" dirty="0"/>
          </a:p>
        </p:txBody>
      </p:sp>
      <p:graphicFrame>
        <p:nvGraphicFramePr>
          <p:cNvPr id="12" name="Object 11" descr="Post Change">
            <a:extLst>
              <a:ext uri="{FF2B5EF4-FFF2-40B4-BE49-F238E27FC236}">
                <a16:creationId xmlns:a16="http://schemas.microsoft.com/office/drawing/2014/main" id="{025C0ECB-3B92-4F1F-A93A-0781DF11D013}"/>
              </a:ext>
            </a:extLst>
          </p:cNvPr>
          <p:cNvGraphicFramePr>
            <a:graphicFrameLocks noChangeAspect="1"/>
          </p:cNvGraphicFramePr>
          <p:nvPr>
            <p:extLst>
              <p:ext uri="{D42A27DB-BD31-4B8C-83A1-F6EECF244321}">
                <p14:modId xmlns:p14="http://schemas.microsoft.com/office/powerpoint/2010/main" val="3001743885"/>
              </p:ext>
            </p:extLst>
          </p:nvPr>
        </p:nvGraphicFramePr>
        <p:xfrm>
          <a:off x="9153885" y="3600450"/>
          <a:ext cx="5249141" cy="1466850"/>
        </p:xfrm>
        <a:graphic>
          <a:graphicData uri="http://schemas.openxmlformats.org/presentationml/2006/ole">
            <mc:AlternateContent xmlns:mc="http://schemas.openxmlformats.org/markup-compatibility/2006">
              <mc:Choice xmlns:v="urn:schemas-microsoft-com:vml" Requires="v">
                <p:oleObj spid="_x0000_s1039" name="Worksheet" r:id="rId6" imgW="4124271" imgH="1152557" progId="Excel.Sheet.12">
                  <p:embed/>
                </p:oleObj>
              </mc:Choice>
              <mc:Fallback>
                <p:oleObj name="Worksheet" r:id="rId6" imgW="4124271" imgH="1152557" progId="Excel.Sheet.12">
                  <p:embed/>
                  <p:pic>
                    <p:nvPicPr>
                      <p:cNvPr id="0" name=""/>
                      <p:cNvPicPr/>
                      <p:nvPr/>
                    </p:nvPicPr>
                    <p:blipFill>
                      <a:blip r:embed="rId7"/>
                      <a:stretch>
                        <a:fillRect/>
                      </a:stretch>
                    </p:blipFill>
                    <p:spPr>
                      <a:xfrm>
                        <a:off x="9153885" y="3600450"/>
                        <a:ext cx="5249141" cy="1466850"/>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1C74B1B2-942B-4E45-B6AC-D15CA67ED4A9}"/>
              </a:ext>
            </a:extLst>
          </p:cNvPr>
          <p:cNvSpPr txBox="1"/>
          <p:nvPr/>
        </p:nvSpPr>
        <p:spPr>
          <a:xfrm>
            <a:off x="14592300" y="3600449"/>
            <a:ext cx="1279888" cy="646331"/>
          </a:xfrm>
          <a:prstGeom prst="rect">
            <a:avLst/>
          </a:prstGeom>
          <a:noFill/>
        </p:spPr>
        <p:txBody>
          <a:bodyPr wrap="square" rtlCol="0">
            <a:spAutoFit/>
          </a:bodyPr>
          <a:lstStyle/>
          <a:p>
            <a:r>
              <a:rPr lang="en-GB" dirty="0"/>
              <a:t>Post Change</a:t>
            </a:r>
          </a:p>
        </p:txBody>
      </p:sp>
      <p:pic>
        <p:nvPicPr>
          <p:cNvPr id="3" name="Picture 2" descr="Histograms of the variables">
            <a:extLst>
              <a:ext uri="{FF2B5EF4-FFF2-40B4-BE49-F238E27FC236}">
                <a16:creationId xmlns:a16="http://schemas.microsoft.com/office/drawing/2014/main" id="{00B379CF-9D34-4988-A780-D0C7D907FAC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809494" y="929852"/>
            <a:ext cx="10868025" cy="8372475"/>
          </a:xfrm>
          <a:prstGeom prst="rect">
            <a:avLst/>
          </a:prstGeom>
        </p:spPr>
      </p:pic>
      <p:pic>
        <p:nvPicPr>
          <p:cNvPr id="11" name="Picture 10" descr="Scatter plots of features versus price (target)">
            <a:extLst>
              <a:ext uri="{FF2B5EF4-FFF2-40B4-BE49-F238E27FC236}">
                <a16:creationId xmlns:a16="http://schemas.microsoft.com/office/drawing/2014/main" id="{207C659A-F958-48A1-AFF3-125DB6ACB11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671506" y="8653462"/>
            <a:ext cx="9144000" cy="7429500"/>
          </a:xfrm>
          <a:prstGeom prst="rect">
            <a:avLst/>
          </a:prstGeom>
        </p:spPr>
      </p:pic>
    </p:spTree>
    <p:extLst>
      <p:ext uri="{BB962C8B-B14F-4D97-AF65-F5344CB8AC3E}">
        <p14:creationId xmlns:p14="http://schemas.microsoft.com/office/powerpoint/2010/main" val="34682877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525</TotalTime>
  <Words>1037</Words>
  <Application>Microsoft Office PowerPoint</Application>
  <PresentationFormat>Custom</PresentationFormat>
  <Paragraphs>12</Paragraphs>
  <Slides>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Calibri</vt:lpstr>
      <vt:lpstr>Calibri Light</vt:lpstr>
      <vt:lpstr>Office Theme</vt:lpstr>
      <vt:lpstr>Worksheet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Fishwick</dc:creator>
  <cp:lastModifiedBy>Thomas Fishwick</cp:lastModifiedBy>
  <cp:revision>11</cp:revision>
  <dcterms:created xsi:type="dcterms:W3CDTF">2021-11-21T16:11:18Z</dcterms:created>
  <dcterms:modified xsi:type="dcterms:W3CDTF">2021-11-22T16:43:21Z</dcterms:modified>
</cp:coreProperties>
</file>