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54" y="-52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09/12/2021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09/12/2021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09/12/2021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09/12/2021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09/12/2021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09/12/2021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ontent/pdf/10.1023/A:1010933404324.pdf" TargetMode="External"/><Relationship Id="rId13" Type="http://schemas.openxmlformats.org/officeDocument/2006/relationships/image" Target="../media/image2.emf"/><Relationship Id="rId18" Type="http://schemas.openxmlformats.org/officeDocument/2006/relationships/image" Target="../media/image7.jpg"/><Relationship Id="rId3" Type="http://schemas.openxmlformats.org/officeDocument/2006/relationships/package" Target="../embeddings/Microsoft_Excel_Worksheet.xlsx"/><Relationship Id="rId7" Type="http://schemas.openxmlformats.org/officeDocument/2006/relationships/hyperlink" Target="https://doi.org/10.4135/9781071802724" TargetMode="External"/><Relationship Id="rId12" Type="http://schemas.openxmlformats.org/officeDocument/2006/relationships/package" Target="../embeddings/Microsoft_Excel_Worksheet1.xlsx"/><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1" Type="http://schemas.openxmlformats.org/officeDocument/2006/relationships/vmlDrawing" Target="../drawings/vmlDrawing1.vml"/><Relationship Id="rId6" Type="http://schemas.openxmlformats.org/officeDocument/2006/relationships/hyperlink" Target="https://www.microsoft.com/en-us/research/uploads/prod/2006/01/Bishop-Pattern-Recognition-and-Machine-Learning-2006.pdf" TargetMode="External"/><Relationship Id="rId11" Type="http://schemas.openxmlformats.org/officeDocument/2006/relationships/hyperlink" Target="https://scott.fortmann-roe.com/docs/BiasVariance.html" TargetMode="External"/><Relationship Id="rId5" Type="http://schemas.openxmlformats.org/officeDocument/2006/relationships/hyperlink" Target="https://www.webuyanycar.com/guides/car-ownership/car-engine-sizes" TargetMode="External"/><Relationship Id="rId15" Type="http://schemas.openxmlformats.org/officeDocument/2006/relationships/image" Target="../media/image4.jpg"/><Relationship Id="rId10" Type="http://schemas.openxmlformats.org/officeDocument/2006/relationships/hyperlink" Target="https://ebookcentral.proquest.com/lib/city/reader.action?docID=6686746" TargetMode="External"/><Relationship Id="rId19" Type="http://schemas.openxmlformats.org/officeDocument/2006/relationships/image" Target="../media/image8.jpg"/><Relationship Id="rId4" Type="http://schemas.openxmlformats.org/officeDocument/2006/relationships/image" Target="../media/image1.emf"/><Relationship Id="rId9" Type="http://schemas.openxmlformats.org/officeDocument/2006/relationships/hyperlink" Target="https://towardsdatascience.com/ridge-and-lasso-regression-a-complete-guide-with-python-scikit-learn-e20e34bcbf0b"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Problem Description</a:t>
            </a:r>
          </a:p>
          <a:p>
            <a:r>
              <a:rPr lang="en-GB" sz="12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(12576 training rows and 5389 testing rows, or 70% training, 30%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149290"/>
            <a:ext cx="17152620" cy="738664"/>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Exploratory Data Analysis</a:t>
            </a:r>
          </a:p>
          <a:p>
            <a:r>
              <a:rPr lang="en-GB" sz="1200" dirty="0">
                <a:latin typeface="Times New Roman" panose="02020603050405020304" pitchFamily="18" charset="0"/>
                <a:cs typeface="Times New Roman" panose="02020603050405020304" pitchFamily="18" charset="0"/>
              </a:rPr>
              <a:t>Summary Statistics:</a:t>
            </a:r>
          </a:p>
          <a:p>
            <a:endParaRPr lang="en-GB"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337986174"/>
              </p:ext>
            </p:extLst>
          </p:nvPr>
        </p:nvGraphicFramePr>
        <p:xfrm>
          <a:off x="1480970" y="2661626"/>
          <a:ext cx="6885709" cy="1466850"/>
        </p:xfrm>
        <a:graphic>
          <a:graphicData uri="http://schemas.openxmlformats.org/presentationml/2006/ole">
            <mc:AlternateContent xmlns:mc="http://schemas.openxmlformats.org/markup-compatibility/2006">
              <mc:Choice xmlns:v="urn:schemas-microsoft-com:vml" Requires="v">
                <p:oleObj spid="_x0000_s1128"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80970" y="2661626"/>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4168297"/>
            <a:ext cx="17152620" cy="3231654"/>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sz="12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For now, I will fill in the zeros in the engine sizes with the mean of the non-zero engine sizes, as in reality the petrol, diesel and hybrid cars will have an engine size. For the electric cars I am assuming that the engine size is meant to convey the power of the electric engine (as there are only two of them this might be the only way their price estimate is anywhere near accurate).</a:t>
            </a:r>
          </a:p>
          <a:p>
            <a:r>
              <a:rPr lang="en-GB" sz="1200" dirty="0">
                <a:latin typeface="Times New Roman" panose="02020603050405020304" pitchFamily="18" charset="0"/>
                <a:cs typeface="Times New Roman" panose="02020603050405020304" pitchFamily="18" charset="0"/>
              </a:rPr>
              <a:t>From the histograms we can see that Fiestas and Focuses are the most common cars in the data set. Most of the cars were registered in the last 3 or so years, with occasional much older cars. The price is very approximately normally distributed around £10k (the picture cropped the scale) with it varying down to almost £0 and trailing off prior to £30k (with a few cars going up to almost £60k). So, we may not be able to generalise well to the higher end of the market (at the lower end of the scale there comes a point where the car may be worth more as scrap). The overwhelming majority of the cars in the dataset are manual cars, with 1307 automatic and 1087 semi-automatic cars, so this may be enough to generalise to those. The mileage is right skewed around the 10k miles mark, with the majority being under 40k miles. Most of the cars are either petrol or diesel cars, with 2 electric, 22 hybrids and 1 other (which given it has the same MPG, engine size and model, is almost certain to be an electric Mondeo). Road tax is clustered around the 150 mark, with another around £0, as road tax is calculated based upon fuel type, engine size and age it may not be especially useful as a predictor. Miles Per Gallon doesn’t seem to follow any particular distribution, but it is mainly centred around 60, the hybrid cars are claiming to be around 200 MPG while the electric cars are claiming 67 (for electric cars it’s a meaningless number unless they are doing some strange conversion between how long the electric charge lasts and how much fuel it would otherwise be using). For the engine size most of the cars are focused around 1 litre, with a few sports cars at the higher end.</a:t>
            </a:r>
          </a:p>
          <a:p>
            <a:r>
              <a:rPr lang="en-GB" sz="12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 For the year we can see that there is something of an exponential relationship or at an extreme push a linear one. This might be better as the number of years from now if we were going to be getting more data, the age of the car is what is more important than the actual year (for classic cars some might start gaining in value after a while, but we don’t have any evidence for that in this dataset). From looking at the transmission type it doesn’t look like that is going to be of much use to us in predicting the price. The mileage looks like it is exponentially decreasing with the number of miles (capped at zero). The fuel type looks like an interesting one, as petrol appears useless as a predictor, diesel looks like it has a maximum price below it (likely as there aren’t any diesel sports cars), electric cars seem to be all one specific price but there are only three of them (thanks to moving the other one) so that is likely a lack of data and finally hybrids are rather spread out but once again we only have 22 data points so we can’t read too much into that. The tax column appears quite an interesting shape, but likely not too useful for predicting anything as it is worked out from various other columns. The MPG column is horribly distorted by the hybrids, it looks like it could be argued to be linear or exponentially decreasing (or some sort of squared relationship if you really wanted to get to the hybrids (the values over 200). Finally, the engine size column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8890635"/>
            <a:ext cx="17712212" cy="2123658"/>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200" i="1" dirty="0">
                <a:effectLst/>
                <a:latin typeface="Times New Roman" panose="02020603050405020304" pitchFamily="18" charset="0"/>
                <a:cs typeface="Times New Roman" panose="02020603050405020304" pitchFamily="18" charset="0"/>
              </a:rPr>
              <a:t>Car engine sizes: What you need to know | webuyanycar.com</a:t>
            </a:r>
            <a:r>
              <a:rPr lang="en-US" sz="1200" dirty="0">
                <a:effectLst/>
                <a:latin typeface="Times New Roman" panose="02020603050405020304" pitchFamily="18" charset="0"/>
                <a:cs typeface="Times New Roman" panose="02020603050405020304" pitchFamily="18" charset="0"/>
              </a:rPr>
              <a:t> (no date). Available at: </a:t>
            </a:r>
            <a:r>
              <a:rPr lang="en-US" sz="1200" dirty="0">
                <a:effectLst/>
                <a:latin typeface="Times New Roman" panose="02020603050405020304" pitchFamily="18" charset="0"/>
                <a:cs typeface="Times New Roman" panose="02020603050405020304" pitchFamily="18" charset="0"/>
                <a:hlinkClick r:id="rId5"/>
              </a:rPr>
              <a:t>https://www.webuyanycar.com/guides/car-ownership/car-engine-sizes</a:t>
            </a:r>
            <a:r>
              <a:rPr lang="en-US" sz="12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200" i="1" dirty="0">
                <a:effectLst/>
                <a:latin typeface="Times New Roman" panose="02020603050405020304" pitchFamily="18" charset="0"/>
                <a:cs typeface="Times New Roman" panose="02020603050405020304" pitchFamily="18" charset="0"/>
              </a:rPr>
              <a:t>Pattern Recognition and Machine Learning</a:t>
            </a:r>
            <a:r>
              <a:rPr lang="en-US" sz="1200" dirty="0">
                <a:effectLst/>
                <a:latin typeface="Times New Roman" panose="02020603050405020304" pitchFamily="18" charset="0"/>
                <a:cs typeface="Times New Roman" panose="02020603050405020304" pitchFamily="18" charset="0"/>
              </a:rPr>
              <a:t>. Chapter 3: Springer </a:t>
            </a:r>
            <a:r>
              <a:rPr lang="en-US" sz="1200" dirty="0" err="1">
                <a:effectLst/>
                <a:latin typeface="Times New Roman" panose="02020603050405020304" pitchFamily="18" charset="0"/>
                <a:cs typeface="Times New Roman" panose="02020603050405020304" pitchFamily="18" charset="0"/>
              </a:rPr>
              <a:t>Science+Business</a:t>
            </a:r>
            <a:r>
              <a:rPr lang="en-US" sz="1200" dirty="0">
                <a:effectLst/>
                <a:latin typeface="Times New Roman" panose="02020603050405020304" pitchFamily="18" charset="0"/>
                <a:cs typeface="Times New Roman" panose="02020603050405020304" pitchFamily="18" charset="0"/>
              </a:rPr>
              <a:t> Media LLC. Available at: </a:t>
            </a:r>
            <a:r>
              <a:rPr lang="en-US" sz="1200" dirty="0">
                <a:effectLst/>
                <a:latin typeface="Times New Roman" panose="02020603050405020304" pitchFamily="18" charset="0"/>
                <a:cs typeface="Times New Roman" panose="02020603050405020304" pitchFamily="18" charset="0"/>
                <a:hlinkClick r:id="rId6"/>
              </a:rPr>
              <a:t>https://www.microsoft.com/en-us/research/uploads/prod/2006/01/Bishop-Pattern-Recognition-and-Machine-Learning-2006.pdf</a:t>
            </a:r>
            <a:r>
              <a:rPr lang="en-US" sz="12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200" dirty="0">
                <a:effectLst/>
                <a:latin typeface="Times New Roman" panose="02020603050405020304" pitchFamily="18" charset="0"/>
                <a:cs typeface="Times New Roman" panose="02020603050405020304" pitchFamily="18" charset="0"/>
              </a:rPr>
              <a:t>Osborne, J.W. (2017) </a:t>
            </a:r>
            <a:r>
              <a:rPr lang="en-US" sz="12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2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200" dirty="0">
                <a:effectLst/>
                <a:latin typeface="Times New Roman" panose="02020603050405020304" pitchFamily="18" charset="0"/>
                <a:cs typeface="Times New Roman" panose="02020603050405020304" pitchFamily="18" charset="0"/>
                <a:hlinkClick r:id="rId7"/>
              </a:rPr>
              <a:t>10.4135/9781071802724</a:t>
            </a:r>
            <a:r>
              <a:rPr lang="en-US" sz="12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200" dirty="0" err="1">
                <a:effectLst/>
              </a:rPr>
              <a:t>Schapire</a:t>
            </a:r>
            <a:r>
              <a:rPr lang="en-US" sz="1200" dirty="0">
                <a:effectLst/>
              </a:rPr>
              <a:t> Robert (2001) </a:t>
            </a:r>
            <a:r>
              <a:rPr lang="en-US" sz="1200" i="1" dirty="0">
                <a:effectLst/>
              </a:rPr>
              <a:t>Random Forests</a:t>
            </a:r>
            <a:r>
              <a:rPr lang="en-US" sz="1200" dirty="0">
                <a:effectLst/>
              </a:rPr>
              <a:t>, </a:t>
            </a:r>
            <a:r>
              <a:rPr lang="en-US" sz="1200" i="1" dirty="0">
                <a:effectLst/>
              </a:rPr>
              <a:t>Random Forests</a:t>
            </a:r>
            <a:r>
              <a:rPr lang="en-US" sz="1200" dirty="0">
                <a:effectLst/>
              </a:rPr>
              <a:t>. Available at: </a:t>
            </a:r>
            <a:r>
              <a:rPr lang="en-US" sz="1200" dirty="0">
                <a:effectLst/>
                <a:hlinkClick r:id="rId8"/>
              </a:rPr>
              <a:t>https://link.springer.com/content/pdf/10.1023/A:1010933404324.pdf</a:t>
            </a:r>
            <a:r>
              <a:rPr lang="en-US" sz="1200" dirty="0">
                <a:effectLst/>
              </a:rPr>
              <a:t> (Accessed: 1 December 2021).</a:t>
            </a:r>
          </a:p>
          <a:p>
            <a:pPr marL="228600" indent="-228600">
              <a:buFont typeface="+mj-lt"/>
              <a:buAutoNum type="arabicPeriod"/>
            </a:pPr>
            <a:r>
              <a:rPr lang="en-GB" sz="1200" dirty="0">
                <a:effectLst/>
              </a:rPr>
              <a:t>Bhattacharyya, </a:t>
            </a:r>
            <a:r>
              <a:rPr lang="en-GB" sz="1200" dirty="0" err="1">
                <a:effectLst/>
              </a:rPr>
              <a:t>Saptashwa</a:t>
            </a:r>
            <a:r>
              <a:rPr lang="en-GB" sz="1200" dirty="0">
                <a:effectLst/>
              </a:rPr>
              <a:t>. ‘Ridge and Lasso Regression: L1 and L2 Regularization’. Medium, 28 September 2020. </a:t>
            </a:r>
            <a:r>
              <a:rPr lang="en-GB" sz="1200" dirty="0">
                <a:effectLst/>
                <a:hlinkClick r:id="rId9"/>
              </a:rPr>
              <a:t>https://towardsdatascience.com/ridge-and-lasso-regression-a-complete-guide-with-python-scikit-learn-e20e34bcbf0b</a:t>
            </a:r>
            <a:r>
              <a:rPr lang="en-GB" sz="1200" dirty="0">
                <a:effectLst/>
              </a:rPr>
              <a:t>.</a:t>
            </a:r>
          </a:p>
          <a:p>
            <a:pPr marL="228600" indent="-228600">
              <a:buFont typeface="+mj-lt"/>
              <a:buAutoNum type="arabicPeriod"/>
            </a:pPr>
            <a:r>
              <a:rPr lang="en-GB" sz="1200" dirty="0">
                <a:effectLst/>
              </a:rPr>
              <a:t>James, Gareth, Witten, Daniela, Hastie, Trevor, and </a:t>
            </a:r>
            <a:r>
              <a:rPr lang="en-GB" sz="1200" dirty="0" err="1">
                <a:effectLst/>
              </a:rPr>
              <a:t>Tibshirani</a:t>
            </a:r>
            <a:r>
              <a:rPr lang="en-GB" sz="1200" dirty="0">
                <a:effectLst/>
              </a:rPr>
              <a:t>, Robert. </a:t>
            </a:r>
            <a:r>
              <a:rPr lang="en-GB" sz="1200" i="1" dirty="0">
                <a:effectLst/>
              </a:rPr>
              <a:t>An Introduction to Statistical Learning with Applications in R</a:t>
            </a:r>
            <a:r>
              <a:rPr lang="en-GB" sz="1200" dirty="0">
                <a:effectLst/>
              </a:rPr>
              <a:t>. 2nd ed. Vol. 1. 1 vols. Chapter 3: Springer </a:t>
            </a:r>
            <a:r>
              <a:rPr lang="en-GB" sz="1200" dirty="0" err="1">
                <a:effectLst/>
              </a:rPr>
              <a:t>Science+Business</a:t>
            </a:r>
            <a:r>
              <a:rPr lang="en-GB" sz="1200" dirty="0">
                <a:effectLst/>
              </a:rPr>
              <a:t> Media LLC, 2021. </a:t>
            </a:r>
            <a:r>
              <a:rPr lang="en-GB" sz="1200" dirty="0">
                <a:effectLst/>
                <a:hlinkClick r:id="rId10"/>
              </a:rPr>
              <a:t>https://ebookcentral.proquest.com/lib/city/reader.action?docID=6686746</a:t>
            </a:r>
            <a:r>
              <a:rPr lang="en-GB" sz="1200" dirty="0">
                <a:effectLst/>
              </a:rPr>
              <a:t>. Page 88.</a:t>
            </a:r>
          </a:p>
          <a:p>
            <a:pPr marL="228600" indent="-228600">
              <a:buFont typeface="+mj-lt"/>
              <a:buAutoNum type="arabicPeriod"/>
            </a:pPr>
            <a:r>
              <a:rPr lang="en-US" sz="1200" i="1" dirty="0">
                <a:effectLst/>
              </a:rPr>
              <a:t>Understanding the Bias-Variance Tradeoff</a:t>
            </a:r>
            <a:r>
              <a:rPr lang="en-US" sz="1200" dirty="0">
                <a:effectLst/>
              </a:rPr>
              <a:t> (no date). Available at: </a:t>
            </a:r>
            <a:r>
              <a:rPr lang="en-US" sz="1200" dirty="0">
                <a:effectLst/>
                <a:hlinkClick r:id="rId11"/>
              </a:rPr>
              <a:t>https://scott.fortmann-roe.com/docs/BiasVariance.html</a:t>
            </a:r>
            <a:r>
              <a:rPr lang="en-US" sz="1200" dirty="0">
                <a:effectLst/>
              </a:rPr>
              <a:t> (Accessed: 9 December 2021).</a:t>
            </a:r>
          </a:p>
          <a:p>
            <a:pPr marL="228600" indent="-228600">
              <a:buFont typeface="+mj-lt"/>
              <a:buAutoNum type="arabicPeriod"/>
            </a:pPr>
            <a:endParaRPr lang="en-GB" sz="1200" dirty="0">
              <a:effectLst/>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589942604"/>
              </p:ext>
            </p:extLst>
          </p:nvPr>
        </p:nvGraphicFramePr>
        <p:xfrm>
          <a:off x="9214043" y="2661626"/>
          <a:ext cx="5249141" cy="1466850"/>
        </p:xfrm>
        <a:graphic>
          <a:graphicData uri="http://schemas.openxmlformats.org/presentationml/2006/ole">
            <mc:AlternateContent xmlns:mc="http://schemas.openxmlformats.org/markup-compatibility/2006">
              <mc:Choice xmlns:v="urn:schemas-microsoft-com:vml" Requires="v">
                <p:oleObj spid="_x0000_s1129" name="Worksheet" r:id="rId12" imgW="4124271" imgH="1152557" progId="Excel.Sheet.12">
                  <p:embed/>
                </p:oleObj>
              </mc:Choice>
              <mc:Fallback>
                <p:oleObj name="Worksheet" r:id="rId12" imgW="4124271" imgH="1152557" progId="Excel.Sheet.12">
                  <p:embed/>
                  <p:pic>
                    <p:nvPicPr>
                      <p:cNvPr id="0" name=""/>
                      <p:cNvPicPr/>
                      <p:nvPr/>
                    </p:nvPicPr>
                    <p:blipFill>
                      <a:blip r:embed="rId13"/>
                      <a:stretch>
                        <a:fillRect/>
                      </a:stretch>
                    </p:blipFill>
                    <p:spPr>
                      <a:xfrm>
                        <a:off x="9214043" y="2661626"/>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661625"/>
            <a:ext cx="1279888" cy="646331"/>
          </a:xfrm>
          <a:prstGeom prst="rect">
            <a:avLst/>
          </a:prstGeom>
          <a:noFill/>
        </p:spPr>
        <p:txBody>
          <a:bodyPr wrap="square" rtlCol="0">
            <a:spAutoFit/>
          </a:bodyPr>
          <a:lstStyle/>
          <a:p>
            <a:r>
              <a:rPr lang="en-GB" dirty="0"/>
              <a:t>Post Change</a:t>
            </a:r>
          </a:p>
        </p:txBody>
      </p:sp>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809494" y="929852"/>
            <a:ext cx="10868025" cy="8372475"/>
          </a:xfrm>
          <a:prstGeom prst="rect">
            <a:avLst/>
          </a:prstGeom>
        </p:spPr>
      </p:pic>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671506" y="8653462"/>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1099161" y="7397018"/>
            <a:ext cx="17152620" cy="360098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Linear Regression</a:t>
            </a:r>
          </a:p>
          <a:p>
            <a:r>
              <a:rPr lang="en-GB" sz="12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200" dirty="0">
                <a:latin typeface="Times New Roman" panose="02020603050405020304" pitchFamily="18" charset="0"/>
                <a:cs typeface="Times New Roman" panose="02020603050405020304" pitchFamily="18" charset="0"/>
              </a:rPr>
              <a:t>Y = </a:t>
            </a:r>
            <a:r>
              <a:rPr lang="en-GB" sz="1200" dirty="0" err="1">
                <a:latin typeface="Times New Roman" panose="02020603050405020304" pitchFamily="18" charset="0"/>
                <a:cs typeface="Times New Roman" panose="02020603050405020304" pitchFamily="18" charset="0"/>
              </a:rPr>
              <a:t>wX</a:t>
            </a:r>
            <a:r>
              <a:rPr lang="en-GB" sz="1200" dirty="0">
                <a:latin typeface="Times New Roman" panose="02020603050405020304" pitchFamily="18" charset="0"/>
                <a:cs typeface="Times New Roman" panose="02020603050405020304" pitchFamily="18" charset="0"/>
              </a:rPr>
              <a:t> + c + e</a:t>
            </a:r>
          </a:p>
          <a:p>
            <a:r>
              <a:rPr lang="en-GB" sz="12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easily model so our prediction should be wrong by that amount).</a:t>
            </a:r>
          </a:p>
          <a:p>
            <a:r>
              <a:rPr lang="en-GB" sz="12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200" dirty="0">
                <a:latin typeface="Times New Roman" panose="02020603050405020304" pitchFamily="18" charset="0"/>
                <a:cs typeface="Times New Roman" panose="02020603050405020304" pitchFamily="18" charset="0"/>
              </a:rPr>
              <a:t>It tries to generate the w vector and intercept such that:</a:t>
            </a:r>
          </a:p>
          <a:p>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200" i="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[2]</a:t>
            </a:r>
            <a:endParaRPr lang="en-GB" sz="1200" i="1"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computer will iterate through potential solution until it finds one with the smallest error.</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 “way of extending this model is to include a third predictor, called an interaction term, which is constructed by computing the product of X1 and X2” [6]. This allows the Linear Regression model to capture more complicated relationships.</a:t>
            </a:r>
          </a:p>
          <a:p>
            <a:pPr marL="285750" indent="-2857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solution might not make that much sense to people, it may attach undue importance to particular variables if everything has been put into the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Generally needs normalised data to build a model</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“Important</a:t>
            </a:r>
            <a:r>
              <a:rPr lang="en-US" sz="1200" b="0" i="0"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200" dirty="0">
                <a:latin typeface="Times New Roman" panose="02020603050405020304" pitchFamily="18" charset="0"/>
                <a:cs typeface="Times New Roman" panose="02020603050405020304" pitchFamily="18" charset="0"/>
              </a:rPr>
              <a:t>[3]</a:t>
            </a:r>
          </a:p>
          <a:p>
            <a:endParaRPr lang="en-GB"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1097265" y="13020000"/>
            <a:ext cx="17712213"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Hypothesis Statement</a:t>
            </a:r>
          </a:p>
          <a:p>
            <a:r>
              <a:rPr lang="en-GB" sz="1200" dirty="0">
                <a:latin typeface="Times New Roman" panose="02020603050405020304" pitchFamily="18" charset="0"/>
                <a:cs typeface="Times New Roman" panose="02020603050405020304" pitchFamily="18" charset="0"/>
              </a:rPr>
              <a:t>My hypothesis is that the Random Forest Regressor will have better accuracy (lower MAE and RMSE) than Linear Regression. This is because the random forest regressor should be able to generalise better to all of the different columns and pick up on smaller patterns, meanwhile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1097265" y="10698694"/>
            <a:ext cx="17152620" cy="249299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Random Forest Regression</a:t>
            </a:r>
          </a:p>
          <a:p>
            <a:r>
              <a:rPr lang="en-GB" sz="1200" dirty="0">
                <a:latin typeface="Times New Roman" panose="02020603050405020304" pitchFamily="18" charset="0"/>
                <a:cs typeface="Times New Roman" panose="02020603050405020304" pitchFamily="18" charset="0"/>
              </a:rPr>
              <a:t>Random Forest Regression combines lots of decision tree regressors and takes their average result to give the prediction. They use “</a:t>
            </a:r>
            <a:r>
              <a:rPr lang="en-GB" sz="1200" dirty="0"/>
              <a:t>bagging and random features” (</a:t>
            </a:r>
            <a:r>
              <a:rPr lang="en-GB" sz="1200" dirty="0" err="1"/>
              <a:t>Schapire</a:t>
            </a:r>
            <a:r>
              <a:rPr lang="en-GB" sz="1200" dirty="0"/>
              <a:t> Robert, 2001)</a:t>
            </a:r>
            <a:r>
              <a:rPr lang="en-GB" sz="1200" dirty="0">
                <a:latin typeface="Times New Roman" panose="02020603050405020304" pitchFamily="18" charset="0"/>
                <a:cs typeface="Times New Roman" panose="02020603050405020304" pitchFamily="18" charset="0"/>
              </a:rPr>
              <a:t> when training each decision tree, or in other words they sample with replacement from the training data (bagging) to create artificial training data and then use a random sample of the columns to train from.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Because of the Law of Large Numbers they do not overfit” </a:t>
            </a:r>
            <a:r>
              <a:rPr lang="en-GB" sz="1200" dirty="0"/>
              <a:t>[4]</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t>
            </a:r>
            <a:r>
              <a:rPr lang="en-GB" sz="12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2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As it is a combination of many decision tree regressor models, the reason why it came up with a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1097265" y="13666331"/>
            <a:ext cx="17712212" cy="646331"/>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Training and Evaluation Methodology</a:t>
            </a:r>
          </a:p>
          <a:p>
            <a:r>
              <a:rPr lang="en-GB" sz="12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 and within a reasonable range.</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296747"/>
            <a:ext cx="17712213" cy="267765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Choice of parameters and experimental results</a:t>
            </a:r>
          </a:p>
          <a:p>
            <a:r>
              <a:rPr lang="en-GB" sz="1200" dirty="0">
                <a:latin typeface="Times New Roman" panose="02020603050405020304" pitchFamily="18" charset="0"/>
                <a:cs typeface="Times New Roman" panose="02020603050405020304" pitchFamily="18" charset="0"/>
              </a:rPr>
              <a:t>I have chosen to use the columns: model, year, mileage, fuel type, MPG and engine size. This is because all of these have a relationship with the price column and aren’t derived from other columns. Using the script </a:t>
            </a:r>
            <a:r>
              <a:rPr lang="en-GB" sz="1200" dirty="0" err="1">
                <a:latin typeface="Times New Roman" panose="02020603050405020304" pitchFamily="18" charset="0"/>
                <a:cs typeface="Times New Roman" panose="02020603050405020304" pitchFamily="18" charset="0"/>
              </a:rPr>
              <a:t>OptimizeLinearRegression</a:t>
            </a:r>
            <a:r>
              <a:rPr lang="en-GB" sz="1200" dirty="0">
                <a:latin typeface="Times New Roman" panose="02020603050405020304" pitchFamily="18" charset="0"/>
                <a:cs typeface="Times New Roman" panose="02020603050405020304" pitchFamily="18" charset="0"/>
              </a:rPr>
              <a:t> I found the general parameters for linear regression that gave good results. Normalising the data dramatically improved the performance of linear regression. </a:t>
            </a:r>
          </a:p>
          <a:p>
            <a:r>
              <a:rPr lang="en-GB" sz="1200" dirty="0">
                <a:latin typeface="Times New Roman" panose="02020603050405020304" pitchFamily="18" charset="0"/>
                <a:cs typeface="Times New Roman" panose="02020603050405020304" pitchFamily="18" charset="0"/>
              </a:rPr>
              <a:t>The best Linear Regression model (which didn’t involve adjusting the hybrid’s figures) has RMSE 1799.9 and MAE of 1364.07.</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Lambda: 0.0002972, the regularisation parameter used to penalise large coefficients.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Regularisation: Ridge. </a:t>
            </a:r>
            <a:r>
              <a:rPr lang="en-GB" sz="1200" i="1" dirty="0">
                <a:latin typeface="Times New Roman" panose="02020603050405020304" pitchFamily="18" charset="0"/>
                <a:cs typeface="Times New Roman" panose="02020603050405020304" pitchFamily="18" charset="0"/>
              </a:rPr>
              <a:t>Ridge regression helps to minimise the coefficient vector w</a:t>
            </a:r>
            <a:r>
              <a:rPr lang="en-GB" sz="12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Solver: BFGS. The objective function being used (</a:t>
            </a:r>
            <a:r>
              <a:rPr lang="en-GB" sz="1200" dirty="0" err="1">
                <a:latin typeface="Times New Roman" panose="02020603050405020304" pitchFamily="18" charset="0"/>
                <a:cs typeface="Times New Roman" panose="02020603050405020304" pitchFamily="18" charset="0"/>
              </a:rPr>
              <a:t>Broyden</a:t>
            </a:r>
            <a:r>
              <a:rPr lang="en-GB" sz="1200" dirty="0">
                <a:latin typeface="Times New Roman" panose="02020603050405020304" pitchFamily="18" charset="0"/>
                <a:cs typeface="Times New Roman" panose="02020603050405020304" pitchFamily="18" charset="0"/>
              </a:rPr>
              <a:t>-Fletcher-Goldfarb-</a:t>
            </a:r>
            <a:r>
              <a:rPr lang="en-GB" sz="1200" dirty="0" err="1">
                <a:latin typeface="Times New Roman" panose="02020603050405020304" pitchFamily="18" charset="0"/>
                <a:cs typeface="Times New Roman" panose="02020603050405020304" pitchFamily="18" charset="0"/>
              </a:rPr>
              <a:t>Shanno</a:t>
            </a:r>
            <a:r>
              <a:rPr lang="en-GB" sz="1200" dirty="0">
                <a:latin typeface="Times New Roman" panose="02020603050405020304" pitchFamily="18" charset="0"/>
                <a:cs typeface="Times New Roman" panose="02020603050405020304" pitchFamily="18" charset="0"/>
              </a:rPr>
              <a:t> quasi-Newton algorithm)</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For the Random Forest I used the script </a:t>
            </a:r>
            <a:r>
              <a:rPr lang="en-GB" sz="1200" dirty="0" err="1">
                <a:latin typeface="Times New Roman" panose="02020603050405020304" pitchFamily="18" charset="0"/>
                <a:cs typeface="Times New Roman" panose="02020603050405020304" pitchFamily="18" charset="0"/>
              </a:rPr>
              <a:t>OptimiseRandomForest</a:t>
            </a:r>
            <a:r>
              <a:rPr lang="en-GB" sz="1200" dirty="0">
                <a:latin typeface="Times New Roman" panose="02020603050405020304" pitchFamily="18" charset="0"/>
                <a:cs typeface="Times New Roman" panose="02020603050405020304" pitchFamily="18" charset="0"/>
              </a:rPr>
              <a:t> to find the best hyperparameters.</a:t>
            </a:r>
          </a:p>
          <a:p>
            <a:r>
              <a:rPr lang="en-GB" sz="1200" dirty="0">
                <a:latin typeface="Times New Roman" panose="02020603050405020304" pitchFamily="18" charset="0"/>
                <a:cs typeface="Times New Roman" panose="02020603050405020304" pitchFamily="18" charset="0"/>
              </a:rPr>
              <a:t>The best Random Forest model has RMSE 1113.79 and MAE 821.45. Even the worst Random Forest Regression model was better than the best Linear Regression model.</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97265" y="16972542"/>
            <a:ext cx="1771221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Analysis and critical evaluation of results</a:t>
            </a:r>
          </a:p>
          <a:p>
            <a:r>
              <a:rPr lang="en-GB" sz="1200" dirty="0">
                <a:latin typeface="Times New Roman" panose="02020603050405020304" pitchFamily="18" charset="0"/>
                <a:cs typeface="Times New Roman" panose="02020603050405020304" pitchFamily="18" charset="0"/>
              </a:rPr>
              <a:t>From the RMSE and MAE results we can see that Random Forest has an MAE of £542.6 less than Linear Regression and £686.2 less of an RMSE than Linear Regression. The histogram plots of the two models’ residuals show that Random Forest’s residuals are centred much tighter on zero and without some of residuals being more than £10k from the centre. In the plots of the continuous variables against the predicted and true prices we can see that generally Random Forest is closer to actual (admittedly it is easier to spot some of the silly mistakes made by Linear Regression).</a:t>
            </a:r>
          </a:p>
          <a:p>
            <a:r>
              <a:rPr lang="en-GB" sz="12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it effectively is a black box, you could drill into all of its constituent trees to find out which features are more or less important but you would be unlikely to truly understand it. Once it is trained it is then very quick to use and mostly accurate. The question is whether or not you would trust it.</a:t>
            </a:r>
          </a:p>
          <a:p>
            <a:r>
              <a:rPr lang="en-GB" sz="12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a:t>
            </a:r>
            <a:r>
              <a:rPr lang="en-GB" sz="1200" dirty="0" err="1">
                <a:latin typeface="Times New Roman" panose="02020603050405020304" pitchFamily="18" charset="0"/>
                <a:cs typeface="Times New Roman" panose="02020603050405020304" pitchFamily="18" charset="0"/>
              </a:rPr>
              <a:t>model_Ranger</a:t>
            </a:r>
            <a:r>
              <a:rPr lang="en-GB" sz="1200" dirty="0">
                <a:latin typeface="Times New Roman" panose="02020603050405020304" pitchFamily="18" charset="0"/>
                <a:cs typeface="Times New Roman" panose="02020603050405020304" pitchFamily="18" charset="0"/>
              </a:rPr>
              <a:t> and </a:t>
            </a:r>
            <a:r>
              <a:rPr lang="en-GB" sz="1200" dirty="0" err="1">
                <a:latin typeface="Times New Roman" panose="02020603050405020304" pitchFamily="18" charset="0"/>
                <a:cs typeface="Times New Roman" panose="02020603050405020304" pitchFamily="18" charset="0"/>
              </a:rPr>
              <a:t>model_Transit_Tourneo</a:t>
            </a:r>
            <a:r>
              <a:rPr lang="en-GB" sz="1200" dirty="0">
                <a:latin typeface="Times New Roman" panose="02020603050405020304" pitchFamily="18" charset="0"/>
                <a:cs typeface="Times New Roman" panose="02020603050405020304" pitchFamily="18" charset="0"/>
              </a:rPr>
              <a:t>)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 very far from £0. The advantage of the model though comes from its </a:t>
            </a:r>
            <a:r>
              <a:rPr lang="en-GB" sz="1200" dirty="0" err="1">
                <a:latin typeface="Times New Roman" panose="02020603050405020304" pitchFamily="18" charset="0"/>
                <a:cs typeface="Times New Roman" panose="02020603050405020304" pitchFamily="18" charset="0"/>
              </a:rPr>
              <a:t>explainability</a:t>
            </a:r>
            <a:r>
              <a:rPr lang="en-GB" sz="1200" dirty="0">
                <a:latin typeface="Times New Roman" panose="02020603050405020304" pitchFamily="18" charset="0"/>
                <a:cs typeface="Times New Roman" panose="02020603050405020304" pitchFamily="18" charset="0"/>
              </a:rPr>
              <a:t>, even if you wouldn’t trust it to predict the price of a care (and the data says that you shouldn’t trust it), you can see the effect of engine size and other parameters on the price (admittedly these are on the normalised data, but you could translate them back to the unnormalized data.</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86784" y="20793959"/>
            <a:ext cx="17712212" cy="830997"/>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Lessons Learned and Future work</a:t>
            </a:r>
          </a:p>
          <a:p>
            <a:r>
              <a:rPr lang="en-GB" sz="1200" dirty="0">
                <a:latin typeface="Times New Roman" panose="02020603050405020304" pitchFamily="18" charset="0"/>
                <a:cs typeface="Times New Roman" panose="02020603050405020304" pitchFamily="18" charset="0"/>
              </a:rPr>
              <a:t>Something I spotted as a potential issue and possible improvement when trying to analyse the models was that there was a great big mass of whether a row was a particular model of car. For random forest this is unlikely to be an issue, but is likely something that doesn’t help the Linear Regression model. This may have been better had I grouped the models into categories such as SUV, sports car, people carrier, etc.. This at least would mean that you could train a model on Ford’s cars and then take the list of another manufacturer and see how well it does (it may not note the subtlety that a Mercedes car with all the same numbers as a Ford car might be perceived as more valuable due to its brand).</a:t>
            </a:r>
          </a:p>
        </p:txBody>
      </p:sp>
      <p:pic>
        <p:nvPicPr>
          <p:cNvPr id="20" name="Picture 19" descr="Linear Regression Residuals">
            <a:extLst>
              <a:ext uri="{FF2B5EF4-FFF2-40B4-BE49-F238E27FC236}">
                <a16:creationId xmlns:a16="http://schemas.microsoft.com/office/drawing/2014/main" id="{4A9869BF-60E8-4A94-AEEA-E015618FB5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433506" y="15704548"/>
            <a:ext cx="4604210" cy="3222947"/>
          </a:xfrm>
          <a:prstGeom prst="rect">
            <a:avLst/>
          </a:prstGeom>
        </p:spPr>
      </p:pic>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42303" y="15704548"/>
            <a:ext cx="4604210" cy="3222947"/>
          </a:xfrm>
          <a:prstGeom prst="rect">
            <a:avLst/>
          </a:prstGeom>
        </p:spPr>
      </p:pic>
      <p:pic>
        <p:nvPicPr>
          <p:cNvPr id="24" name="Picture 23" descr="Linear Regression number features versus actual and predicted price">
            <a:extLst>
              <a:ext uri="{FF2B5EF4-FFF2-40B4-BE49-F238E27FC236}">
                <a16:creationId xmlns:a16="http://schemas.microsoft.com/office/drawing/2014/main" id="{23309BCE-2D64-47CE-B1D0-5D5DE7BD765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579703" y="18890635"/>
            <a:ext cx="3561414" cy="2492990"/>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41117" y="18890635"/>
            <a:ext cx="3399167" cy="2379417"/>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1342</TotalTime>
  <Words>2783</Words>
  <Application>Microsoft Office PowerPoint</Application>
  <PresentationFormat>Custom</PresentationFormat>
  <Paragraphs>70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55</cp:revision>
  <dcterms:created xsi:type="dcterms:W3CDTF">2021-11-21T16:11:18Z</dcterms:created>
  <dcterms:modified xsi:type="dcterms:W3CDTF">2021-12-09T21:47:25Z</dcterms:modified>
</cp:coreProperties>
</file>