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0" r:id="rId4"/>
    <p:sldId id="257"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247" autoAdjust="0"/>
  </p:normalViewPr>
  <p:slideViewPr>
    <p:cSldViewPr snapToGrid="0">
      <p:cViewPr varScale="1">
        <p:scale>
          <a:sx n="60" d="100"/>
          <a:sy n="60" d="100"/>
        </p:scale>
        <p:origin x="96" y="1014"/>
      </p:cViewPr>
      <p:guideLst/>
    </p:cSldViewPr>
  </p:slideViewPr>
  <p:notesTextViewPr>
    <p:cViewPr>
      <p:scale>
        <a:sx n="1" d="1"/>
        <a:sy n="1" d="1"/>
      </p:scale>
      <p:origin x="0" y="-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65139-FE8B-4446-AAF3-D1C5B51EC289}" type="datetimeFigureOut">
              <a:rPr lang="en-GB" smtClean="0"/>
              <a:t>21/03/2022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31C9A-4BF5-4D3F-9451-B8AA6F3E3454}" type="slidenum">
              <a:rPr lang="en-GB" smtClean="0"/>
              <a:t>‹#›</a:t>
            </a:fld>
            <a:endParaRPr lang="en-GB"/>
          </a:p>
        </p:txBody>
      </p:sp>
    </p:spTree>
    <p:extLst>
      <p:ext uri="{BB962C8B-B14F-4D97-AF65-F5344CB8AC3E}">
        <p14:creationId xmlns:p14="http://schemas.microsoft.com/office/powerpoint/2010/main" val="157931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are looking at the travel habits of customers and non-customers to see who we should advertise to</a:t>
            </a:r>
          </a:p>
        </p:txBody>
      </p:sp>
      <p:sp>
        <p:nvSpPr>
          <p:cNvPr id="4" name="Slide Number Placeholder 3"/>
          <p:cNvSpPr>
            <a:spLocks noGrp="1"/>
          </p:cNvSpPr>
          <p:nvPr>
            <p:ph type="sldNum" sz="quarter" idx="5"/>
          </p:nvPr>
        </p:nvSpPr>
        <p:spPr/>
        <p:txBody>
          <a:bodyPr/>
          <a:lstStyle/>
          <a:p>
            <a:fld id="{5AA31C9A-4BF5-4D3F-9451-B8AA6F3E3454}" type="slidenum">
              <a:rPr lang="en-GB" smtClean="0"/>
              <a:t>1</a:t>
            </a:fld>
            <a:endParaRPr lang="en-GB"/>
          </a:p>
        </p:txBody>
      </p:sp>
    </p:spTree>
    <p:extLst>
      <p:ext uri="{BB962C8B-B14F-4D97-AF65-F5344CB8AC3E}">
        <p14:creationId xmlns:p14="http://schemas.microsoft.com/office/powerpoint/2010/main" val="368764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summary of customers and non-customers. We can see that the main differences are that customers are slightly older, earn much more than non-customers and have slightly more family members</a:t>
            </a:r>
          </a:p>
        </p:txBody>
      </p:sp>
      <p:sp>
        <p:nvSpPr>
          <p:cNvPr id="4" name="Slide Number Placeholder 3"/>
          <p:cNvSpPr>
            <a:spLocks noGrp="1"/>
          </p:cNvSpPr>
          <p:nvPr>
            <p:ph type="sldNum" sz="quarter" idx="5"/>
          </p:nvPr>
        </p:nvSpPr>
        <p:spPr/>
        <p:txBody>
          <a:bodyPr/>
          <a:lstStyle/>
          <a:p>
            <a:fld id="{5AA31C9A-4BF5-4D3F-9451-B8AA6F3E3454}" type="slidenum">
              <a:rPr lang="en-GB" smtClean="0"/>
              <a:t>2</a:t>
            </a:fld>
            <a:endParaRPr lang="en-GB"/>
          </a:p>
        </p:txBody>
      </p:sp>
    </p:spTree>
    <p:extLst>
      <p:ext uri="{BB962C8B-B14F-4D97-AF65-F5344CB8AC3E}">
        <p14:creationId xmlns:p14="http://schemas.microsoft.com/office/powerpoint/2010/main" val="111345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see that as an individual’s annual income increases they are more likely to buy insurance and its effect can be shown in a simple predictive model. We cannot prove cause and effect with statistics, but after customers get into the income bracket of 1.4 million dollars they are almost certain to get travel insurance and not too likely to get insurance otherwise</a:t>
            </a:r>
          </a:p>
        </p:txBody>
      </p:sp>
      <p:sp>
        <p:nvSpPr>
          <p:cNvPr id="4" name="Slide Number Placeholder 3"/>
          <p:cNvSpPr>
            <a:spLocks noGrp="1"/>
          </p:cNvSpPr>
          <p:nvPr>
            <p:ph type="sldNum" sz="quarter" idx="5"/>
          </p:nvPr>
        </p:nvSpPr>
        <p:spPr/>
        <p:txBody>
          <a:bodyPr/>
          <a:lstStyle/>
          <a:p>
            <a:fld id="{5AA31C9A-4BF5-4D3F-9451-B8AA6F3E3454}" type="slidenum">
              <a:rPr lang="en-GB" smtClean="0"/>
              <a:t>3</a:t>
            </a:fld>
            <a:endParaRPr lang="en-GB"/>
          </a:p>
        </p:txBody>
      </p:sp>
    </p:spTree>
    <p:extLst>
      <p:ext uri="{BB962C8B-B14F-4D97-AF65-F5344CB8AC3E}">
        <p14:creationId xmlns:p14="http://schemas.microsoft.com/office/powerpoint/2010/main" val="131639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appears that 28 year olds are a key sector, but most choose to travel without insurance. Generally for the other age groups around half take insurance and half do not.</a:t>
            </a:r>
          </a:p>
        </p:txBody>
      </p:sp>
      <p:sp>
        <p:nvSpPr>
          <p:cNvPr id="4" name="Slide Number Placeholder 3"/>
          <p:cNvSpPr>
            <a:spLocks noGrp="1"/>
          </p:cNvSpPr>
          <p:nvPr>
            <p:ph type="sldNum" sz="quarter" idx="5"/>
          </p:nvPr>
        </p:nvSpPr>
        <p:spPr/>
        <p:txBody>
          <a:bodyPr/>
          <a:lstStyle/>
          <a:p>
            <a:fld id="{5AA31C9A-4BF5-4D3F-9451-B8AA6F3E3454}" type="slidenum">
              <a:rPr lang="en-GB" smtClean="0"/>
              <a:t>4</a:t>
            </a:fld>
            <a:endParaRPr lang="en-GB"/>
          </a:p>
        </p:txBody>
      </p:sp>
    </p:spTree>
    <p:extLst>
      <p:ext uri="{BB962C8B-B14F-4D97-AF65-F5344CB8AC3E}">
        <p14:creationId xmlns:p14="http://schemas.microsoft.com/office/powerpoint/2010/main" val="1993290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that incomes effect on whether a customer buys travel insurance is much more pronounced when both are shown together</a:t>
            </a:r>
          </a:p>
        </p:txBody>
      </p:sp>
      <p:sp>
        <p:nvSpPr>
          <p:cNvPr id="4" name="Slide Number Placeholder 3"/>
          <p:cNvSpPr>
            <a:spLocks noGrp="1"/>
          </p:cNvSpPr>
          <p:nvPr>
            <p:ph type="sldNum" sz="quarter" idx="5"/>
          </p:nvPr>
        </p:nvSpPr>
        <p:spPr/>
        <p:txBody>
          <a:bodyPr/>
          <a:lstStyle/>
          <a:p>
            <a:fld id="{5AA31C9A-4BF5-4D3F-9451-B8AA6F3E3454}" type="slidenum">
              <a:rPr lang="en-GB" smtClean="0"/>
              <a:t>5</a:t>
            </a:fld>
            <a:endParaRPr lang="en-GB"/>
          </a:p>
        </p:txBody>
      </p:sp>
    </p:spTree>
    <p:extLst>
      <p:ext uri="{BB962C8B-B14F-4D97-AF65-F5344CB8AC3E}">
        <p14:creationId xmlns:p14="http://schemas.microsoft.com/office/powerpoint/2010/main" val="168115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would be correct in thinking that frequent flyers are more likely to get insurance, 57% of them purchase travel insurance, while only 30% of non-frequent flyers purchase insurance.</a:t>
            </a:r>
          </a:p>
          <a:p>
            <a:r>
              <a:rPr lang="en-GB" dirty="0"/>
              <a:t>Where you work has an effect, as only 25% of public sector workers buy insurance while 40% of private Sector workers buy insurance. </a:t>
            </a:r>
          </a:p>
          <a:p>
            <a:r>
              <a:rPr lang="en-GB" dirty="0"/>
              <a:t>78% of those who had previously travelled abroad bought insurance versus 26% of those who had never travelled abroad</a:t>
            </a:r>
          </a:p>
        </p:txBody>
      </p:sp>
      <p:sp>
        <p:nvSpPr>
          <p:cNvPr id="4" name="Slide Number Placeholder 3"/>
          <p:cNvSpPr>
            <a:spLocks noGrp="1"/>
          </p:cNvSpPr>
          <p:nvPr>
            <p:ph type="sldNum" sz="quarter" idx="5"/>
          </p:nvPr>
        </p:nvSpPr>
        <p:spPr/>
        <p:txBody>
          <a:bodyPr/>
          <a:lstStyle/>
          <a:p>
            <a:fld id="{5AA31C9A-4BF5-4D3F-9451-B8AA6F3E3454}" type="slidenum">
              <a:rPr lang="en-GB" smtClean="0"/>
              <a:t>6</a:t>
            </a:fld>
            <a:endParaRPr lang="en-GB"/>
          </a:p>
        </p:txBody>
      </p:sp>
    </p:spTree>
    <p:extLst>
      <p:ext uri="{BB962C8B-B14F-4D97-AF65-F5344CB8AC3E}">
        <p14:creationId xmlns:p14="http://schemas.microsoft.com/office/powerpoint/2010/main" val="45791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try to get more people from lower income brackets you could try introducing a lower price or a special offer for them. Or attempt scary advertising</a:t>
            </a:r>
          </a:p>
        </p:txBody>
      </p:sp>
      <p:sp>
        <p:nvSpPr>
          <p:cNvPr id="4" name="Slide Number Placeholder 3"/>
          <p:cNvSpPr>
            <a:spLocks noGrp="1"/>
          </p:cNvSpPr>
          <p:nvPr>
            <p:ph type="sldNum" sz="quarter" idx="5"/>
          </p:nvPr>
        </p:nvSpPr>
        <p:spPr/>
        <p:txBody>
          <a:bodyPr/>
          <a:lstStyle/>
          <a:p>
            <a:fld id="{5AA31C9A-4BF5-4D3F-9451-B8AA6F3E3454}" type="slidenum">
              <a:rPr lang="en-GB" smtClean="0"/>
              <a:t>7</a:t>
            </a:fld>
            <a:endParaRPr lang="en-GB"/>
          </a:p>
        </p:txBody>
      </p:sp>
    </p:spTree>
    <p:extLst>
      <p:ext uri="{BB962C8B-B14F-4D97-AF65-F5344CB8AC3E}">
        <p14:creationId xmlns:p14="http://schemas.microsoft.com/office/powerpoint/2010/main" val="9546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broadest group to try to advertise to would be people in the lower income groups. To narrow it down you could also filter to those between 27 &amp; 29. Further to those with five family members and then to public sector workers. Though if you go too far down the list you will no longer be advertising to anyone.</a:t>
            </a:r>
          </a:p>
          <a:p>
            <a:r>
              <a:rPr lang="en-GB" dirty="0"/>
              <a:t>Thank you for your time and I look forward to hearing from you if you have any questions or require </a:t>
            </a:r>
            <a:r>
              <a:rPr lang="en-GB"/>
              <a:t>further information</a:t>
            </a:r>
            <a:endParaRPr lang="en-GB" dirty="0"/>
          </a:p>
        </p:txBody>
      </p:sp>
      <p:sp>
        <p:nvSpPr>
          <p:cNvPr id="4" name="Slide Number Placeholder 3"/>
          <p:cNvSpPr>
            <a:spLocks noGrp="1"/>
          </p:cNvSpPr>
          <p:nvPr>
            <p:ph type="sldNum" sz="quarter" idx="5"/>
          </p:nvPr>
        </p:nvSpPr>
        <p:spPr/>
        <p:txBody>
          <a:bodyPr/>
          <a:lstStyle/>
          <a:p>
            <a:fld id="{5AA31C9A-4BF5-4D3F-9451-B8AA6F3E3454}" type="slidenum">
              <a:rPr lang="en-GB" smtClean="0"/>
              <a:t>8</a:t>
            </a:fld>
            <a:endParaRPr lang="en-GB"/>
          </a:p>
        </p:txBody>
      </p:sp>
    </p:spTree>
    <p:extLst>
      <p:ext uri="{BB962C8B-B14F-4D97-AF65-F5344CB8AC3E}">
        <p14:creationId xmlns:p14="http://schemas.microsoft.com/office/powerpoint/2010/main" val="352361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7D06-4896-46B5-9472-8EC911FF0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A0CE63B-4774-4246-A81E-EAA1AA8EC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676631-F112-4FFE-9FAE-777B920B915D}"/>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5" name="Footer Placeholder 4">
            <a:extLst>
              <a:ext uri="{FF2B5EF4-FFF2-40B4-BE49-F238E27FC236}">
                <a16:creationId xmlns:a16="http://schemas.microsoft.com/office/drawing/2014/main" id="{44680535-9505-43FE-BD7C-C61D35E721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B964F-39F7-4FAA-BF88-84C166AC199C}"/>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411582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984C-06DC-4577-A832-46A14683FE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1E9042-1ACB-4D1D-A689-62CF54E04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B1C2BF-A4BD-47E0-A89E-1BBF99446127}"/>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5" name="Footer Placeholder 4">
            <a:extLst>
              <a:ext uri="{FF2B5EF4-FFF2-40B4-BE49-F238E27FC236}">
                <a16:creationId xmlns:a16="http://schemas.microsoft.com/office/drawing/2014/main" id="{5802AAFC-8A3C-43A9-B28D-090A177122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30347D-B4B2-4BBA-995A-1E32C3E92433}"/>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105957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701C3-4D7A-4523-BF18-A04C0E92B1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37A5EA-A62C-4F43-8782-2F86654952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061032-C068-4896-A21D-BDA8728D402D}"/>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5" name="Footer Placeholder 4">
            <a:extLst>
              <a:ext uri="{FF2B5EF4-FFF2-40B4-BE49-F238E27FC236}">
                <a16:creationId xmlns:a16="http://schemas.microsoft.com/office/drawing/2014/main" id="{B037BFCA-FE08-42B8-A52E-5C2AFD3FF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5B32A0-C912-4BB4-A6DA-71B0C1219B4E}"/>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163990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B9D4-96E9-46E2-A3DD-E6561FCCB6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B5BC0F-7ADA-4E8A-BEA2-850CDA212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3E8C6A-4A82-408F-B3EA-1ABC4F4F703A}"/>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5" name="Footer Placeholder 4">
            <a:extLst>
              <a:ext uri="{FF2B5EF4-FFF2-40B4-BE49-F238E27FC236}">
                <a16:creationId xmlns:a16="http://schemas.microsoft.com/office/drawing/2014/main" id="{50D5379C-25E5-4D11-BB19-725995F53C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00A406-C929-4491-8432-61424FB0D71F}"/>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131754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F907-638E-4C12-8FDC-CF2AE687C7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912D53-5C81-4DCD-8E5C-C3602BBCF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CDDD8-EF3B-4329-8725-32EB900D1E3B}"/>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5" name="Footer Placeholder 4">
            <a:extLst>
              <a:ext uri="{FF2B5EF4-FFF2-40B4-BE49-F238E27FC236}">
                <a16:creationId xmlns:a16="http://schemas.microsoft.com/office/drawing/2014/main" id="{86C43F49-01C8-4FFC-B370-79B785A67B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2C76E8-2317-4C17-B2F4-49C2CD7A827B}"/>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123714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BDFD-D359-4070-B311-D4BD4690AB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A2FB55-1F71-4575-B4D4-35B3A424F5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E593DA7-4D60-4B4D-91C6-AF935F48DE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4F29B2-E4D1-4B6D-AD4A-DCB6E42933E5}"/>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6" name="Footer Placeholder 5">
            <a:extLst>
              <a:ext uri="{FF2B5EF4-FFF2-40B4-BE49-F238E27FC236}">
                <a16:creationId xmlns:a16="http://schemas.microsoft.com/office/drawing/2014/main" id="{A4C2370C-5E7F-4B19-96A4-B94F37D99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D3E6A3-7771-4A3D-A007-C87EC8AB4766}"/>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4131255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4C8F-20B4-470C-A5DB-D0CD05BA964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0B1C0E-662B-48EB-8FB7-1E96B53FC6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E27AA0-D0D4-44C1-B44E-664385F33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EDD43F-7491-49EA-A2D8-E1C388A7B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CE202E-5B30-4FD4-93A2-D1F14A277E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B4A19F-4363-4182-9B59-581A88235238}"/>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8" name="Footer Placeholder 7">
            <a:extLst>
              <a:ext uri="{FF2B5EF4-FFF2-40B4-BE49-F238E27FC236}">
                <a16:creationId xmlns:a16="http://schemas.microsoft.com/office/drawing/2014/main" id="{501C49DE-0E59-4CB8-B620-D6923E5906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1CD3C41-B6D2-4D34-9FBE-26CFE07A8003}"/>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65189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09CA-0369-4880-8B5B-1DF687E0AF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F069A1B-E706-48FC-AED5-411027E8A3C3}"/>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4" name="Footer Placeholder 3">
            <a:extLst>
              <a:ext uri="{FF2B5EF4-FFF2-40B4-BE49-F238E27FC236}">
                <a16:creationId xmlns:a16="http://schemas.microsoft.com/office/drawing/2014/main" id="{65EA2B9F-51FF-45FC-A051-05E1D9772D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F1BAEBF-8019-408C-AC0A-61F9F9310CF5}"/>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143227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27B41-0450-4C20-B8D5-00E5C1D58D58}"/>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3" name="Footer Placeholder 2">
            <a:extLst>
              <a:ext uri="{FF2B5EF4-FFF2-40B4-BE49-F238E27FC236}">
                <a16:creationId xmlns:a16="http://schemas.microsoft.com/office/drawing/2014/main" id="{43228F4A-5F9C-4EA9-AA1B-31B08EA908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570751F-C89A-4E1F-8B68-38FF8D8616FD}"/>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304431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0F21-9F6E-405A-9AEF-9D6B05742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511DCB-7DE0-4B58-80FE-73CBBA9C2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D9B50B1-8C87-45F5-8EB2-131607812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FD338-98FC-4A1D-A91C-4A2F08A37214}"/>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6" name="Footer Placeholder 5">
            <a:extLst>
              <a:ext uri="{FF2B5EF4-FFF2-40B4-BE49-F238E27FC236}">
                <a16:creationId xmlns:a16="http://schemas.microsoft.com/office/drawing/2014/main" id="{A042E2DD-5E8A-4638-8033-B022DA348E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F52F1B-8EBA-4B1C-839F-58F6DBB2D11A}"/>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222456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F3B9-2A1B-43FC-9A2D-84378A6D7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A60BE3-98C1-4E1C-BA36-E19379205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746EDE7-5CEE-4292-99A8-2618BAD59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FB935-FD4D-40BD-BFA8-39A5EB3B39BB}"/>
              </a:ext>
            </a:extLst>
          </p:cNvPr>
          <p:cNvSpPr>
            <a:spLocks noGrp="1"/>
          </p:cNvSpPr>
          <p:nvPr>
            <p:ph type="dt" sz="half" idx="10"/>
          </p:nvPr>
        </p:nvSpPr>
        <p:spPr/>
        <p:txBody>
          <a:bodyPr/>
          <a:lstStyle/>
          <a:p>
            <a:fld id="{C4E14A7F-795B-4C18-B3A5-D803B01DD4A0}" type="datetimeFigureOut">
              <a:rPr lang="en-GB" smtClean="0"/>
              <a:t>21/03/2022</a:t>
            </a:fld>
            <a:endParaRPr lang="en-GB"/>
          </a:p>
        </p:txBody>
      </p:sp>
      <p:sp>
        <p:nvSpPr>
          <p:cNvPr id="6" name="Footer Placeholder 5">
            <a:extLst>
              <a:ext uri="{FF2B5EF4-FFF2-40B4-BE49-F238E27FC236}">
                <a16:creationId xmlns:a16="http://schemas.microsoft.com/office/drawing/2014/main" id="{24E0F822-D574-429E-AF95-2861EF3764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48A8FE-657A-4C8A-BF1F-BEDCA7E0B6A8}"/>
              </a:ext>
            </a:extLst>
          </p:cNvPr>
          <p:cNvSpPr>
            <a:spLocks noGrp="1"/>
          </p:cNvSpPr>
          <p:nvPr>
            <p:ph type="sldNum" sz="quarter" idx="12"/>
          </p:nvPr>
        </p:nvSpPr>
        <p:spPr/>
        <p:txBody>
          <a:bodyPr/>
          <a:lstStyle/>
          <a:p>
            <a:fld id="{81ABA89A-771F-4240-A1F4-90DF53B05E88}" type="slidenum">
              <a:rPr lang="en-GB" smtClean="0"/>
              <a:t>‹#›</a:t>
            </a:fld>
            <a:endParaRPr lang="en-GB"/>
          </a:p>
        </p:txBody>
      </p:sp>
    </p:spTree>
    <p:extLst>
      <p:ext uri="{BB962C8B-B14F-4D97-AF65-F5344CB8AC3E}">
        <p14:creationId xmlns:p14="http://schemas.microsoft.com/office/powerpoint/2010/main" val="70732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3426C-24DF-4CCA-B328-D225EAD32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3EB4EA-0EAF-4C9C-B476-3EA99BAAA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F73A99-1BFF-4705-B01E-94D707CCA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14A7F-795B-4C18-B3A5-D803B01DD4A0}" type="datetimeFigureOut">
              <a:rPr lang="en-GB" smtClean="0"/>
              <a:t>21/03/2022</a:t>
            </a:fld>
            <a:endParaRPr lang="en-GB"/>
          </a:p>
        </p:txBody>
      </p:sp>
      <p:sp>
        <p:nvSpPr>
          <p:cNvPr id="5" name="Footer Placeholder 4">
            <a:extLst>
              <a:ext uri="{FF2B5EF4-FFF2-40B4-BE49-F238E27FC236}">
                <a16:creationId xmlns:a16="http://schemas.microsoft.com/office/drawing/2014/main" id="{65180AC2-CD58-44F2-98DC-7F16E3DA3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73A6AE-6ABC-4C9C-8BE2-184D184C6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BA89A-771F-4240-A1F4-90DF53B05E88}" type="slidenum">
              <a:rPr lang="en-GB" smtClean="0"/>
              <a:t>‹#›</a:t>
            </a:fld>
            <a:endParaRPr lang="en-GB"/>
          </a:p>
        </p:txBody>
      </p:sp>
    </p:spTree>
    <p:extLst>
      <p:ext uri="{BB962C8B-B14F-4D97-AF65-F5344CB8AC3E}">
        <p14:creationId xmlns:p14="http://schemas.microsoft.com/office/powerpoint/2010/main" val="849014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AB68-7736-44A3-8A53-C380795E02CA}"/>
              </a:ext>
            </a:extLst>
          </p:cNvPr>
          <p:cNvSpPr>
            <a:spLocks noGrp="1"/>
          </p:cNvSpPr>
          <p:nvPr>
            <p:ph type="ctrTitle"/>
          </p:nvPr>
        </p:nvSpPr>
        <p:spPr/>
        <p:txBody>
          <a:bodyPr/>
          <a:lstStyle/>
          <a:p>
            <a:r>
              <a:rPr lang="en-GB" dirty="0"/>
              <a:t>Travel Insurance Customers Travel Habits</a:t>
            </a:r>
          </a:p>
        </p:txBody>
      </p:sp>
      <p:sp>
        <p:nvSpPr>
          <p:cNvPr id="3" name="Subtitle 2">
            <a:extLst>
              <a:ext uri="{FF2B5EF4-FFF2-40B4-BE49-F238E27FC236}">
                <a16:creationId xmlns:a16="http://schemas.microsoft.com/office/drawing/2014/main" id="{B4B0FA6F-D008-41BF-9D1D-969B9C23A6E6}"/>
              </a:ext>
            </a:extLst>
          </p:cNvPr>
          <p:cNvSpPr>
            <a:spLocks noGrp="1"/>
          </p:cNvSpPr>
          <p:nvPr>
            <p:ph type="subTitle" idx="1"/>
          </p:nvPr>
        </p:nvSpPr>
        <p:spPr/>
        <p:txBody>
          <a:bodyPr/>
          <a:lstStyle/>
          <a:p>
            <a:r>
              <a:rPr lang="en-GB" dirty="0"/>
              <a:t>Travel Assured</a:t>
            </a:r>
          </a:p>
        </p:txBody>
      </p:sp>
      <p:sp>
        <p:nvSpPr>
          <p:cNvPr id="4" name="TextBox 3">
            <a:extLst>
              <a:ext uri="{FF2B5EF4-FFF2-40B4-BE49-F238E27FC236}">
                <a16:creationId xmlns:a16="http://schemas.microsoft.com/office/drawing/2014/main" id="{6D68828C-F10A-4E61-98AE-43872A00E269}"/>
              </a:ext>
            </a:extLst>
          </p:cNvPr>
          <p:cNvSpPr txBox="1"/>
          <p:nvPr/>
        </p:nvSpPr>
        <p:spPr>
          <a:xfrm>
            <a:off x="0" y="6484776"/>
            <a:ext cx="12192000" cy="369332"/>
          </a:xfrm>
          <a:prstGeom prst="rect">
            <a:avLst/>
          </a:prstGeom>
          <a:noFill/>
        </p:spPr>
        <p:txBody>
          <a:bodyPr wrap="square" rtlCol="0">
            <a:spAutoFit/>
          </a:bodyPr>
          <a:lstStyle/>
          <a:p>
            <a:pPr algn="ctr"/>
            <a:r>
              <a:rPr lang="en-GB" dirty="0"/>
              <a:t>Thomas Fishwick</a:t>
            </a:r>
          </a:p>
        </p:txBody>
      </p:sp>
    </p:spTree>
    <p:extLst>
      <p:ext uri="{BB962C8B-B14F-4D97-AF65-F5344CB8AC3E}">
        <p14:creationId xmlns:p14="http://schemas.microsoft.com/office/powerpoint/2010/main" val="4394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E78E-A9C8-48F5-AA6B-30DDBB23EE3E}"/>
              </a:ext>
            </a:extLst>
          </p:cNvPr>
          <p:cNvSpPr>
            <a:spLocks noGrp="1"/>
          </p:cNvSpPr>
          <p:nvPr>
            <p:ph type="title"/>
          </p:nvPr>
        </p:nvSpPr>
        <p:spPr/>
        <p:txBody>
          <a:bodyPr/>
          <a:lstStyle/>
          <a:p>
            <a:pPr algn="ctr"/>
            <a:r>
              <a:rPr lang="en-GB" dirty="0"/>
              <a:t>Average Customer/Non-Customer</a:t>
            </a:r>
          </a:p>
        </p:txBody>
      </p:sp>
      <p:sp>
        <p:nvSpPr>
          <p:cNvPr id="3" name="Content Placeholder 2">
            <a:extLst>
              <a:ext uri="{FF2B5EF4-FFF2-40B4-BE49-F238E27FC236}">
                <a16:creationId xmlns:a16="http://schemas.microsoft.com/office/drawing/2014/main" id="{16A59A1F-B7DE-43C2-A7B0-CCF99CB65628}"/>
              </a:ext>
            </a:extLst>
          </p:cNvPr>
          <p:cNvSpPr>
            <a:spLocks noGrp="1"/>
          </p:cNvSpPr>
          <p:nvPr>
            <p:ph idx="1"/>
          </p:nvPr>
        </p:nvSpPr>
        <p:spPr>
          <a:xfrm>
            <a:off x="838200" y="1825625"/>
            <a:ext cx="5145505" cy="4351338"/>
          </a:xfrm>
        </p:spPr>
        <p:txBody>
          <a:bodyPr>
            <a:normAutofit fontScale="92500" lnSpcReduction="10000"/>
          </a:bodyPr>
          <a:lstStyle/>
          <a:p>
            <a:r>
              <a:rPr lang="en-GB" dirty="0"/>
              <a:t>29.9 years old</a:t>
            </a:r>
          </a:p>
          <a:p>
            <a:r>
              <a:rPr lang="en-GB" dirty="0"/>
              <a:t>$1,133,239 average annual income</a:t>
            </a:r>
          </a:p>
          <a:p>
            <a:r>
              <a:rPr lang="en-GB" dirty="0"/>
              <a:t>4.9 family members</a:t>
            </a:r>
          </a:p>
          <a:p>
            <a:r>
              <a:rPr lang="en-GB" dirty="0"/>
              <a:t>Works in the Private Sector</a:t>
            </a:r>
          </a:p>
          <a:p>
            <a:r>
              <a:rPr lang="en-GB" dirty="0"/>
              <a:t>No chronic disease</a:t>
            </a:r>
          </a:p>
          <a:p>
            <a:r>
              <a:rPr lang="en-GB" dirty="0"/>
              <a:t>Hasn’t travelled abroad</a:t>
            </a:r>
          </a:p>
          <a:p>
            <a:r>
              <a:rPr lang="en-GB" dirty="0"/>
              <a:t> Not a frequent flyer (but those who are frequent flyers are more likely to get insurance)</a:t>
            </a:r>
          </a:p>
          <a:p>
            <a:r>
              <a:rPr lang="en-GB" dirty="0"/>
              <a:t>Graduate</a:t>
            </a:r>
          </a:p>
          <a:p>
            <a:endParaRPr lang="en-GB" dirty="0"/>
          </a:p>
        </p:txBody>
      </p:sp>
      <p:sp>
        <p:nvSpPr>
          <p:cNvPr id="4" name="Content Placeholder 2">
            <a:extLst>
              <a:ext uri="{FF2B5EF4-FFF2-40B4-BE49-F238E27FC236}">
                <a16:creationId xmlns:a16="http://schemas.microsoft.com/office/drawing/2014/main" id="{1391447D-C3D9-4FAF-9BF0-20FA339CAFC5}"/>
              </a:ext>
            </a:extLst>
          </p:cNvPr>
          <p:cNvSpPr txBox="1">
            <a:spLocks/>
          </p:cNvSpPr>
          <p:nvPr/>
        </p:nvSpPr>
        <p:spPr>
          <a:xfrm>
            <a:off x="6096000" y="1818142"/>
            <a:ext cx="56628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29.5 years old</a:t>
            </a:r>
          </a:p>
          <a:p>
            <a:r>
              <a:rPr lang="en-GB" sz="2600" dirty="0"/>
              <a:t>$821,300 average annual income</a:t>
            </a:r>
          </a:p>
          <a:p>
            <a:r>
              <a:rPr lang="en-GB" sz="2600" dirty="0"/>
              <a:t>4.7 family members</a:t>
            </a:r>
          </a:p>
          <a:p>
            <a:r>
              <a:rPr lang="en-GB" sz="2600" dirty="0"/>
              <a:t>Works in Private Sector</a:t>
            </a:r>
          </a:p>
          <a:p>
            <a:r>
              <a:rPr lang="en-GB" sz="2600" dirty="0"/>
              <a:t>No chronic disease</a:t>
            </a:r>
          </a:p>
          <a:p>
            <a:r>
              <a:rPr lang="en-GB" sz="2600" dirty="0"/>
              <a:t>Hasn’t travelled abroad</a:t>
            </a:r>
          </a:p>
          <a:p>
            <a:r>
              <a:rPr lang="en-GB" sz="2600" dirty="0"/>
              <a:t>Not a frequent flyer</a:t>
            </a:r>
          </a:p>
          <a:p>
            <a:r>
              <a:rPr lang="en-GB" sz="2600" dirty="0"/>
              <a:t>Graduate</a:t>
            </a:r>
          </a:p>
          <a:p>
            <a:endParaRPr lang="en-GB" sz="2600" dirty="0"/>
          </a:p>
        </p:txBody>
      </p:sp>
    </p:spTree>
    <p:extLst>
      <p:ext uri="{BB962C8B-B14F-4D97-AF65-F5344CB8AC3E}">
        <p14:creationId xmlns:p14="http://schemas.microsoft.com/office/powerpoint/2010/main" val="184047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79C1-DCC0-4C83-9C45-2B65A93EA011}"/>
              </a:ext>
            </a:extLst>
          </p:cNvPr>
          <p:cNvSpPr>
            <a:spLocks noGrp="1"/>
          </p:cNvSpPr>
          <p:nvPr>
            <p:ph type="title"/>
          </p:nvPr>
        </p:nvSpPr>
        <p:spPr/>
        <p:txBody>
          <a:bodyPr/>
          <a:lstStyle/>
          <a:p>
            <a:pPr algn="ctr"/>
            <a:r>
              <a:rPr lang="en-GB" dirty="0"/>
              <a:t>Effect of annual income on sales</a:t>
            </a:r>
          </a:p>
        </p:txBody>
      </p:sp>
      <p:pic>
        <p:nvPicPr>
          <p:cNvPr id="5" name="Content Placeholder 4" descr="Chart, histogram&#10;&#10;Description automatically generated">
            <a:extLst>
              <a:ext uri="{FF2B5EF4-FFF2-40B4-BE49-F238E27FC236}">
                <a16:creationId xmlns:a16="http://schemas.microsoft.com/office/drawing/2014/main" id="{3F6AEB7F-9C39-41C2-9885-34807B1ED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2929" y="1862947"/>
            <a:ext cx="7769879" cy="4351338"/>
          </a:xfrm>
        </p:spPr>
      </p:pic>
      <p:pic>
        <p:nvPicPr>
          <p:cNvPr id="7" name="Picture 6" descr="Chart&#10;&#10;Description automatically generated">
            <a:extLst>
              <a:ext uri="{FF2B5EF4-FFF2-40B4-BE49-F238E27FC236}">
                <a16:creationId xmlns:a16="http://schemas.microsoft.com/office/drawing/2014/main" id="{6CB6FBEA-EBB5-446B-82D8-FA61E20B8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6193" y="2503674"/>
            <a:ext cx="4901587" cy="3530159"/>
          </a:xfrm>
          <a:prstGeom prst="rect">
            <a:avLst/>
          </a:prstGeom>
        </p:spPr>
      </p:pic>
    </p:spTree>
    <p:extLst>
      <p:ext uri="{BB962C8B-B14F-4D97-AF65-F5344CB8AC3E}">
        <p14:creationId xmlns:p14="http://schemas.microsoft.com/office/powerpoint/2010/main" val="428923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768E-52CF-4FB6-948D-A443F88626D0}"/>
              </a:ext>
            </a:extLst>
          </p:cNvPr>
          <p:cNvSpPr>
            <a:spLocks noGrp="1"/>
          </p:cNvSpPr>
          <p:nvPr>
            <p:ph type="title"/>
          </p:nvPr>
        </p:nvSpPr>
        <p:spPr/>
        <p:txBody>
          <a:bodyPr/>
          <a:lstStyle/>
          <a:p>
            <a:pPr algn="ctr"/>
            <a:r>
              <a:rPr lang="en-GB" dirty="0"/>
              <a:t>Differences between customers and non-customers</a:t>
            </a:r>
          </a:p>
        </p:txBody>
      </p:sp>
      <p:pic>
        <p:nvPicPr>
          <p:cNvPr id="7" name="Content Placeholder 6" descr="Chart, histogram&#10;&#10;Description automatically generated">
            <a:extLst>
              <a:ext uri="{FF2B5EF4-FFF2-40B4-BE49-F238E27FC236}">
                <a16:creationId xmlns:a16="http://schemas.microsoft.com/office/drawing/2014/main" id="{137B1C0A-0547-4855-9B46-E5ABBF4D67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1060" y="1825625"/>
            <a:ext cx="7769879" cy="4351338"/>
          </a:xfrm>
        </p:spPr>
      </p:pic>
    </p:spTree>
    <p:extLst>
      <p:ext uri="{BB962C8B-B14F-4D97-AF65-F5344CB8AC3E}">
        <p14:creationId xmlns:p14="http://schemas.microsoft.com/office/powerpoint/2010/main" val="111865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7D75-9BA1-4542-BDB6-B5087BCAC943}"/>
              </a:ext>
            </a:extLst>
          </p:cNvPr>
          <p:cNvSpPr>
            <a:spLocks noGrp="1"/>
          </p:cNvSpPr>
          <p:nvPr>
            <p:ph type="title"/>
          </p:nvPr>
        </p:nvSpPr>
        <p:spPr/>
        <p:txBody>
          <a:bodyPr/>
          <a:lstStyle/>
          <a:p>
            <a:pPr algn="ctr"/>
            <a:r>
              <a:rPr lang="en-GB" dirty="0"/>
              <a:t>Age and Income effect on insurance</a:t>
            </a:r>
          </a:p>
        </p:txBody>
      </p:sp>
      <p:pic>
        <p:nvPicPr>
          <p:cNvPr id="5" name="Content Placeholder 4" descr="A picture containing calendar&#10;&#10;Description automatically generated">
            <a:extLst>
              <a:ext uri="{FF2B5EF4-FFF2-40B4-BE49-F238E27FC236}">
                <a16:creationId xmlns:a16="http://schemas.microsoft.com/office/drawing/2014/main" id="{B45C6020-D310-46D4-96F5-C220826ECE5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147"/>
          <a:stretch/>
        </p:blipFill>
        <p:spPr>
          <a:xfrm>
            <a:off x="2939143" y="1272725"/>
            <a:ext cx="6447453" cy="5523029"/>
          </a:xfrm>
        </p:spPr>
      </p:pic>
    </p:spTree>
    <p:extLst>
      <p:ext uri="{BB962C8B-B14F-4D97-AF65-F5344CB8AC3E}">
        <p14:creationId xmlns:p14="http://schemas.microsoft.com/office/powerpoint/2010/main" val="267826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6B01-0B5A-4633-82D9-A60F0A598ED3}"/>
              </a:ext>
            </a:extLst>
          </p:cNvPr>
          <p:cNvSpPr>
            <a:spLocks noGrp="1"/>
          </p:cNvSpPr>
          <p:nvPr>
            <p:ph type="title"/>
          </p:nvPr>
        </p:nvSpPr>
        <p:spPr/>
        <p:txBody>
          <a:bodyPr/>
          <a:lstStyle/>
          <a:p>
            <a:pPr algn="ctr"/>
            <a:r>
              <a:rPr lang="en-GB" dirty="0"/>
              <a:t>Habits</a:t>
            </a:r>
          </a:p>
        </p:txBody>
      </p:sp>
      <p:sp>
        <p:nvSpPr>
          <p:cNvPr id="3" name="Content Placeholder 2">
            <a:extLst>
              <a:ext uri="{FF2B5EF4-FFF2-40B4-BE49-F238E27FC236}">
                <a16:creationId xmlns:a16="http://schemas.microsoft.com/office/drawing/2014/main" id="{1203B7E9-1CDD-41AD-A51F-F712A9149349}"/>
              </a:ext>
            </a:extLst>
          </p:cNvPr>
          <p:cNvSpPr>
            <a:spLocks noGrp="1"/>
          </p:cNvSpPr>
          <p:nvPr>
            <p:ph idx="1"/>
          </p:nvPr>
        </p:nvSpPr>
        <p:spPr/>
        <p:txBody>
          <a:bodyPr/>
          <a:lstStyle/>
          <a:p>
            <a:r>
              <a:rPr lang="en-GB" dirty="0"/>
              <a:t>Those customers who book tickets frequently (frequent flyers) are much more likely to get insurance (57% of frequent flyers versus 30% of non-frequent fliers)</a:t>
            </a:r>
          </a:p>
          <a:p>
            <a:r>
              <a:rPr lang="en-GB" dirty="0"/>
              <a:t>Government Sector workers are much less likely to buy insurance than Private Sector/Self-Employed workers (25% of Public sector versus 40% of Private Sector/Self-Employed)</a:t>
            </a:r>
          </a:p>
          <a:p>
            <a:r>
              <a:rPr lang="en-GB" dirty="0"/>
              <a:t>Those who had travelled abroad before are much more likely to buy insurance (78% travelled aboard before got insurance, versus 26% of those who had never travelled abroad getting insurance)</a:t>
            </a:r>
          </a:p>
        </p:txBody>
      </p:sp>
    </p:spTree>
    <p:extLst>
      <p:ext uri="{BB962C8B-B14F-4D97-AF65-F5344CB8AC3E}">
        <p14:creationId xmlns:p14="http://schemas.microsoft.com/office/powerpoint/2010/main" val="8246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183E-DC3E-4FB4-AB7D-9BBFACB3586E}"/>
              </a:ext>
            </a:extLst>
          </p:cNvPr>
          <p:cNvSpPr>
            <a:spLocks noGrp="1"/>
          </p:cNvSpPr>
          <p:nvPr>
            <p:ph type="title"/>
          </p:nvPr>
        </p:nvSpPr>
        <p:spPr/>
        <p:txBody>
          <a:bodyPr/>
          <a:lstStyle/>
          <a:p>
            <a:pPr algn="ctr"/>
            <a:r>
              <a:rPr lang="en-GB" dirty="0"/>
              <a:t>Potential Actions</a:t>
            </a:r>
          </a:p>
        </p:txBody>
      </p:sp>
      <p:sp>
        <p:nvSpPr>
          <p:cNvPr id="3" name="Content Placeholder 2">
            <a:extLst>
              <a:ext uri="{FF2B5EF4-FFF2-40B4-BE49-F238E27FC236}">
                <a16:creationId xmlns:a16="http://schemas.microsoft.com/office/drawing/2014/main" id="{08B83F63-D7A8-48F3-9916-CAC6CB7E90F3}"/>
              </a:ext>
            </a:extLst>
          </p:cNvPr>
          <p:cNvSpPr>
            <a:spLocks noGrp="1"/>
          </p:cNvSpPr>
          <p:nvPr>
            <p:ph idx="1"/>
          </p:nvPr>
        </p:nvSpPr>
        <p:spPr/>
        <p:txBody>
          <a:bodyPr/>
          <a:lstStyle/>
          <a:p>
            <a:pPr marL="0" indent="0">
              <a:buNone/>
            </a:pPr>
            <a:r>
              <a:rPr lang="en-GB" dirty="0"/>
              <a:t>To break into the lower income/never travelled abroad band, you could introduce a lower price for these customers or a special offer to tempt them in</a:t>
            </a:r>
          </a:p>
        </p:txBody>
      </p:sp>
      <p:pic>
        <p:nvPicPr>
          <p:cNvPr id="5" name="Picture 4" descr="Chart, histogram&#10;&#10;Description automatically generated">
            <a:extLst>
              <a:ext uri="{FF2B5EF4-FFF2-40B4-BE49-F238E27FC236}">
                <a16:creationId xmlns:a16="http://schemas.microsoft.com/office/drawing/2014/main" id="{008EBC98-E942-42B0-875C-DBAE74733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523" y="2945121"/>
            <a:ext cx="6986954" cy="3912879"/>
          </a:xfrm>
          <a:prstGeom prst="rect">
            <a:avLst/>
          </a:prstGeom>
        </p:spPr>
      </p:pic>
    </p:spTree>
    <p:extLst>
      <p:ext uri="{BB962C8B-B14F-4D97-AF65-F5344CB8AC3E}">
        <p14:creationId xmlns:p14="http://schemas.microsoft.com/office/powerpoint/2010/main" val="372256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B1FE-7498-4A90-9A7E-1FA60202EFC8}"/>
              </a:ext>
            </a:extLst>
          </p:cNvPr>
          <p:cNvSpPr>
            <a:spLocks noGrp="1"/>
          </p:cNvSpPr>
          <p:nvPr>
            <p:ph type="title"/>
          </p:nvPr>
        </p:nvSpPr>
        <p:spPr/>
        <p:txBody>
          <a:bodyPr/>
          <a:lstStyle/>
          <a:p>
            <a:pPr algn="ctr"/>
            <a:r>
              <a:rPr lang="en-GB" dirty="0"/>
              <a:t>Who to advertise to</a:t>
            </a:r>
          </a:p>
        </p:txBody>
      </p:sp>
      <p:sp>
        <p:nvSpPr>
          <p:cNvPr id="3" name="Content Placeholder 2">
            <a:extLst>
              <a:ext uri="{FF2B5EF4-FFF2-40B4-BE49-F238E27FC236}">
                <a16:creationId xmlns:a16="http://schemas.microsoft.com/office/drawing/2014/main" id="{E3266F3A-641E-4F36-A32D-5C7114627C31}"/>
              </a:ext>
            </a:extLst>
          </p:cNvPr>
          <p:cNvSpPr>
            <a:spLocks noGrp="1"/>
          </p:cNvSpPr>
          <p:nvPr>
            <p:ph idx="1"/>
          </p:nvPr>
        </p:nvSpPr>
        <p:spPr/>
        <p:txBody>
          <a:bodyPr/>
          <a:lstStyle/>
          <a:p>
            <a:r>
              <a:rPr lang="en-GB" dirty="0"/>
              <a:t>Lower income groups ($300k-$1.3m)</a:t>
            </a:r>
          </a:p>
          <a:p>
            <a:r>
              <a:rPr lang="en-GB" dirty="0"/>
              <a:t>Those aged 27-29</a:t>
            </a:r>
          </a:p>
          <a:p>
            <a:r>
              <a:rPr lang="en-GB" dirty="0"/>
              <a:t>People with 5 family members</a:t>
            </a:r>
          </a:p>
          <a:p>
            <a:r>
              <a:rPr lang="en-GB" dirty="0"/>
              <a:t>Public sector workers</a:t>
            </a:r>
          </a:p>
          <a:p>
            <a:r>
              <a:rPr lang="en-GB" dirty="0"/>
              <a:t>People who have never travelled abroad</a:t>
            </a:r>
          </a:p>
          <a:p>
            <a:r>
              <a:rPr lang="en-GB" dirty="0"/>
              <a:t>Those who are not frequent flyers</a:t>
            </a:r>
          </a:p>
        </p:txBody>
      </p:sp>
    </p:spTree>
    <p:extLst>
      <p:ext uri="{BB962C8B-B14F-4D97-AF65-F5344CB8AC3E}">
        <p14:creationId xmlns:p14="http://schemas.microsoft.com/office/powerpoint/2010/main" val="623776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640</Words>
  <Application>Microsoft Office PowerPoint</Application>
  <PresentationFormat>Widescreen</PresentationFormat>
  <Paragraphs>55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Travel Insurance Customers Travel Habits</vt:lpstr>
      <vt:lpstr>Average Customer/Non-Customer</vt:lpstr>
      <vt:lpstr>Effect of annual income on sales</vt:lpstr>
      <vt:lpstr>Differences between customers and non-customers</vt:lpstr>
      <vt:lpstr>Age and Income effect on insurance</vt:lpstr>
      <vt:lpstr>Habits</vt:lpstr>
      <vt:lpstr>Potential Actions</vt:lpstr>
      <vt:lpstr>Who to advertise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habits</dc:title>
  <dc:creator>Thomas Fishwick</dc:creator>
  <cp:lastModifiedBy>Thomas Fishwick</cp:lastModifiedBy>
  <cp:revision>13</cp:revision>
  <dcterms:created xsi:type="dcterms:W3CDTF">2022-03-21T14:40:15Z</dcterms:created>
  <dcterms:modified xsi:type="dcterms:W3CDTF">2022-03-21T17:00:20Z</dcterms:modified>
</cp:coreProperties>
</file>