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sldIdLst>
    <p:sldId id="259" r:id="rId2"/>
    <p:sldId id="258" r:id="rId3"/>
    <p:sldId id="256"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8"/>
    <p:restoredTop sz="94719"/>
  </p:normalViewPr>
  <p:slideViewPr>
    <p:cSldViewPr snapToGrid="0" showGuides="1">
      <p:cViewPr varScale="1">
        <p:scale>
          <a:sx n="144" d="100"/>
          <a:sy n="144" d="100"/>
        </p:scale>
        <p:origin x="1240" y="192"/>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0469A-2A4F-9948-8B28-ADB50D199697}"/>
              </a:ext>
            </a:extLst>
          </p:cNvPr>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D6AD7DD-1AA8-054E-8C3D-751EE62DB203}"/>
              </a:ext>
            </a:extLst>
          </p:cNvPr>
          <p:cNvSpPr>
            <a:spLocks noGrp="1"/>
          </p:cNvSpPr>
          <p:nvPr>
            <p:ph idx="1"/>
          </p:nvPr>
        </p:nvSpPr>
        <p:spPr>
          <a:xfrm>
            <a:off x="838200" y="1825625"/>
            <a:ext cx="10515600" cy="4351338"/>
          </a:xfrm>
          <a:prstGeom prst="rect">
            <a:avLst/>
          </a:prstGeom>
        </p:spPr>
        <p:txBody>
          <a:bodyPr/>
          <a:lstStyle>
            <a:lvl2pPr marL="466725" indent="-203200">
              <a:buFont typeface="System Font Regular"/>
              <a:buChar char="-"/>
              <a:tabLst/>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632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EE6B0-3B80-B149-BB84-55B316695B4B}"/>
              </a:ext>
            </a:extLst>
          </p:cNvPr>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0875896-7865-C74E-869B-B171193731E2}"/>
              </a:ext>
            </a:extLst>
          </p:cNvPr>
          <p:cNvSpPr>
            <a:spLocks noGrp="1"/>
          </p:cNvSpPr>
          <p:nvPr>
            <p:ph sz="half" idx="1"/>
          </p:nvPr>
        </p:nvSpPr>
        <p:spPr>
          <a:xfrm>
            <a:off x="838200" y="1825625"/>
            <a:ext cx="5181600" cy="4351338"/>
          </a:xfrm>
          <a:prstGeom prst="rect">
            <a:avLst/>
          </a:prstGeom>
        </p:spPr>
        <p:txBody>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60434F7-D0C4-A14F-99E5-0545B8867403}"/>
              </a:ext>
            </a:extLst>
          </p:cNvPr>
          <p:cNvSpPr>
            <a:spLocks noGrp="1"/>
          </p:cNvSpPr>
          <p:nvPr>
            <p:ph sz="half" idx="2"/>
          </p:nvPr>
        </p:nvSpPr>
        <p:spPr>
          <a:xfrm>
            <a:off x="6172200" y="1825625"/>
            <a:ext cx="5181600" cy="4351338"/>
          </a:xfrm>
          <a:prstGeom prst="rect">
            <a:avLst/>
          </a:prstGeom>
        </p:spPr>
        <p:txBody>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258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0285-8F6D-7E58-6935-D5C6DB2E0E5C}"/>
              </a:ext>
            </a:extLst>
          </p:cNvPr>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42161871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AD5F98B7-9C08-1C43-B8C2-2F2592D79F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a:extLst>
              <a:ext uri="{FF2B5EF4-FFF2-40B4-BE49-F238E27FC236}">
                <a16:creationId xmlns:a16="http://schemas.microsoft.com/office/drawing/2014/main" id="{E337329B-6B88-DA49-A486-0F5F61A00348}"/>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arallelogram 8">
            <a:extLst>
              <a:ext uri="{FF2B5EF4-FFF2-40B4-BE49-F238E27FC236}">
                <a16:creationId xmlns:a16="http://schemas.microsoft.com/office/drawing/2014/main" id="{36F9B4D5-8148-0D41-A254-CB0A7822FFC4}"/>
              </a:ext>
            </a:extLst>
          </p:cNvPr>
          <p:cNvSpPr/>
          <p:nvPr userDrawn="1"/>
        </p:nvSpPr>
        <p:spPr>
          <a:xfrm>
            <a:off x="2504877" y="6588905"/>
            <a:ext cx="1108656" cy="275401"/>
          </a:xfrm>
          <a:prstGeom prst="parallelogram">
            <a:avLst>
              <a:gd name="adj" fmla="val 53954"/>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r>
              <a:rPr lang="en-US" sz="1000" dirty="0">
                <a:solidFill>
                  <a:schemeClr val="bg1"/>
                </a:solidFill>
              </a:rPr>
              <a:t>8/15/2023</a:t>
            </a:r>
          </a:p>
        </p:txBody>
      </p:sp>
      <p:sp>
        <p:nvSpPr>
          <p:cNvPr id="10" name="Parallelogram 9">
            <a:extLst>
              <a:ext uri="{FF2B5EF4-FFF2-40B4-BE49-F238E27FC236}">
                <a16:creationId xmlns:a16="http://schemas.microsoft.com/office/drawing/2014/main" id="{BB411B30-639A-5B47-8371-CAFBB4900ECC}"/>
              </a:ext>
            </a:extLst>
          </p:cNvPr>
          <p:cNvSpPr/>
          <p:nvPr userDrawn="1"/>
        </p:nvSpPr>
        <p:spPr>
          <a:xfrm>
            <a:off x="8848700" y="6588905"/>
            <a:ext cx="702861" cy="275401"/>
          </a:xfrm>
          <a:prstGeom prst="parallelogram">
            <a:avLst>
              <a:gd name="adj" fmla="val 53954"/>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fld id="{8DD38E9D-9923-DE4E-A2FB-A85AB218ED92}" type="slidenum">
              <a:rPr lang="en-US" sz="1000" smtClean="0">
                <a:solidFill>
                  <a:schemeClr val="bg1"/>
                </a:solidFill>
              </a:rPr>
              <a:pPr algn="ctr"/>
              <a:t>‹#›</a:t>
            </a:fld>
            <a:endParaRPr lang="en-US" sz="1000" dirty="0">
              <a:solidFill>
                <a:schemeClr val="bg1"/>
              </a:solidFill>
            </a:endParaRPr>
          </a:p>
        </p:txBody>
      </p:sp>
      <p:sp>
        <p:nvSpPr>
          <p:cNvPr id="11" name="Parallelogram 10">
            <a:extLst>
              <a:ext uri="{FF2B5EF4-FFF2-40B4-BE49-F238E27FC236}">
                <a16:creationId xmlns:a16="http://schemas.microsoft.com/office/drawing/2014/main" id="{C6F6C37C-F56B-D847-B8C2-D643FC892490}"/>
              </a:ext>
            </a:extLst>
          </p:cNvPr>
          <p:cNvSpPr/>
          <p:nvPr userDrawn="1"/>
        </p:nvSpPr>
        <p:spPr>
          <a:xfrm>
            <a:off x="-308278" y="6327159"/>
            <a:ext cx="3121431" cy="537147"/>
          </a:xfrm>
          <a:prstGeom prst="parallelogram">
            <a:avLst>
              <a:gd name="adj" fmla="val 53954"/>
            </a:avLst>
          </a:prstGeom>
          <a:solidFill>
            <a:schemeClr val="bg1"/>
          </a:solidFill>
          <a:ln>
            <a:noFill/>
          </a:ln>
          <a:effectLst>
            <a:outerShdw blurRad="127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a:extLst>
              <a:ext uri="{FF2B5EF4-FFF2-40B4-BE49-F238E27FC236}">
                <a16:creationId xmlns:a16="http://schemas.microsoft.com/office/drawing/2014/main" id="{3D6BFBDE-72E0-1F4E-B7DC-64F4B0346B9E}"/>
              </a:ext>
            </a:extLst>
          </p:cNvPr>
          <p:cNvSpPr/>
          <p:nvPr userDrawn="1"/>
        </p:nvSpPr>
        <p:spPr>
          <a:xfrm>
            <a:off x="9378846" y="6327159"/>
            <a:ext cx="3121431" cy="537147"/>
          </a:xfrm>
          <a:prstGeom prst="parallelogram">
            <a:avLst>
              <a:gd name="adj" fmla="val 53954"/>
            </a:avLst>
          </a:prstGeom>
          <a:solidFill>
            <a:schemeClr val="bg1"/>
          </a:solidFill>
          <a:ln>
            <a:noFill/>
          </a:ln>
          <a:effectLst>
            <a:outerShdw blurRad="127000" dir="138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©2023 Cornami, Inc. All rights reserved.</a:t>
            </a:r>
            <a:endParaRPr lang="en-US" sz="700" dirty="0">
              <a:solidFill>
                <a:schemeClr val="tx1"/>
              </a:solidFill>
            </a:endParaRPr>
          </a:p>
        </p:txBody>
      </p:sp>
      <p:pic>
        <p:nvPicPr>
          <p:cNvPr id="13" name="Picture 12">
            <a:extLst>
              <a:ext uri="{FF2B5EF4-FFF2-40B4-BE49-F238E27FC236}">
                <a16:creationId xmlns:a16="http://schemas.microsoft.com/office/drawing/2014/main" id="{F906213F-61DF-394B-9DBE-F34C9CE94387}"/>
              </a:ext>
            </a:extLst>
          </p:cNvPr>
          <p:cNvPicPr>
            <a:picLocks noChangeAspect="1"/>
          </p:cNvPicPr>
          <p:nvPr userDrawn="1"/>
        </p:nvPicPr>
        <p:blipFill>
          <a:blip r:embed="rId5"/>
          <a:stretch>
            <a:fillRect/>
          </a:stretch>
        </p:blipFill>
        <p:spPr>
          <a:xfrm>
            <a:off x="277004" y="6418232"/>
            <a:ext cx="1950867" cy="352240"/>
          </a:xfrm>
          <a:prstGeom prst="rect">
            <a:avLst/>
          </a:prstGeom>
        </p:spPr>
      </p:pic>
      <p:sp>
        <p:nvSpPr>
          <p:cNvPr id="14" name="Rectangle 13">
            <a:extLst>
              <a:ext uri="{FF2B5EF4-FFF2-40B4-BE49-F238E27FC236}">
                <a16:creationId xmlns:a16="http://schemas.microsoft.com/office/drawing/2014/main" id="{18B76EDA-D562-1A41-82E6-D2B044EC152C}"/>
              </a:ext>
            </a:extLst>
          </p:cNvPr>
          <p:cNvSpPr/>
          <p:nvPr userDrawn="1"/>
        </p:nvSpPr>
        <p:spPr>
          <a:xfrm>
            <a:off x="0" y="0"/>
            <a:ext cx="12192000" cy="4719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8330561"/>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hdr="0" ftr="0" dt="0"/>
  <p:txStyles>
    <p:titleStyle>
      <a:lvl1pPr algn="l" defTabSz="914400" rtl="0" eaLnBrk="1" latinLnBrk="0" hangingPunct="1">
        <a:lnSpc>
          <a:spcPct val="10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466725" indent="-203200" algn="l" defTabSz="914400" rtl="0" eaLnBrk="1" latinLnBrk="0" hangingPunct="1">
        <a:lnSpc>
          <a:spcPct val="100000"/>
        </a:lnSpc>
        <a:spcBef>
          <a:spcPts val="0"/>
        </a:spcBef>
        <a:buFont typeface="System Font Regular"/>
        <a:buChar char="-"/>
        <a:tabLst/>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164197-5551-B158-BC94-26C68E9B3B5B}"/>
              </a:ext>
            </a:extLst>
          </p:cNvPr>
          <p:cNvSpPr>
            <a:spLocks noGrp="1"/>
          </p:cNvSpPr>
          <p:nvPr>
            <p:ph type="title"/>
          </p:nvPr>
        </p:nvSpPr>
        <p:spPr>
          <a:xfrm>
            <a:off x="348343" y="166349"/>
            <a:ext cx="11484428" cy="1325563"/>
          </a:xfrm>
        </p:spPr>
        <p:txBody>
          <a:bodyPr>
            <a:noAutofit/>
          </a:bodyPr>
          <a:lstStyle/>
          <a:p>
            <a:r>
              <a:rPr lang="en-US" b="1" kern="100" dirty="0">
                <a:latin typeface="+mn-lt"/>
              </a:rPr>
              <a:t>Secure Data Analysis in the Public Cloud Using AES and FHE</a:t>
            </a:r>
          </a:p>
        </p:txBody>
      </p:sp>
      <p:sp>
        <p:nvSpPr>
          <p:cNvPr id="5" name="Content Placeholder 4">
            <a:extLst>
              <a:ext uri="{FF2B5EF4-FFF2-40B4-BE49-F238E27FC236}">
                <a16:creationId xmlns:a16="http://schemas.microsoft.com/office/drawing/2014/main" id="{DE94AFF2-75EE-82DF-8AF1-B598AADC2693}"/>
              </a:ext>
            </a:extLst>
          </p:cNvPr>
          <p:cNvSpPr>
            <a:spLocks noGrp="1"/>
          </p:cNvSpPr>
          <p:nvPr>
            <p:ph idx="1"/>
          </p:nvPr>
        </p:nvSpPr>
        <p:spPr>
          <a:xfrm>
            <a:off x="277744" y="1660588"/>
            <a:ext cx="11636511" cy="4642558"/>
          </a:xfrm>
        </p:spPr>
        <p:txBody>
          <a:bodyPr>
            <a:normAutofit lnSpcReduction="10000"/>
          </a:bodyPr>
          <a:lstStyle/>
          <a:p>
            <a:pPr marL="0" indent="0">
              <a:spcBef>
                <a:spcPts val="0"/>
              </a:spcBef>
              <a:spcAft>
                <a:spcPts val="600"/>
              </a:spcAft>
              <a:buNone/>
            </a:pPr>
            <a:r>
              <a:rPr lang="en-US" sz="1800" kern="100" dirty="0"/>
              <a:t>This use case uses AES and FHE encryption to acquire highly confidential data at a secure acquisition site, perform analytics on that data on an untrusted, insecure, public cloud platform, and transmit the highly confidential results of that analysis to a secure administrative site without ever exposing plaintext data, plaintext results, or any secret decryption keys.  </a:t>
            </a:r>
            <a:br>
              <a:rPr lang="en-US" sz="1800" kern="100" dirty="0"/>
            </a:br>
            <a:endParaRPr lang="en-US" sz="1600" kern="100" dirty="0"/>
          </a:p>
          <a:p>
            <a:pPr>
              <a:spcBef>
                <a:spcPts val="0"/>
              </a:spcBef>
              <a:spcAft>
                <a:spcPts val="600"/>
              </a:spcAft>
            </a:pPr>
            <a:r>
              <a:rPr lang="en-US" sz="1600" kern="100" dirty="0"/>
              <a:t>An FHE public encryption key / private decryption key pair is generated at the secure administrative site. The FHE public encryption key is made publicly available and accessible to the secure data acquisition site.  </a:t>
            </a:r>
          </a:p>
          <a:p>
            <a:pPr>
              <a:spcBef>
                <a:spcPts val="0"/>
              </a:spcBef>
              <a:spcAft>
                <a:spcPts val="600"/>
              </a:spcAft>
            </a:pPr>
            <a:r>
              <a:rPr lang="en-US" sz="1600" kern="100" dirty="0"/>
              <a:t>A symmetric AES encryption / decryption key is generated at the secure data acquisition site. </a:t>
            </a:r>
          </a:p>
          <a:p>
            <a:pPr>
              <a:spcBef>
                <a:spcPts val="0"/>
              </a:spcBef>
              <a:spcAft>
                <a:spcPts val="600"/>
              </a:spcAft>
            </a:pPr>
            <a:r>
              <a:rPr lang="en-US" sz="1600" kern="100" dirty="0"/>
              <a:t>Highly confidential data is acquired at the secure data acquisition site and is AES encrypted using the symmetric AES encryption / decryption key. </a:t>
            </a:r>
          </a:p>
          <a:p>
            <a:pPr>
              <a:spcBef>
                <a:spcPts val="0"/>
              </a:spcBef>
              <a:spcAft>
                <a:spcPts val="600"/>
              </a:spcAft>
            </a:pPr>
            <a:r>
              <a:rPr lang="en-US" sz="1600" kern="100" dirty="0"/>
              <a:t>The FHE public encryption key is used to encrypt the symmetric AES encryption / decryption key. </a:t>
            </a:r>
          </a:p>
          <a:p>
            <a:pPr>
              <a:spcBef>
                <a:spcPts val="0"/>
              </a:spcBef>
              <a:spcAft>
                <a:spcPts val="600"/>
              </a:spcAft>
            </a:pPr>
            <a:r>
              <a:rPr lang="en-US" sz="1600" kern="100" dirty="0"/>
              <a:t>The secure data acquisition site insecurely transmits both the AES encrypted data along with the FHE encrypted AES symmetric encryption / decryption key to an untrusted, insecure, public cloud analytics platform. </a:t>
            </a:r>
          </a:p>
          <a:p>
            <a:r>
              <a:rPr lang="en-US" sz="1600" kern="100" dirty="0"/>
              <a:t>The AES encrypted data is transformed to FHE encrypted data via secure </a:t>
            </a:r>
            <a:r>
              <a:rPr lang="en-US" sz="1600" kern="100" dirty="0" err="1"/>
              <a:t>transcipher</a:t>
            </a:r>
            <a:r>
              <a:rPr lang="en-US" sz="1600" kern="100" dirty="0"/>
              <a:t> without exposing either the plaintext data or decryption keys. The FHE encrypted data is now decryptable using the FHE private decryption key. </a:t>
            </a:r>
          </a:p>
          <a:p>
            <a:pPr marL="466725" lvl="1">
              <a:lnSpc>
                <a:spcPct val="110000"/>
              </a:lnSpc>
              <a:spcBef>
                <a:spcPts val="0"/>
              </a:spcBef>
              <a:spcAft>
                <a:spcPts val="600"/>
              </a:spcAft>
            </a:pPr>
            <a:r>
              <a:rPr lang="en-US" sz="1400" kern="100" dirty="0"/>
              <a:t>See next slide. </a:t>
            </a:r>
          </a:p>
          <a:p>
            <a:pPr>
              <a:lnSpc>
                <a:spcPct val="110000"/>
              </a:lnSpc>
              <a:spcBef>
                <a:spcPts val="0"/>
              </a:spcBef>
              <a:spcAft>
                <a:spcPts val="600"/>
              </a:spcAft>
            </a:pPr>
            <a:r>
              <a:rPr lang="en-US" sz="1600" kern="100" dirty="0"/>
              <a:t>With the data in FHE encrypted form, analytics are performed producing an FHE encrypted result. </a:t>
            </a:r>
          </a:p>
          <a:p>
            <a:pPr>
              <a:lnSpc>
                <a:spcPct val="110000"/>
              </a:lnSpc>
              <a:spcBef>
                <a:spcPts val="0"/>
              </a:spcBef>
              <a:spcAft>
                <a:spcPts val="600"/>
              </a:spcAft>
            </a:pPr>
            <a:r>
              <a:rPr lang="en-US" sz="1600" kern="100" dirty="0"/>
              <a:t>The FHE encrypted result is insecurely transmitted to the secure administrative site for decryption by the FHE private decryption key. </a:t>
            </a:r>
          </a:p>
        </p:txBody>
      </p:sp>
    </p:spTree>
    <p:extLst>
      <p:ext uri="{BB962C8B-B14F-4D97-AF65-F5344CB8AC3E}">
        <p14:creationId xmlns:p14="http://schemas.microsoft.com/office/powerpoint/2010/main" val="886250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5189-A481-3311-8326-9962188888A2}"/>
              </a:ext>
            </a:extLst>
          </p:cNvPr>
          <p:cNvSpPr>
            <a:spLocks noGrp="1"/>
          </p:cNvSpPr>
          <p:nvPr>
            <p:ph type="title"/>
          </p:nvPr>
        </p:nvSpPr>
        <p:spPr>
          <a:xfrm>
            <a:off x="443884" y="63890"/>
            <a:ext cx="10909916" cy="1325563"/>
          </a:xfrm>
        </p:spPr>
        <p:txBody>
          <a:bodyPr>
            <a:noAutofit/>
          </a:bodyPr>
          <a:lstStyle/>
          <a:p>
            <a:pPr>
              <a:lnSpc>
                <a:spcPct val="100000"/>
              </a:lnSpc>
            </a:pPr>
            <a:r>
              <a:rPr lang="en-US" b="1" dirty="0">
                <a:latin typeface="+mn-lt"/>
              </a:rPr>
              <a:t>Secure Encrypted Data </a:t>
            </a:r>
            <a:r>
              <a:rPr lang="en-US" b="1" dirty="0" err="1">
                <a:latin typeface="+mn-lt"/>
              </a:rPr>
              <a:t>Transcipher</a:t>
            </a:r>
            <a:br>
              <a:rPr lang="en-US" b="1" dirty="0">
                <a:latin typeface="+mn-lt"/>
              </a:rPr>
            </a:br>
            <a:r>
              <a:rPr lang="en-US" b="1" dirty="0">
                <a:latin typeface="+mn-lt"/>
              </a:rPr>
              <a:t>from AES to FHE</a:t>
            </a:r>
          </a:p>
        </p:txBody>
      </p:sp>
      <p:sp>
        <p:nvSpPr>
          <p:cNvPr id="3" name="Content Placeholder 2">
            <a:extLst>
              <a:ext uri="{FF2B5EF4-FFF2-40B4-BE49-F238E27FC236}">
                <a16:creationId xmlns:a16="http://schemas.microsoft.com/office/drawing/2014/main" id="{81E0CA91-C233-29D2-68BC-6C3E93FFFC93}"/>
              </a:ext>
            </a:extLst>
          </p:cNvPr>
          <p:cNvSpPr>
            <a:spLocks noGrp="1"/>
          </p:cNvSpPr>
          <p:nvPr>
            <p:ph idx="1"/>
          </p:nvPr>
        </p:nvSpPr>
        <p:spPr>
          <a:xfrm>
            <a:off x="443884" y="1389453"/>
            <a:ext cx="11336784" cy="4953740"/>
          </a:xfrm>
        </p:spPr>
        <p:txBody>
          <a:bodyPr>
            <a:normAutofit fontScale="47500" lnSpcReduction="20000"/>
          </a:bodyPr>
          <a:lstStyle/>
          <a:p>
            <a:pPr>
              <a:lnSpc>
                <a:spcPct val="120000"/>
              </a:lnSpc>
              <a:spcBef>
                <a:spcPts val="0"/>
              </a:spcBef>
            </a:pPr>
            <a:r>
              <a:rPr lang="en-US" sz="4600" dirty="0"/>
              <a:t>The core of this data processing use case is the secure </a:t>
            </a:r>
            <a:r>
              <a:rPr lang="en-US" sz="4600" dirty="0" err="1"/>
              <a:t>transcipher</a:t>
            </a:r>
            <a:r>
              <a:rPr lang="en-US" sz="4600" dirty="0"/>
              <a:t> of AES encrypted data to FHE encrypted data without exposing any plaintext data, analytical results or secret keys. This solution centers on the homomorphic decryption of AES encrypted data. The homomorphic decryption function has two arguments:</a:t>
            </a:r>
          </a:p>
          <a:p>
            <a:pPr marL="574675" lvl="1" indent="-336550">
              <a:lnSpc>
                <a:spcPct val="120000"/>
              </a:lnSpc>
              <a:spcBef>
                <a:spcPts val="0"/>
              </a:spcBef>
              <a:buFont typeface="+mj-lt"/>
              <a:buAutoNum type="arabicPeriod"/>
            </a:pPr>
            <a:r>
              <a:rPr lang="en-US" sz="3800" dirty="0"/>
              <a:t>A non-homomorphically encrypted argument – The AES encrypted data</a:t>
            </a:r>
          </a:p>
          <a:p>
            <a:pPr marL="574675" lvl="1" indent="-336550">
              <a:lnSpc>
                <a:spcPct val="120000"/>
              </a:lnSpc>
              <a:spcBef>
                <a:spcPts val="0"/>
              </a:spcBef>
              <a:spcAft>
                <a:spcPts val="600"/>
              </a:spcAft>
              <a:buFont typeface="+mj-lt"/>
              <a:buAutoNum type="arabicPeriod"/>
            </a:pPr>
            <a:r>
              <a:rPr lang="en-US" sz="3800" dirty="0"/>
              <a:t>A homomorphically encrypted argument – The FHE encrypted, AES Secret Symmetric Encryption / Decryption Key</a:t>
            </a:r>
          </a:p>
          <a:p>
            <a:pPr>
              <a:lnSpc>
                <a:spcPct val="120000"/>
              </a:lnSpc>
              <a:spcBef>
                <a:spcPts val="0"/>
              </a:spcBef>
              <a:spcAft>
                <a:spcPts val="600"/>
              </a:spcAft>
            </a:pPr>
            <a:r>
              <a:rPr lang="en-US" sz="4600" dirty="0"/>
              <a:t>A homomorphic function that has at least one homomorphically encrypted argument will produce a homomorphically encrypted result that is encrypted in the same way as the homomorphically encrypted argument(s). </a:t>
            </a:r>
          </a:p>
          <a:p>
            <a:pPr>
              <a:lnSpc>
                <a:spcPct val="120000"/>
              </a:lnSpc>
              <a:spcBef>
                <a:spcPts val="0"/>
              </a:spcBef>
              <a:spcAft>
                <a:spcPts val="600"/>
              </a:spcAft>
            </a:pPr>
            <a:r>
              <a:rPr lang="en-US" sz="4600" dirty="0"/>
              <a:t>Performing a homomorphic decryption of AES encrypted data with an FHE encrypted AES symmetric encryption / decryption key produces FHE encrypted data encrypted in the same way as the FHE encrypted AES symmetric encryption / decryption key. </a:t>
            </a:r>
          </a:p>
          <a:p>
            <a:pPr>
              <a:lnSpc>
                <a:spcPct val="120000"/>
              </a:lnSpc>
              <a:spcBef>
                <a:spcPts val="0"/>
              </a:spcBef>
              <a:spcAft>
                <a:spcPts val="600"/>
              </a:spcAft>
            </a:pPr>
            <a:r>
              <a:rPr lang="en-US" sz="4600" i="1" dirty="0"/>
              <a:t>This AES to FHE </a:t>
            </a:r>
            <a:r>
              <a:rPr lang="en-US" sz="4600" i="1" dirty="0" err="1"/>
              <a:t>transcipher</a:t>
            </a:r>
            <a:r>
              <a:rPr lang="en-US" sz="4600" i="1" dirty="0"/>
              <a:t> is achieved without ever exposing plaintext data, analytical results, or secret keys. </a:t>
            </a:r>
          </a:p>
        </p:txBody>
      </p:sp>
    </p:spTree>
    <p:extLst>
      <p:ext uri="{BB962C8B-B14F-4D97-AF65-F5344CB8AC3E}">
        <p14:creationId xmlns:p14="http://schemas.microsoft.com/office/powerpoint/2010/main" val="2711718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3ADA5F-848E-0478-6551-CFF7E31C1AF0}"/>
              </a:ext>
            </a:extLst>
          </p:cNvPr>
          <p:cNvSpPr txBox="1"/>
          <p:nvPr/>
        </p:nvSpPr>
        <p:spPr>
          <a:xfrm>
            <a:off x="4252078" y="4784025"/>
            <a:ext cx="2592888" cy="369332"/>
          </a:xfrm>
          <a:prstGeom prst="rect">
            <a:avLst/>
          </a:prstGeom>
          <a:solidFill>
            <a:srgbClr val="FF0000"/>
          </a:solidFill>
          <a:ln>
            <a:noFill/>
          </a:ln>
        </p:spPr>
        <p:txBody>
          <a:bodyPr wrap="square" rtlCol="0">
            <a:spAutoFit/>
          </a:bodyPr>
          <a:lstStyle/>
          <a:p>
            <a:pPr algn="ctr"/>
            <a:r>
              <a:rPr lang="en-US" b="1" kern="100" dirty="0"/>
              <a:t>Plaintext Data</a:t>
            </a:r>
          </a:p>
        </p:txBody>
      </p:sp>
      <p:sp>
        <p:nvSpPr>
          <p:cNvPr id="5" name="TextBox 4">
            <a:extLst>
              <a:ext uri="{FF2B5EF4-FFF2-40B4-BE49-F238E27FC236}">
                <a16:creationId xmlns:a16="http://schemas.microsoft.com/office/drawing/2014/main" id="{24B9EBC5-582C-3D5B-B8AF-0BCE54B044EC}"/>
              </a:ext>
            </a:extLst>
          </p:cNvPr>
          <p:cNvSpPr txBox="1"/>
          <p:nvPr/>
        </p:nvSpPr>
        <p:spPr>
          <a:xfrm>
            <a:off x="782368" y="4784025"/>
            <a:ext cx="2592888" cy="369332"/>
          </a:xfrm>
          <a:prstGeom prst="rect">
            <a:avLst/>
          </a:prstGeom>
          <a:solidFill>
            <a:srgbClr val="FF0000"/>
          </a:solidFill>
          <a:ln>
            <a:noFill/>
          </a:ln>
        </p:spPr>
        <p:txBody>
          <a:bodyPr wrap="square" rtlCol="0">
            <a:spAutoFit/>
          </a:bodyPr>
          <a:lstStyle/>
          <a:p>
            <a:r>
              <a:rPr lang="en-US" b="1" kern="100" dirty="0"/>
              <a:t>Data Acquisition</a:t>
            </a:r>
          </a:p>
        </p:txBody>
      </p:sp>
      <p:sp>
        <p:nvSpPr>
          <p:cNvPr id="6" name="TextBox 5">
            <a:extLst>
              <a:ext uri="{FF2B5EF4-FFF2-40B4-BE49-F238E27FC236}">
                <a16:creationId xmlns:a16="http://schemas.microsoft.com/office/drawing/2014/main" id="{2B895C1B-9068-50AA-C508-8592940C97F3}"/>
              </a:ext>
            </a:extLst>
          </p:cNvPr>
          <p:cNvSpPr txBox="1"/>
          <p:nvPr/>
        </p:nvSpPr>
        <p:spPr>
          <a:xfrm>
            <a:off x="782368" y="3608706"/>
            <a:ext cx="2592888" cy="369332"/>
          </a:xfrm>
          <a:prstGeom prst="rect">
            <a:avLst/>
          </a:prstGeom>
          <a:solidFill>
            <a:srgbClr val="FF0000"/>
          </a:solidFill>
          <a:ln>
            <a:noFill/>
          </a:ln>
        </p:spPr>
        <p:txBody>
          <a:bodyPr wrap="square" rtlCol="0">
            <a:spAutoFit/>
          </a:bodyPr>
          <a:lstStyle/>
          <a:p>
            <a:r>
              <a:rPr lang="en-US" b="1" kern="100" dirty="0"/>
              <a:t>Data Acquisition Site</a:t>
            </a:r>
          </a:p>
        </p:txBody>
      </p:sp>
      <p:sp>
        <p:nvSpPr>
          <p:cNvPr id="7" name="TextBox 6">
            <a:extLst>
              <a:ext uri="{FF2B5EF4-FFF2-40B4-BE49-F238E27FC236}">
                <a16:creationId xmlns:a16="http://schemas.microsoft.com/office/drawing/2014/main" id="{C643109F-A720-1326-3E27-F04CB73ED926}"/>
              </a:ext>
            </a:extLst>
          </p:cNvPr>
          <p:cNvSpPr txBox="1"/>
          <p:nvPr/>
        </p:nvSpPr>
        <p:spPr>
          <a:xfrm>
            <a:off x="4252078" y="3320358"/>
            <a:ext cx="2592888" cy="923330"/>
          </a:xfrm>
          <a:prstGeom prst="rect">
            <a:avLst/>
          </a:prstGeom>
          <a:solidFill>
            <a:srgbClr val="FF0000"/>
          </a:solidFill>
          <a:ln>
            <a:noFill/>
          </a:ln>
        </p:spPr>
        <p:txBody>
          <a:bodyPr wrap="square" rtlCol="0">
            <a:spAutoFit/>
          </a:bodyPr>
          <a:lstStyle/>
          <a:p>
            <a:pPr algn="ctr"/>
            <a:r>
              <a:rPr lang="en-US" b="1" kern="100" dirty="0"/>
              <a:t>AES Secret Symmetric Encryption / Decryption Key</a:t>
            </a:r>
          </a:p>
        </p:txBody>
      </p:sp>
      <p:sp>
        <p:nvSpPr>
          <p:cNvPr id="11" name="TextBox 10">
            <a:extLst>
              <a:ext uri="{FF2B5EF4-FFF2-40B4-BE49-F238E27FC236}">
                <a16:creationId xmlns:a16="http://schemas.microsoft.com/office/drawing/2014/main" id="{C3C6CC65-0CCA-C4E7-F696-1F39FEFB28DD}"/>
              </a:ext>
            </a:extLst>
          </p:cNvPr>
          <p:cNvSpPr txBox="1"/>
          <p:nvPr/>
        </p:nvSpPr>
        <p:spPr>
          <a:xfrm>
            <a:off x="8920462" y="4658580"/>
            <a:ext cx="2769147" cy="369332"/>
          </a:xfrm>
          <a:prstGeom prst="rect">
            <a:avLst/>
          </a:prstGeom>
          <a:solidFill>
            <a:srgbClr val="92D050"/>
          </a:solidFill>
          <a:ln>
            <a:noFill/>
          </a:ln>
        </p:spPr>
        <p:txBody>
          <a:bodyPr wrap="square" rtlCol="0">
            <a:spAutoFit/>
          </a:bodyPr>
          <a:lstStyle/>
          <a:p>
            <a:pPr algn="ctr"/>
            <a:r>
              <a:rPr lang="en-US" b="1" kern="100" dirty="0"/>
              <a:t>AES Encrypted Data</a:t>
            </a:r>
          </a:p>
        </p:txBody>
      </p:sp>
      <p:cxnSp>
        <p:nvCxnSpPr>
          <p:cNvPr id="13" name="Straight Arrow Connector 12">
            <a:extLst>
              <a:ext uri="{FF2B5EF4-FFF2-40B4-BE49-F238E27FC236}">
                <a16:creationId xmlns:a16="http://schemas.microsoft.com/office/drawing/2014/main" id="{A3414B82-F860-72A2-B814-75C37566613E}"/>
              </a:ext>
            </a:extLst>
          </p:cNvPr>
          <p:cNvCxnSpPr>
            <a:cxnSpLocks/>
            <a:stCxn id="6" idx="3"/>
            <a:endCxn id="7" idx="1"/>
          </p:cNvCxnSpPr>
          <p:nvPr/>
        </p:nvCxnSpPr>
        <p:spPr>
          <a:xfrm flipV="1">
            <a:off x="3375256" y="3782023"/>
            <a:ext cx="876822" cy="11349"/>
          </a:xfrm>
          <a:prstGeom prst="straightConnector1">
            <a:avLst/>
          </a:prstGeom>
          <a:ln w="63500">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5FAB3AD-AF0F-221E-FBEE-E752046263C4}"/>
              </a:ext>
            </a:extLst>
          </p:cNvPr>
          <p:cNvCxnSpPr>
            <a:cxnSpLocks/>
            <a:stCxn id="5" idx="3"/>
            <a:endCxn id="4" idx="1"/>
          </p:cNvCxnSpPr>
          <p:nvPr/>
        </p:nvCxnSpPr>
        <p:spPr>
          <a:xfrm>
            <a:off x="3375256" y="4968691"/>
            <a:ext cx="876822" cy="0"/>
          </a:xfrm>
          <a:prstGeom prst="straightConnector1">
            <a:avLst/>
          </a:prstGeom>
          <a:ln w="63500">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B440701-0B12-06E6-0C2F-C613A9427CCB}"/>
              </a:ext>
            </a:extLst>
          </p:cNvPr>
          <p:cNvCxnSpPr>
            <a:cxnSpLocks/>
          </p:cNvCxnSpPr>
          <p:nvPr/>
        </p:nvCxnSpPr>
        <p:spPr>
          <a:xfrm>
            <a:off x="6723569" y="4990517"/>
            <a:ext cx="2201138" cy="0"/>
          </a:xfrm>
          <a:prstGeom prst="straightConnector1">
            <a:avLst/>
          </a:prstGeom>
          <a:ln w="6350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B1C98EC-1395-0CA2-9B3E-1ED255907689}"/>
              </a:ext>
            </a:extLst>
          </p:cNvPr>
          <p:cNvSpPr txBox="1"/>
          <p:nvPr/>
        </p:nvSpPr>
        <p:spPr>
          <a:xfrm>
            <a:off x="6723569" y="4980370"/>
            <a:ext cx="2436949" cy="923330"/>
          </a:xfrm>
          <a:prstGeom prst="rect">
            <a:avLst/>
          </a:prstGeom>
          <a:noFill/>
        </p:spPr>
        <p:txBody>
          <a:bodyPr wrap="none" rtlCol="0">
            <a:spAutoFit/>
          </a:bodyPr>
          <a:lstStyle/>
          <a:p>
            <a:pPr algn="ctr"/>
            <a:r>
              <a:rPr lang="en-US" b="1" kern="100" dirty="0">
                <a:solidFill>
                  <a:srgbClr val="FF0000"/>
                </a:solidFill>
              </a:rPr>
              <a:t>AES Secret </a:t>
            </a:r>
            <a:br>
              <a:rPr lang="en-US" b="1" kern="100" dirty="0">
                <a:solidFill>
                  <a:srgbClr val="FF0000"/>
                </a:solidFill>
              </a:rPr>
            </a:br>
            <a:r>
              <a:rPr lang="en-US" b="1" kern="100" dirty="0">
                <a:solidFill>
                  <a:srgbClr val="FF0000"/>
                </a:solidFill>
              </a:rPr>
              <a:t>Symmetric Encryption /</a:t>
            </a:r>
            <a:br>
              <a:rPr lang="en-US" b="1" kern="100" dirty="0">
                <a:solidFill>
                  <a:srgbClr val="FF0000"/>
                </a:solidFill>
              </a:rPr>
            </a:br>
            <a:r>
              <a:rPr lang="en-US" b="1" kern="100" dirty="0">
                <a:solidFill>
                  <a:srgbClr val="FF0000"/>
                </a:solidFill>
              </a:rPr>
              <a:t>Decryption Key</a:t>
            </a:r>
          </a:p>
        </p:txBody>
      </p:sp>
      <p:sp>
        <p:nvSpPr>
          <p:cNvPr id="18" name="TextBox 17">
            <a:extLst>
              <a:ext uri="{FF2B5EF4-FFF2-40B4-BE49-F238E27FC236}">
                <a16:creationId xmlns:a16="http://schemas.microsoft.com/office/drawing/2014/main" id="{7ACB4A86-BF40-A70C-47FC-A6CF183C6A43}"/>
              </a:ext>
            </a:extLst>
          </p:cNvPr>
          <p:cNvSpPr txBox="1"/>
          <p:nvPr/>
        </p:nvSpPr>
        <p:spPr>
          <a:xfrm>
            <a:off x="8920461" y="3320358"/>
            <a:ext cx="2769147" cy="923330"/>
          </a:xfrm>
          <a:prstGeom prst="rect">
            <a:avLst/>
          </a:prstGeom>
          <a:solidFill>
            <a:srgbClr val="92D050"/>
          </a:solidFill>
          <a:ln>
            <a:noFill/>
          </a:ln>
        </p:spPr>
        <p:txBody>
          <a:bodyPr wrap="square" rtlCol="0">
            <a:spAutoFit/>
          </a:bodyPr>
          <a:lstStyle/>
          <a:p>
            <a:pPr algn="ctr"/>
            <a:r>
              <a:rPr lang="en-US" b="1" kern="100" dirty="0"/>
              <a:t>FHE Encrypted AES Secret Symmetric Encryption / Decryption Key</a:t>
            </a:r>
          </a:p>
        </p:txBody>
      </p:sp>
      <p:cxnSp>
        <p:nvCxnSpPr>
          <p:cNvPr id="19" name="Straight Arrow Connector 18">
            <a:extLst>
              <a:ext uri="{FF2B5EF4-FFF2-40B4-BE49-F238E27FC236}">
                <a16:creationId xmlns:a16="http://schemas.microsoft.com/office/drawing/2014/main" id="{BA4F3067-C8FE-474D-1A59-4A3D886B7DB1}"/>
              </a:ext>
            </a:extLst>
          </p:cNvPr>
          <p:cNvCxnSpPr>
            <a:cxnSpLocks/>
            <a:stCxn id="7" idx="3"/>
            <a:endCxn id="18" idx="1"/>
          </p:cNvCxnSpPr>
          <p:nvPr/>
        </p:nvCxnSpPr>
        <p:spPr>
          <a:xfrm>
            <a:off x="6844966" y="3782023"/>
            <a:ext cx="2075495" cy="0"/>
          </a:xfrm>
          <a:prstGeom prst="straightConnector1">
            <a:avLst/>
          </a:prstGeom>
          <a:ln w="6350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423339-121A-A2D2-CA07-3EFC3AACE0AC}"/>
              </a:ext>
            </a:extLst>
          </p:cNvPr>
          <p:cNvSpPr txBox="1"/>
          <p:nvPr/>
        </p:nvSpPr>
        <p:spPr>
          <a:xfrm>
            <a:off x="7089101" y="3757925"/>
            <a:ext cx="1611595" cy="1200329"/>
          </a:xfrm>
          <a:prstGeom prst="rect">
            <a:avLst/>
          </a:prstGeom>
          <a:noFill/>
        </p:spPr>
        <p:txBody>
          <a:bodyPr wrap="none" rtlCol="0">
            <a:spAutoFit/>
          </a:bodyPr>
          <a:lstStyle/>
          <a:p>
            <a:pPr algn="ctr"/>
            <a:r>
              <a:rPr lang="en-US" b="1" kern="100" dirty="0">
                <a:solidFill>
                  <a:srgbClr val="92D050"/>
                </a:solidFill>
              </a:rPr>
              <a:t>Administration</a:t>
            </a:r>
            <a:br>
              <a:rPr lang="en-US" b="1" kern="100" dirty="0">
                <a:solidFill>
                  <a:srgbClr val="92D050"/>
                </a:solidFill>
              </a:rPr>
            </a:br>
            <a:r>
              <a:rPr lang="en-US" b="1" kern="100" dirty="0">
                <a:solidFill>
                  <a:srgbClr val="92D050"/>
                </a:solidFill>
              </a:rPr>
              <a:t>Published </a:t>
            </a:r>
            <a:br>
              <a:rPr lang="en-US" b="1" kern="100" dirty="0">
                <a:solidFill>
                  <a:srgbClr val="92D050"/>
                </a:solidFill>
              </a:rPr>
            </a:br>
            <a:r>
              <a:rPr lang="en-US" b="1" kern="100" dirty="0">
                <a:solidFill>
                  <a:srgbClr val="92D050"/>
                </a:solidFill>
              </a:rPr>
              <a:t>FHE Public</a:t>
            </a:r>
            <a:br>
              <a:rPr lang="en-US" b="1" kern="100" dirty="0">
                <a:solidFill>
                  <a:srgbClr val="92D050"/>
                </a:solidFill>
              </a:rPr>
            </a:br>
            <a:r>
              <a:rPr lang="en-US" b="1" kern="100" dirty="0">
                <a:solidFill>
                  <a:srgbClr val="92D050"/>
                </a:solidFill>
              </a:rPr>
              <a:t>Encryption Key</a:t>
            </a:r>
          </a:p>
        </p:txBody>
      </p:sp>
      <p:sp>
        <p:nvSpPr>
          <p:cNvPr id="23" name="Title 22">
            <a:extLst>
              <a:ext uri="{FF2B5EF4-FFF2-40B4-BE49-F238E27FC236}">
                <a16:creationId xmlns:a16="http://schemas.microsoft.com/office/drawing/2014/main" id="{C10A7B30-85A0-0BE3-DC5B-520B0088DA0C}"/>
              </a:ext>
            </a:extLst>
          </p:cNvPr>
          <p:cNvSpPr>
            <a:spLocks noGrp="1"/>
          </p:cNvSpPr>
          <p:nvPr>
            <p:ph type="title"/>
          </p:nvPr>
        </p:nvSpPr>
        <p:spPr>
          <a:xfrm>
            <a:off x="568171" y="148089"/>
            <a:ext cx="11461071" cy="1045829"/>
          </a:xfrm>
        </p:spPr>
        <p:txBody>
          <a:bodyPr/>
          <a:lstStyle/>
          <a:p>
            <a:pPr>
              <a:lnSpc>
                <a:spcPct val="100000"/>
              </a:lnSpc>
            </a:pPr>
            <a:r>
              <a:rPr lang="en-US" b="1" kern="100" dirty="0">
                <a:latin typeface="+mn-lt"/>
              </a:rPr>
              <a:t>Stage 1 – Secure Administrative and</a:t>
            </a:r>
            <a:br>
              <a:rPr lang="en-US" b="1" kern="100" dirty="0">
                <a:latin typeface="+mn-lt"/>
              </a:rPr>
            </a:br>
            <a:r>
              <a:rPr lang="en-US" b="1" kern="100" dirty="0">
                <a:latin typeface="+mn-lt"/>
              </a:rPr>
              <a:t>Data Acquisition Sites</a:t>
            </a:r>
          </a:p>
        </p:txBody>
      </p:sp>
      <p:sp>
        <p:nvSpPr>
          <p:cNvPr id="26" name="Rectangle 25">
            <a:extLst>
              <a:ext uri="{FF2B5EF4-FFF2-40B4-BE49-F238E27FC236}">
                <a16:creationId xmlns:a16="http://schemas.microsoft.com/office/drawing/2014/main" id="{E0A6333B-DC02-9685-E213-95D2B2CA6E11}"/>
              </a:ext>
            </a:extLst>
          </p:cNvPr>
          <p:cNvSpPr/>
          <p:nvPr/>
        </p:nvSpPr>
        <p:spPr>
          <a:xfrm>
            <a:off x="641450" y="3160375"/>
            <a:ext cx="11208010" cy="2788480"/>
          </a:xfrm>
          <a:prstGeom prst="rect">
            <a:avLst/>
          </a:prstGeom>
          <a:noFill/>
          <a:ln w="34925">
            <a:solidFill>
              <a:schemeClr val="accent1">
                <a:shade val="1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kern="100"/>
          </a:p>
        </p:txBody>
      </p:sp>
      <p:sp>
        <p:nvSpPr>
          <p:cNvPr id="27" name="TextBox 26">
            <a:extLst>
              <a:ext uri="{FF2B5EF4-FFF2-40B4-BE49-F238E27FC236}">
                <a16:creationId xmlns:a16="http://schemas.microsoft.com/office/drawing/2014/main" id="{30A3158B-FF2B-295E-8B0F-E694475CAFE3}"/>
              </a:ext>
            </a:extLst>
          </p:cNvPr>
          <p:cNvSpPr txBox="1"/>
          <p:nvPr/>
        </p:nvSpPr>
        <p:spPr>
          <a:xfrm>
            <a:off x="8862010" y="5985452"/>
            <a:ext cx="2858347" cy="369332"/>
          </a:xfrm>
          <a:prstGeom prst="rect">
            <a:avLst/>
          </a:prstGeom>
          <a:noFill/>
        </p:spPr>
        <p:txBody>
          <a:bodyPr wrap="none" rtlCol="0">
            <a:spAutoFit/>
          </a:bodyPr>
          <a:lstStyle/>
          <a:p>
            <a:pPr algn="r"/>
            <a:r>
              <a:rPr lang="en-US" b="1" kern="100" dirty="0"/>
              <a:t>Secure Data Acquisition Site</a:t>
            </a:r>
          </a:p>
        </p:txBody>
      </p:sp>
      <p:sp>
        <p:nvSpPr>
          <p:cNvPr id="16" name="TextBox 15">
            <a:extLst>
              <a:ext uri="{FF2B5EF4-FFF2-40B4-BE49-F238E27FC236}">
                <a16:creationId xmlns:a16="http://schemas.microsoft.com/office/drawing/2014/main" id="{6A7836E2-739E-6AEB-F75A-CEAB2D4BD53A}"/>
              </a:ext>
            </a:extLst>
          </p:cNvPr>
          <p:cNvSpPr txBox="1"/>
          <p:nvPr/>
        </p:nvSpPr>
        <p:spPr>
          <a:xfrm>
            <a:off x="808954" y="1750960"/>
            <a:ext cx="2592888" cy="369332"/>
          </a:xfrm>
          <a:prstGeom prst="rect">
            <a:avLst/>
          </a:prstGeom>
          <a:solidFill>
            <a:srgbClr val="FF0000"/>
          </a:solidFill>
          <a:ln>
            <a:noFill/>
          </a:ln>
        </p:spPr>
        <p:txBody>
          <a:bodyPr wrap="square" rtlCol="0">
            <a:spAutoFit/>
          </a:bodyPr>
          <a:lstStyle/>
          <a:p>
            <a:r>
              <a:rPr lang="en-US" b="1" kern="100" dirty="0"/>
              <a:t>Administrative Site</a:t>
            </a:r>
          </a:p>
        </p:txBody>
      </p:sp>
      <p:sp>
        <p:nvSpPr>
          <p:cNvPr id="21" name="TextBox 20">
            <a:extLst>
              <a:ext uri="{FF2B5EF4-FFF2-40B4-BE49-F238E27FC236}">
                <a16:creationId xmlns:a16="http://schemas.microsoft.com/office/drawing/2014/main" id="{05D87E77-7B1F-60A1-049E-000B6C98AC1A}"/>
              </a:ext>
            </a:extLst>
          </p:cNvPr>
          <p:cNvSpPr txBox="1"/>
          <p:nvPr/>
        </p:nvSpPr>
        <p:spPr>
          <a:xfrm>
            <a:off x="4252078" y="1612460"/>
            <a:ext cx="2592888" cy="646331"/>
          </a:xfrm>
          <a:prstGeom prst="rect">
            <a:avLst/>
          </a:prstGeom>
          <a:solidFill>
            <a:srgbClr val="FF0000"/>
          </a:solidFill>
          <a:ln>
            <a:noFill/>
          </a:ln>
        </p:spPr>
        <p:txBody>
          <a:bodyPr wrap="square" rtlCol="0">
            <a:spAutoFit/>
          </a:bodyPr>
          <a:lstStyle/>
          <a:p>
            <a:pPr algn="ctr"/>
            <a:r>
              <a:rPr lang="en-US" b="1" kern="100" dirty="0"/>
              <a:t>FHE Public Key / Private Key Pair</a:t>
            </a:r>
          </a:p>
        </p:txBody>
      </p:sp>
      <p:sp>
        <p:nvSpPr>
          <p:cNvPr id="22" name="TextBox 21">
            <a:extLst>
              <a:ext uri="{FF2B5EF4-FFF2-40B4-BE49-F238E27FC236}">
                <a16:creationId xmlns:a16="http://schemas.microsoft.com/office/drawing/2014/main" id="{C7CA3A5C-26AC-C8DE-67BC-30ACEE684FFB}"/>
              </a:ext>
            </a:extLst>
          </p:cNvPr>
          <p:cNvSpPr txBox="1"/>
          <p:nvPr/>
        </p:nvSpPr>
        <p:spPr>
          <a:xfrm>
            <a:off x="8926374" y="1612460"/>
            <a:ext cx="2787596" cy="646331"/>
          </a:xfrm>
          <a:prstGeom prst="rect">
            <a:avLst/>
          </a:prstGeom>
          <a:solidFill>
            <a:srgbClr val="92D050"/>
          </a:solidFill>
          <a:ln>
            <a:noFill/>
          </a:ln>
        </p:spPr>
        <p:txBody>
          <a:bodyPr wrap="square" rtlCol="0">
            <a:spAutoFit/>
          </a:bodyPr>
          <a:lstStyle/>
          <a:p>
            <a:pPr algn="ctr"/>
            <a:r>
              <a:rPr lang="en-US" b="1" kern="100" dirty="0"/>
              <a:t>Administration Publishes FHE Public Encryption Key</a:t>
            </a:r>
          </a:p>
        </p:txBody>
      </p:sp>
      <p:cxnSp>
        <p:nvCxnSpPr>
          <p:cNvPr id="30" name="Straight Arrow Connector 29">
            <a:extLst>
              <a:ext uri="{FF2B5EF4-FFF2-40B4-BE49-F238E27FC236}">
                <a16:creationId xmlns:a16="http://schemas.microsoft.com/office/drawing/2014/main" id="{64CC65CF-D124-00E1-0E1F-BAFE4D1BA2D8}"/>
              </a:ext>
            </a:extLst>
          </p:cNvPr>
          <p:cNvCxnSpPr>
            <a:cxnSpLocks/>
            <a:stCxn id="16" idx="3"/>
            <a:endCxn id="21" idx="1"/>
          </p:cNvCxnSpPr>
          <p:nvPr/>
        </p:nvCxnSpPr>
        <p:spPr>
          <a:xfrm>
            <a:off x="3401842" y="1935626"/>
            <a:ext cx="850236" cy="0"/>
          </a:xfrm>
          <a:prstGeom prst="straightConnector1">
            <a:avLst/>
          </a:prstGeom>
          <a:ln w="63500">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11CDF26-3226-F69C-6A6D-4DAE22B60872}"/>
              </a:ext>
            </a:extLst>
          </p:cNvPr>
          <p:cNvCxnSpPr>
            <a:cxnSpLocks/>
            <a:stCxn id="21" idx="3"/>
            <a:endCxn id="22" idx="1"/>
          </p:cNvCxnSpPr>
          <p:nvPr/>
        </p:nvCxnSpPr>
        <p:spPr>
          <a:xfrm>
            <a:off x="6844966" y="1935626"/>
            <a:ext cx="2081408" cy="0"/>
          </a:xfrm>
          <a:prstGeom prst="straightConnector1">
            <a:avLst/>
          </a:prstGeom>
          <a:ln w="63500">
            <a:solidFill>
              <a:srgbClr val="92D050"/>
            </a:solidFill>
            <a:tailEnd type="stealth"/>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5E7D0F-895A-9F36-E13E-D96E572C04B2}"/>
              </a:ext>
            </a:extLst>
          </p:cNvPr>
          <p:cNvSpPr/>
          <p:nvPr/>
        </p:nvSpPr>
        <p:spPr>
          <a:xfrm>
            <a:off x="641450" y="1420106"/>
            <a:ext cx="11208010" cy="1027134"/>
          </a:xfrm>
          <a:prstGeom prst="rect">
            <a:avLst/>
          </a:prstGeom>
          <a:noFill/>
          <a:ln w="34925">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kern="100"/>
          </a:p>
        </p:txBody>
      </p:sp>
      <p:sp>
        <p:nvSpPr>
          <p:cNvPr id="33" name="TextBox 32">
            <a:extLst>
              <a:ext uri="{FF2B5EF4-FFF2-40B4-BE49-F238E27FC236}">
                <a16:creationId xmlns:a16="http://schemas.microsoft.com/office/drawing/2014/main" id="{6589CB80-7F16-2CDC-93D6-8A00422C8F32}"/>
              </a:ext>
            </a:extLst>
          </p:cNvPr>
          <p:cNvSpPr txBox="1"/>
          <p:nvPr/>
        </p:nvSpPr>
        <p:spPr>
          <a:xfrm>
            <a:off x="9160518" y="2454928"/>
            <a:ext cx="2688942" cy="369332"/>
          </a:xfrm>
          <a:prstGeom prst="rect">
            <a:avLst/>
          </a:prstGeom>
          <a:noFill/>
        </p:spPr>
        <p:txBody>
          <a:bodyPr wrap="none" rtlCol="0">
            <a:spAutoFit/>
          </a:bodyPr>
          <a:lstStyle/>
          <a:p>
            <a:pPr algn="r"/>
            <a:r>
              <a:rPr lang="en-US" b="1" kern="100" dirty="0"/>
              <a:t>Secure Administrative Site</a:t>
            </a:r>
          </a:p>
        </p:txBody>
      </p:sp>
    </p:spTree>
    <p:extLst>
      <p:ext uri="{BB962C8B-B14F-4D97-AF65-F5344CB8AC3E}">
        <p14:creationId xmlns:p14="http://schemas.microsoft.com/office/powerpoint/2010/main" val="2949569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1278-1E4C-5FFD-8AD0-76B40473B5E0}"/>
              </a:ext>
            </a:extLst>
          </p:cNvPr>
          <p:cNvSpPr>
            <a:spLocks noGrp="1"/>
          </p:cNvSpPr>
          <p:nvPr>
            <p:ph type="title"/>
          </p:nvPr>
        </p:nvSpPr>
        <p:spPr>
          <a:xfrm>
            <a:off x="116889" y="119534"/>
            <a:ext cx="11958221" cy="1325563"/>
          </a:xfrm>
        </p:spPr>
        <p:txBody>
          <a:bodyPr>
            <a:noAutofit/>
          </a:bodyPr>
          <a:lstStyle/>
          <a:p>
            <a:pPr>
              <a:lnSpc>
                <a:spcPct val="100000"/>
              </a:lnSpc>
            </a:pPr>
            <a:r>
              <a:rPr lang="en-US" b="1" kern="100" dirty="0">
                <a:latin typeface="+mn-lt"/>
              </a:rPr>
              <a:t>Stage 2 – Untrusted, Insecure Public Cloud Analytic Platform and Secure Administrative Site</a:t>
            </a:r>
          </a:p>
        </p:txBody>
      </p:sp>
      <p:sp>
        <p:nvSpPr>
          <p:cNvPr id="3" name="TextBox 2">
            <a:extLst>
              <a:ext uri="{FF2B5EF4-FFF2-40B4-BE49-F238E27FC236}">
                <a16:creationId xmlns:a16="http://schemas.microsoft.com/office/drawing/2014/main" id="{0CC59E6B-268B-48F8-EC7B-8FAB8818CF71}"/>
              </a:ext>
            </a:extLst>
          </p:cNvPr>
          <p:cNvSpPr txBox="1"/>
          <p:nvPr/>
        </p:nvSpPr>
        <p:spPr>
          <a:xfrm>
            <a:off x="925931" y="2811311"/>
            <a:ext cx="2592888" cy="369332"/>
          </a:xfrm>
          <a:prstGeom prst="rect">
            <a:avLst/>
          </a:prstGeom>
          <a:solidFill>
            <a:srgbClr val="92D050"/>
          </a:solidFill>
          <a:ln>
            <a:noFill/>
          </a:ln>
        </p:spPr>
        <p:txBody>
          <a:bodyPr wrap="square" rtlCol="0">
            <a:spAutoFit/>
          </a:bodyPr>
          <a:lstStyle/>
          <a:p>
            <a:pPr algn="ctr"/>
            <a:r>
              <a:rPr lang="en-US" b="1" kern="100" dirty="0"/>
              <a:t>AES Encrypted Data</a:t>
            </a:r>
          </a:p>
        </p:txBody>
      </p:sp>
      <p:sp>
        <p:nvSpPr>
          <p:cNvPr id="4" name="TextBox 3">
            <a:extLst>
              <a:ext uri="{FF2B5EF4-FFF2-40B4-BE49-F238E27FC236}">
                <a16:creationId xmlns:a16="http://schemas.microsoft.com/office/drawing/2014/main" id="{6D652288-7384-821C-864C-979C7942D4A3}"/>
              </a:ext>
            </a:extLst>
          </p:cNvPr>
          <p:cNvSpPr txBox="1"/>
          <p:nvPr/>
        </p:nvSpPr>
        <p:spPr>
          <a:xfrm>
            <a:off x="910224" y="1568732"/>
            <a:ext cx="2592888" cy="1200329"/>
          </a:xfrm>
          <a:prstGeom prst="rect">
            <a:avLst/>
          </a:prstGeom>
          <a:solidFill>
            <a:srgbClr val="92D050"/>
          </a:solidFill>
          <a:ln>
            <a:noFill/>
          </a:ln>
        </p:spPr>
        <p:txBody>
          <a:bodyPr wrap="square" rtlCol="0">
            <a:spAutoFit/>
          </a:bodyPr>
          <a:lstStyle/>
          <a:p>
            <a:pPr algn="ctr"/>
            <a:r>
              <a:rPr lang="en-US" b="1" kern="100" dirty="0"/>
              <a:t>FHE Encrypted AES Secret Symmetric Encryption / Decryption Key</a:t>
            </a:r>
          </a:p>
        </p:txBody>
      </p:sp>
      <p:cxnSp>
        <p:nvCxnSpPr>
          <p:cNvPr id="5" name="Straight Arrow Connector 4">
            <a:extLst>
              <a:ext uri="{FF2B5EF4-FFF2-40B4-BE49-F238E27FC236}">
                <a16:creationId xmlns:a16="http://schemas.microsoft.com/office/drawing/2014/main" id="{D2897F07-E1D2-2B6C-E343-4541D9ED507F}"/>
              </a:ext>
            </a:extLst>
          </p:cNvPr>
          <p:cNvCxnSpPr>
            <a:cxnSpLocks/>
            <a:stCxn id="3" idx="3"/>
            <a:endCxn id="7" idx="1"/>
          </p:cNvCxnSpPr>
          <p:nvPr/>
        </p:nvCxnSpPr>
        <p:spPr>
          <a:xfrm flipV="1">
            <a:off x="3518819" y="2495537"/>
            <a:ext cx="1280737" cy="500440"/>
          </a:xfrm>
          <a:prstGeom prst="straightConnector1">
            <a:avLst/>
          </a:prstGeom>
          <a:ln w="63500">
            <a:solidFill>
              <a:srgbClr val="92D050"/>
            </a:solidFill>
            <a:tailEnd type="stealt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4AE9D27-4403-5BDC-B274-135812388CA3}"/>
              </a:ext>
            </a:extLst>
          </p:cNvPr>
          <p:cNvSpPr txBox="1"/>
          <p:nvPr/>
        </p:nvSpPr>
        <p:spPr>
          <a:xfrm>
            <a:off x="4799556" y="2310871"/>
            <a:ext cx="2592888" cy="369332"/>
          </a:xfrm>
          <a:prstGeom prst="rect">
            <a:avLst/>
          </a:prstGeom>
          <a:solidFill>
            <a:srgbClr val="92D050"/>
          </a:solidFill>
          <a:ln>
            <a:noFill/>
          </a:ln>
        </p:spPr>
        <p:txBody>
          <a:bodyPr wrap="square" rtlCol="0">
            <a:spAutoFit/>
          </a:bodyPr>
          <a:lstStyle/>
          <a:p>
            <a:pPr algn="ctr"/>
            <a:r>
              <a:rPr lang="en-US" b="1" kern="100" dirty="0"/>
              <a:t>AES to FHE </a:t>
            </a:r>
            <a:r>
              <a:rPr lang="en-US" b="1" kern="100" dirty="0" err="1"/>
              <a:t>Transcipher</a:t>
            </a:r>
            <a:endParaRPr lang="en-US" b="1" kern="100" dirty="0"/>
          </a:p>
        </p:txBody>
      </p:sp>
      <p:cxnSp>
        <p:nvCxnSpPr>
          <p:cNvPr id="9" name="Straight Arrow Connector 8">
            <a:extLst>
              <a:ext uri="{FF2B5EF4-FFF2-40B4-BE49-F238E27FC236}">
                <a16:creationId xmlns:a16="http://schemas.microsoft.com/office/drawing/2014/main" id="{A86100FA-38C7-4283-A31D-5B002157E2C5}"/>
              </a:ext>
            </a:extLst>
          </p:cNvPr>
          <p:cNvCxnSpPr>
            <a:cxnSpLocks/>
            <a:stCxn id="4" idx="3"/>
            <a:endCxn id="7" idx="1"/>
          </p:cNvCxnSpPr>
          <p:nvPr/>
        </p:nvCxnSpPr>
        <p:spPr>
          <a:xfrm>
            <a:off x="3503112" y="2168897"/>
            <a:ext cx="1296444" cy="326640"/>
          </a:xfrm>
          <a:prstGeom prst="straightConnector1">
            <a:avLst/>
          </a:prstGeom>
          <a:ln w="63500">
            <a:solidFill>
              <a:srgbClr val="92D050"/>
            </a:solidFill>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E5725EE-CF53-E1A4-E802-8541B722CDF7}"/>
              </a:ext>
            </a:extLst>
          </p:cNvPr>
          <p:cNvCxnSpPr>
            <a:cxnSpLocks/>
            <a:stCxn id="7" idx="3"/>
            <a:endCxn id="19" idx="1"/>
          </p:cNvCxnSpPr>
          <p:nvPr/>
        </p:nvCxnSpPr>
        <p:spPr>
          <a:xfrm>
            <a:off x="7392444" y="2495537"/>
            <a:ext cx="1040205" cy="0"/>
          </a:xfrm>
          <a:prstGeom prst="straightConnector1">
            <a:avLst/>
          </a:prstGeom>
          <a:ln w="63500">
            <a:solidFill>
              <a:srgbClr val="92D050"/>
            </a:solidFill>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42905D1-28AB-020D-C3F0-C137A6320C6C}"/>
              </a:ext>
            </a:extLst>
          </p:cNvPr>
          <p:cNvSpPr txBox="1"/>
          <p:nvPr/>
        </p:nvSpPr>
        <p:spPr>
          <a:xfrm>
            <a:off x="8432649" y="2310871"/>
            <a:ext cx="2592888" cy="369332"/>
          </a:xfrm>
          <a:prstGeom prst="rect">
            <a:avLst/>
          </a:prstGeom>
          <a:solidFill>
            <a:srgbClr val="92D050"/>
          </a:solidFill>
          <a:ln>
            <a:noFill/>
          </a:ln>
        </p:spPr>
        <p:txBody>
          <a:bodyPr wrap="square" rtlCol="0">
            <a:spAutoFit/>
          </a:bodyPr>
          <a:lstStyle/>
          <a:p>
            <a:pPr algn="ctr"/>
            <a:r>
              <a:rPr lang="en-US" b="1" kern="100" dirty="0"/>
              <a:t>FHE Encrypted Data</a:t>
            </a:r>
          </a:p>
        </p:txBody>
      </p:sp>
      <p:cxnSp>
        <p:nvCxnSpPr>
          <p:cNvPr id="20" name="Straight Arrow Connector 19">
            <a:extLst>
              <a:ext uri="{FF2B5EF4-FFF2-40B4-BE49-F238E27FC236}">
                <a16:creationId xmlns:a16="http://schemas.microsoft.com/office/drawing/2014/main" id="{E85A43D0-770D-DC73-E2DA-A1A6189F9E4D}"/>
              </a:ext>
            </a:extLst>
          </p:cNvPr>
          <p:cNvCxnSpPr>
            <a:cxnSpLocks/>
            <a:stCxn id="19" idx="2"/>
            <a:endCxn id="22" idx="0"/>
          </p:cNvCxnSpPr>
          <p:nvPr/>
        </p:nvCxnSpPr>
        <p:spPr>
          <a:xfrm>
            <a:off x="9729093" y="2680203"/>
            <a:ext cx="1" cy="517941"/>
          </a:xfrm>
          <a:prstGeom prst="straightConnector1">
            <a:avLst/>
          </a:prstGeom>
          <a:ln w="63500">
            <a:solidFill>
              <a:srgbClr val="92D050"/>
            </a:solidFill>
            <a:tailEnd type="stealt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6211C46-720E-D364-4368-F2775DA5FCD6}"/>
              </a:ext>
            </a:extLst>
          </p:cNvPr>
          <p:cNvSpPr txBox="1"/>
          <p:nvPr/>
        </p:nvSpPr>
        <p:spPr>
          <a:xfrm>
            <a:off x="8432650" y="3198144"/>
            <a:ext cx="2592888" cy="646331"/>
          </a:xfrm>
          <a:prstGeom prst="rect">
            <a:avLst/>
          </a:prstGeom>
          <a:solidFill>
            <a:srgbClr val="92D050"/>
          </a:solidFill>
          <a:ln>
            <a:noFill/>
          </a:ln>
        </p:spPr>
        <p:txBody>
          <a:bodyPr wrap="square" rtlCol="0">
            <a:spAutoFit/>
          </a:bodyPr>
          <a:lstStyle/>
          <a:p>
            <a:pPr algn="ctr"/>
            <a:r>
              <a:rPr lang="en-US" b="1" kern="100" dirty="0"/>
              <a:t>FHE Analytics Application</a:t>
            </a:r>
            <a:br>
              <a:rPr lang="en-US" b="1" kern="100" dirty="0"/>
            </a:br>
            <a:r>
              <a:rPr lang="en-US" b="1" kern="100" dirty="0"/>
              <a:t>(Zama Concrete)</a:t>
            </a:r>
          </a:p>
        </p:txBody>
      </p:sp>
      <p:cxnSp>
        <p:nvCxnSpPr>
          <p:cNvPr id="23" name="Straight Arrow Connector 22">
            <a:extLst>
              <a:ext uri="{FF2B5EF4-FFF2-40B4-BE49-F238E27FC236}">
                <a16:creationId xmlns:a16="http://schemas.microsoft.com/office/drawing/2014/main" id="{DA34F5A0-E464-4646-F9EA-B1D1A2FD2D27}"/>
              </a:ext>
            </a:extLst>
          </p:cNvPr>
          <p:cNvCxnSpPr>
            <a:cxnSpLocks/>
            <a:stCxn id="22" idx="1"/>
            <a:endCxn id="26" idx="3"/>
          </p:cNvCxnSpPr>
          <p:nvPr/>
        </p:nvCxnSpPr>
        <p:spPr>
          <a:xfrm flipH="1">
            <a:off x="7392444" y="3521310"/>
            <a:ext cx="1040206" cy="0"/>
          </a:xfrm>
          <a:prstGeom prst="straightConnector1">
            <a:avLst/>
          </a:prstGeom>
          <a:ln w="63500">
            <a:solidFill>
              <a:srgbClr val="92D050"/>
            </a:solidFill>
            <a:tailEnd type="stealt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411C54A-C155-E7C6-4E0E-2C98F9CEF67A}"/>
              </a:ext>
            </a:extLst>
          </p:cNvPr>
          <p:cNvSpPr txBox="1"/>
          <p:nvPr/>
        </p:nvSpPr>
        <p:spPr>
          <a:xfrm>
            <a:off x="4799556" y="3198144"/>
            <a:ext cx="2592888" cy="646331"/>
          </a:xfrm>
          <a:prstGeom prst="rect">
            <a:avLst/>
          </a:prstGeom>
          <a:solidFill>
            <a:srgbClr val="92D050"/>
          </a:solidFill>
          <a:ln>
            <a:noFill/>
          </a:ln>
        </p:spPr>
        <p:txBody>
          <a:bodyPr wrap="square" rtlCol="0">
            <a:spAutoFit/>
          </a:bodyPr>
          <a:lstStyle/>
          <a:p>
            <a:pPr algn="ctr"/>
            <a:r>
              <a:rPr lang="en-US" b="1" kern="100" dirty="0"/>
              <a:t>FHE Encrypted Analytical Result</a:t>
            </a:r>
          </a:p>
        </p:txBody>
      </p:sp>
      <p:cxnSp>
        <p:nvCxnSpPr>
          <p:cNvPr id="27" name="Straight Arrow Connector 26">
            <a:extLst>
              <a:ext uri="{FF2B5EF4-FFF2-40B4-BE49-F238E27FC236}">
                <a16:creationId xmlns:a16="http://schemas.microsoft.com/office/drawing/2014/main" id="{44B3C55E-5CAF-8D93-8D72-16EAF0B9E8F9}"/>
              </a:ext>
            </a:extLst>
          </p:cNvPr>
          <p:cNvCxnSpPr>
            <a:cxnSpLocks/>
            <a:stCxn id="26" idx="2"/>
          </p:cNvCxnSpPr>
          <p:nvPr/>
        </p:nvCxnSpPr>
        <p:spPr>
          <a:xfrm>
            <a:off x="6096000" y="3844475"/>
            <a:ext cx="25888" cy="1936935"/>
          </a:xfrm>
          <a:prstGeom prst="straightConnector1">
            <a:avLst/>
          </a:prstGeom>
          <a:ln w="63500">
            <a:solidFill>
              <a:srgbClr val="92D050"/>
            </a:solidFill>
            <a:tailEnd type="stealt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BEEE178-8A82-FA57-35DB-8333879B63AC}"/>
              </a:ext>
            </a:extLst>
          </p:cNvPr>
          <p:cNvSpPr txBox="1"/>
          <p:nvPr/>
        </p:nvSpPr>
        <p:spPr>
          <a:xfrm>
            <a:off x="6121888" y="4739308"/>
            <a:ext cx="2310761" cy="923330"/>
          </a:xfrm>
          <a:prstGeom prst="rect">
            <a:avLst/>
          </a:prstGeom>
          <a:noFill/>
        </p:spPr>
        <p:txBody>
          <a:bodyPr wrap="none" rtlCol="0">
            <a:spAutoFit/>
          </a:bodyPr>
          <a:lstStyle/>
          <a:p>
            <a:pPr algn="ctr"/>
            <a:r>
              <a:rPr lang="en-US" b="1" kern="100" dirty="0">
                <a:solidFill>
                  <a:srgbClr val="FF0000"/>
                </a:solidFill>
              </a:rPr>
              <a:t>Administration Secret </a:t>
            </a:r>
            <a:br>
              <a:rPr lang="en-US" b="1" kern="100" dirty="0">
                <a:solidFill>
                  <a:srgbClr val="FF0000"/>
                </a:solidFill>
              </a:rPr>
            </a:br>
            <a:r>
              <a:rPr lang="en-US" b="1" kern="100" dirty="0">
                <a:solidFill>
                  <a:srgbClr val="FF0000"/>
                </a:solidFill>
              </a:rPr>
              <a:t>FHE Private</a:t>
            </a:r>
            <a:br>
              <a:rPr lang="en-US" b="1" kern="100" dirty="0">
                <a:solidFill>
                  <a:srgbClr val="FF0000"/>
                </a:solidFill>
              </a:rPr>
            </a:br>
            <a:r>
              <a:rPr lang="en-US" b="1" kern="100" dirty="0">
                <a:solidFill>
                  <a:srgbClr val="FF0000"/>
                </a:solidFill>
              </a:rPr>
              <a:t>Decryption Key</a:t>
            </a:r>
          </a:p>
        </p:txBody>
      </p:sp>
      <p:sp>
        <p:nvSpPr>
          <p:cNvPr id="36" name="TextBox 35">
            <a:extLst>
              <a:ext uri="{FF2B5EF4-FFF2-40B4-BE49-F238E27FC236}">
                <a16:creationId xmlns:a16="http://schemas.microsoft.com/office/drawing/2014/main" id="{04C36A7A-55DD-DA44-FE88-B3EBE4F1CABE}"/>
              </a:ext>
            </a:extLst>
          </p:cNvPr>
          <p:cNvSpPr txBox="1"/>
          <p:nvPr/>
        </p:nvSpPr>
        <p:spPr>
          <a:xfrm>
            <a:off x="4823117" y="5815423"/>
            <a:ext cx="2592888" cy="369332"/>
          </a:xfrm>
          <a:prstGeom prst="rect">
            <a:avLst/>
          </a:prstGeom>
          <a:solidFill>
            <a:srgbClr val="FF0000"/>
          </a:solidFill>
          <a:ln>
            <a:noFill/>
          </a:ln>
        </p:spPr>
        <p:txBody>
          <a:bodyPr wrap="square" rtlCol="0">
            <a:spAutoFit/>
          </a:bodyPr>
          <a:lstStyle/>
          <a:p>
            <a:pPr algn="ctr"/>
            <a:r>
              <a:rPr lang="en-US" b="1" kern="100" dirty="0"/>
              <a:t>Plaintext Analytics Result</a:t>
            </a:r>
          </a:p>
        </p:txBody>
      </p:sp>
      <p:sp>
        <p:nvSpPr>
          <p:cNvPr id="51" name="Rectangle 50">
            <a:extLst>
              <a:ext uri="{FF2B5EF4-FFF2-40B4-BE49-F238E27FC236}">
                <a16:creationId xmlns:a16="http://schemas.microsoft.com/office/drawing/2014/main" id="{9B71F9C8-A9A1-5785-FCC5-FD078F4DEB47}"/>
              </a:ext>
            </a:extLst>
          </p:cNvPr>
          <p:cNvSpPr/>
          <p:nvPr/>
        </p:nvSpPr>
        <p:spPr>
          <a:xfrm>
            <a:off x="838200" y="1508604"/>
            <a:ext cx="10297886" cy="2605414"/>
          </a:xfrm>
          <a:prstGeom prst="rect">
            <a:avLst/>
          </a:prstGeom>
          <a:noFill/>
          <a:ln w="34925">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kern="100"/>
          </a:p>
        </p:txBody>
      </p:sp>
      <p:sp>
        <p:nvSpPr>
          <p:cNvPr id="52" name="TextBox 51">
            <a:extLst>
              <a:ext uri="{FF2B5EF4-FFF2-40B4-BE49-F238E27FC236}">
                <a16:creationId xmlns:a16="http://schemas.microsoft.com/office/drawing/2014/main" id="{72D8AC2F-9DC4-2190-F4EE-E3D4A3DA8AF9}"/>
              </a:ext>
            </a:extLst>
          </p:cNvPr>
          <p:cNvSpPr txBox="1"/>
          <p:nvPr/>
        </p:nvSpPr>
        <p:spPr>
          <a:xfrm>
            <a:off x="8860249" y="4074288"/>
            <a:ext cx="2696124" cy="646331"/>
          </a:xfrm>
          <a:prstGeom prst="rect">
            <a:avLst/>
          </a:prstGeom>
          <a:noFill/>
        </p:spPr>
        <p:txBody>
          <a:bodyPr wrap="none" rtlCol="0">
            <a:spAutoFit/>
          </a:bodyPr>
          <a:lstStyle/>
          <a:p>
            <a:pPr algn="r"/>
            <a:r>
              <a:rPr lang="en-US" b="1" kern="100" dirty="0"/>
              <a:t>Untrusted, Insecure Public</a:t>
            </a:r>
            <a:br>
              <a:rPr lang="en-US" b="1" kern="100" dirty="0"/>
            </a:br>
            <a:r>
              <a:rPr lang="en-US" b="1" kern="100" dirty="0"/>
              <a:t>Cloud Analytic Platform</a:t>
            </a:r>
          </a:p>
        </p:txBody>
      </p:sp>
      <p:sp>
        <p:nvSpPr>
          <p:cNvPr id="54" name="Rectangle 53">
            <a:extLst>
              <a:ext uri="{FF2B5EF4-FFF2-40B4-BE49-F238E27FC236}">
                <a16:creationId xmlns:a16="http://schemas.microsoft.com/office/drawing/2014/main" id="{C1BF7ADD-C44A-069C-458B-32EADFFD789A}"/>
              </a:ext>
            </a:extLst>
          </p:cNvPr>
          <p:cNvSpPr/>
          <p:nvPr/>
        </p:nvSpPr>
        <p:spPr>
          <a:xfrm>
            <a:off x="4702628" y="4490806"/>
            <a:ext cx="3730021" cy="1891430"/>
          </a:xfrm>
          <a:prstGeom prst="rect">
            <a:avLst/>
          </a:prstGeom>
          <a:noFill/>
          <a:ln w="34925">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kern="100"/>
          </a:p>
        </p:txBody>
      </p:sp>
      <p:sp>
        <p:nvSpPr>
          <p:cNvPr id="56" name="TextBox 55">
            <a:extLst>
              <a:ext uri="{FF2B5EF4-FFF2-40B4-BE49-F238E27FC236}">
                <a16:creationId xmlns:a16="http://schemas.microsoft.com/office/drawing/2014/main" id="{D696297C-888E-3376-E752-26E3BC509B57}"/>
              </a:ext>
            </a:extLst>
          </p:cNvPr>
          <p:cNvSpPr txBox="1"/>
          <p:nvPr/>
        </p:nvSpPr>
        <p:spPr>
          <a:xfrm>
            <a:off x="8406761" y="5897672"/>
            <a:ext cx="2688941" cy="369332"/>
          </a:xfrm>
          <a:prstGeom prst="rect">
            <a:avLst/>
          </a:prstGeom>
          <a:noFill/>
        </p:spPr>
        <p:txBody>
          <a:bodyPr wrap="none" rtlCol="0">
            <a:spAutoFit/>
          </a:bodyPr>
          <a:lstStyle/>
          <a:p>
            <a:pPr algn="ctr"/>
            <a:r>
              <a:rPr lang="en-US" b="1" kern="100" dirty="0"/>
              <a:t>Secure Administrative Site</a:t>
            </a:r>
          </a:p>
        </p:txBody>
      </p:sp>
    </p:spTree>
    <p:extLst>
      <p:ext uri="{BB962C8B-B14F-4D97-AF65-F5344CB8AC3E}">
        <p14:creationId xmlns:p14="http://schemas.microsoft.com/office/powerpoint/2010/main" val="46597438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600</Words>
  <Application>Microsoft Macintosh PowerPoint</Application>
  <PresentationFormat>Widescreen</PresentationFormat>
  <Paragraphs>43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System Font Regular</vt:lpstr>
      <vt:lpstr>1_Office Theme</vt:lpstr>
      <vt:lpstr>Secure Data Analysis in the Public Cloud Using AES and FHE</vt:lpstr>
      <vt:lpstr>Secure Encrypted Data Transcipher from AES to FHE</vt:lpstr>
      <vt:lpstr>Stage 1 – Secure Administrative and Data Acquisition Sites</vt:lpstr>
      <vt:lpstr>Stage 2 – Untrusted, Insecure Public Cloud Analytic Platform and Secure Administrative Site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1 – DOE HQ and Sensor Organization</dc:title>
  <dc:creator>Mache Creeger</dc:creator>
  <cp:lastModifiedBy>Mache Creeger</cp:lastModifiedBy>
  <cp:revision>76</cp:revision>
  <cp:lastPrinted>2023-08-15T16:32:25Z</cp:lastPrinted>
  <dcterms:created xsi:type="dcterms:W3CDTF">2023-08-14T17:41:41Z</dcterms:created>
  <dcterms:modified xsi:type="dcterms:W3CDTF">2023-08-15T18:51:48Z</dcterms:modified>
</cp:coreProperties>
</file>