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qi Zhao" initials="SZ" lastIdx="1" clrIdx="0">
    <p:extLst>
      <p:ext uri="{19B8F6BF-5375-455C-9EA6-DF929625EA0E}">
        <p15:presenceInfo xmlns:p15="http://schemas.microsoft.com/office/powerpoint/2012/main" userId="S::zhaos98@mcmaster.ca::8be9150b-6743-4351-85f1-168e73f74b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35"/>
    <p:restoredTop sz="95807"/>
  </p:normalViewPr>
  <p:slideViewPr>
    <p:cSldViewPr snapToGrid="0" snapToObjects="1">
      <p:cViewPr>
        <p:scale>
          <a:sx n="102" d="100"/>
          <a:sy n="102" d="100"/>
        </p:scale>
        <p:origin x="-640"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341878-B432-5242-A28B-8A9D54B7CD45}" type="datetimeFigureOut">
              <a:rPr lang="en-US" smtClean="0"/>
              <a:t>12/4/21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B4E731-547A-0F49-98CB-9ADEBD0DB1EC}" type="slidenum">
              <a:rPr lang="en-US" smtClean="0"/>
              <a:t>‹#›</a:t>
            </a:fld>
            <a:endParaRPr lang="en-US"/>
          </a:p>
        </p:txBody>
      </p:sp>
    </p:spTree>
    <p:extLst>
      <p:ext uri="{BB962C8B-B14F-4D97-AF65-F5344CB8AC3E}">
        <p14:creationId xmlns:p14="http://schemas.microsoft.com/office/powerpoint/2010/main" val="1865289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B4E731-547A-0F49-98CB-9ADEBD0DB1EC}" type="slidenum">
              <a:rPr lang="en-US" smtClean="0"/>
              <a:t>1</a:t>
            </a:fld>
            <a:endParaRPr lang="en-US"/>
          </a:p>
        </p:txBody>
      </p:sp>
    </p:spTree>
    <p:extLst>
      <p:ext uri="{BB962C8B-B14F-4D97-AF65-F5344CB8AC3E}">
        <p14:creationId xmlns:p14="http://schemas.microsoft.com/office/powerpoint/2010/main" val="3556249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mentioned in the pervious challenge section, the input features have huge dimensionality, at the </a:t>
            </a:r>
            <a:r>
              <a:rPr lang="en-US" dirty="0" err="1"/>
              <a:t>begining</a:t>
            </a:r>
            <a:r>
              <a:rPr lang="en-US" dirty="0"/>
              <a:t> of the project. we didn't do the </a:t>
            </a:r>
            <a:r>
              <a:rPr lang="en-US" dirty="0" err="1"/>
              <a:t>unsurprivised</a:t>
            </a:r>
            <a:r>
              <a:rPr lang="en-US" dirty="0"/>
              <a:t> word embedding. The validation </a:t>
            </a:r>
            <a:r>
              <a:rPr lang="en-US" dirty="0" err="1"/>
              <a:t>accurcy</a:t>
            </a:r>
            <a:r>
              <a:rPr lang="en-US" dirty="0"/>
              <a:t> of each model are only round 70%.  But the training </a:t>
            </a:r>
            <a:r>
              <a:rPr lang="en-US" dirty="0" err="1"/>
              <a:t>accarvcy</a:t>
            </a:r>
            <a:r>
              <a:rPr lang="en-US" dirty="0"/>
              <a:t> is already near 100%. </a:t>
            </a:r>
            <a:r>
              <a:rPr lang="en-US" dirty="0" err="1"/>
              <a:t>Becase</a:t>
            </a:r>
            <a:r>
              <a:rPr lang="en-US" dirty="0"/>
              <a:t> we not </a:t>
            </a:r>
            <a:r>
              <a:rPr lang="en-US" dirty="0" err="1"/>
              <a:t>perfermor</a:t>
            </a:r>
            <a:r>
              <a:rPr lang="en-US" dirty="0"/>
              <a:t> word embedding and </a:t>
            </a:r>
            <a:r>
              <a:rPr lang="en-US" sz="1200" kern="1200" dirty="0">
                <a:solidFill>
                  <a:schemeClr val="tx1"/>
                </a:solidFill>
                <a:effectLst/>
                <a:latin typeface="+mn-lt"/>
                <a:ea typeface="+mn-ea"/>
                <a:cs typeface="+mn-cs"/>
              </a:rPr>
              <a:t>can not capture the similarities between two words. after we use word2vec, we create the word vector for every words and we can find the similar word. For example, in these experiment screenshot, we can see.......</a:t>
            </a:r>
          </a:p>
          <a:p>
            <a:endParaRPr lang="en-US" dirty="0"/>
          </a:p>
        </p:txBody>
      </p:sp>
      <p:sp>
        <p:nvSpPr>
          <p:cNvPr id="4" name="Slide Number Placeholder 3"/>
          <p:cNvSpPr>
            <a:spLocks noGrp="1"/>
          </p:cNvSpPr>
          <p:nvPr>
            <p:ph type="sldNum" sz="quarter" idx="5"/>
          </p:nvPr>
        </p:nvSpPr>
        <p:spPr/>
        <p:txBody>
          <a:bodyPr/>
          <a:lstStyle/>
          <a:p>
            <a:fld id="{56B4E731-547A-0F49-98CB-9ADEBD0DB1EC}" type="slidenum">
              <a:rPr lang="en-US" smtClean="0"/>
              <a:t>14</a:t>
            </a:fld>
            <a:endParaRPr lang="en-US"/>
          </a:p>
        </p:txBody>
      </p:sp>
    </p:spTree>
    <p:extLst>
      <p:ext uri="{BB962C8B-B14F-4D97-AF65-F5344CB8AC3E}">
        <p14:creationId xmlns:p14="http://schemas.microsoft.com/office/powerpoint/2010/main" val="2490171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we still have a week to improve out project , we decided to enhance our project by these factors: 1. NLP Data Augmentation related paper about Data Augmentation </a:t>
            </a:r>
          </a:p>
        </p:txBody>
      </p:sp>
      <p:sp>
        <p:nvSpPr>
          <p:cNvPr id="4" name="Slide Number Placeholder 3"/>
          <p:cNvSpPr>
            <a:spLocks noGrp="1"/>
          </p:cNvSpPr>
          <p:nvPr>
            <p:ph type="sldNum" sz="quarter" idx="5"/>
          </p:nvPr>
        </p:nvSpPr>
        <p:spPr/>
        <p:txBody>
          <a:bodyPr/>
          <a:lstStyle/>
          <a:p>
            <a:fld id="{56B4E731-547A-0F49-98CB-9ADEBD0DB1EC}" type="slidenum">
              <a:rPr lang="en-US" smtClean="0"/>
              <a:t>15</a:t>
            </a:fld>
            <a:endParaRPr lang="en-US"/>
          </a:p>
        </p:txBody>
      </p:sp>
    </p:spTree>
    <p:extLst>
      <p:ext uri="{BB962C8B-B14F-4D97-AF65-F5344CB8AC3E}">
        <p14:creationId xmlns:p14="http://schemas.microsoft.com/office/powerpoint/2010/main" val="4125162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Let’s move on the next part Proposed Approach</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Our approach of this project can be consisted of these parts, </a:t>
            </a: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Data Analysis</a:t>
            </a: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Preprocessing of dataset</a:t>
            </a: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Machine Learning Model</a:t>
            </a: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Deep Learning Model</a:t>
            </a: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Metrics</a:t>
            </a:r>
            <a:endParaRPr lang="en-CA"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6B4E731-547A-0F49-98CB-9ADEBD0DB1EC}" type="slidenum">
              <a:rPr lang="en-US" smtClean="0"/>
              <a:t>6</a:t>
            </a:fld>
            <a:endParaRPr lang="en-US"/>
          </a:p>
        </p:txBody>
      </p:sp>
    </p:spTree>
    <p:extLst>
      <p:ext uri="{BB962C8B-B14F-4D97-AF65-F5344CB8AC3E}">
        <p14:creationId xmlns:p14="http://schemas.microsoft.com/office/powerpoint/2010/main" val="1003084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First, let’s take a look at the overall project outline, our project follows the structure shown in this figure, Each rectangle is implemented by using python functions. The circle is the model we trained. Next, we will introduce each part separately in detail.</a:t>
            </a:r>
            <a:endParaRPr lang="en-CA"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6B4E731-547A-0F49-98CB-9ADEBD0DB1EC}" type="slidenum">
              <a:rPr lang="en-US" smtClean="0"/>
              <a:t>7</a:t>
            </a:fld>
            <a:endParaRPr lang="en-US"/>
          </a:p>
        </p:txBody>
      </p:sp>
    </p:spTree>
    <p:extLst>
      <p:ext uri="{BB962C8B-B14F-4D97-AF65-F5344CB8AC3E}">
        <p14:creationId xmlns:p14="http://schemas.microsoft.com/office/powerpoint/2010/main" val="1670053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first part, Data Analysis, We statistic the top ten most frequent words in real news and fake news. And plot these two diagrams. To facilitate the understanding of the dataset. </a:t>
            </a:r>
            <a:endParaRPr lang="en-CA"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6B4E731-547A-0F49-98CB-9ADEBD0DB1EC}" type="slidenum">
              <a:rPr lang="en-US" smtClean="0"/>
              <a:t>8</a:t>
            </a:fld>
            <a:endParaRPr lang="en-US"/>
          </a:p>
        </p:txBody>
      </p:sp>
    </p:spTree>
    <p:extLst>
      <p:ext uri="{BB962C8B-B14F-4D97-AF65-F5344CB8AC3E}">
        <p14:creationId xmlns:p14="http://schemas.microsoft.com/office/powerpoint/2010/main" val="3147781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Next is Preprocessing of dataset, fist during loading data, we delete the blank news or missing new, then remove </a:t>
            </a:r>
            <a:r>
              <a:rPr lang="en-US" sz="1200" kern="1200" dirty="0" err="1">
                <a:solidFill>
                  <a:schemeClr val="tx1"/>
                </a:solidFill>
                <a:effectLst/>
                <a:latin typeface="+mn-lt"/>
                <a:ea typeface="+mn-ea"/>
                <a:cs typeface="+mn-cs"/>
              </a:rPr>
              <a:t>url</a:t>
            </a:r>
            <a:r>
              <a:rPr lang="en-US" sz="1200" kern="1200" dirty="0">
                <a:solidFill>
                  <a:schemeClr val="tx1"/>
                </a:solidFill>
                <a:effectLst/>
                <a:latin typeface="+mn-lt"/>
                <a:ea typeface="+mn-ea"/>
                <a:cs typeface="+mn-cs"/>
              </a:rPr>
              <a:t>, because it is useless to analysis language. And also remove the number, blank line, and punctuations. In order to remove the stop words and normalize the text, we convert all text into lowercase and made them into every little words, that is tokenization. Finally we remove the short words which only contain one or two letters, such as a, b, or some useless words.</a:t>
            </a:r>
            <a:endParaRPr lang="en-CA"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6B4E731-547A-0F49-98CB-9ADEBD0DB1EC}" type="slidenum">
              <a:rPr lang="en-US" smtClean="0"/>
              <a:t>9</a:t>
            </a:fld>
            <a:endParaRPr lang="en-US"/>
          </a:p>
        </p:txBody>
      </p:sp>
    </p:spTree>
    <p:extLst>
      <p:ext uri="{BB962C8B-B14F-4D97-AF65-F5344CB8AC3E}">
        <p14:creationId xmlns:p14="http://schemas.microsoft.com/office/powerpoint/2010/main" val="1541283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And then it is ML part, </a:t>
            </a:r>
            <a:r>
              <a:rPr lang="en-US" sz="1200" kern="1200" dirty="0" err="1">
                <a:solidFill>
                  <a:schemeClr val="tx1"/>
                </a:solidFill>
                <a:effectLst/>
                <a:latin typeface="+mn-lt"/>
                <a:ea typeface="+mn-ea"/>
                <a:cs typeface="+mn-cs"/>
              </a:rPr>
              <a:t>Ruiqiao</a:t>
            </a:r>
            <a:r>
              <a:rPr lang="en-US" sz="1200" kern="1200" dirty="0">
                <a:solidFill>
                  <a:schemeClr val="tx1"/>
                </a:solidFill>
                <a:effectLst/>
                <a:latin typeface="+mn-lt"/>
                <a:ea typeface="+mn-ea"/>
                <a:cs typeface="+mn-cs"/>
              </a:rPr>
              <a:t> will help to explain this part.</a:t>
            </a:r>
            <a:endParaRPr lang="en-CA"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6B4E731-547A-0F49-98CB-9ADEBD0DB1EC}" type="slidenum">
              <a:rPr lang="en-US" smtClean="0"/>
              <a:t>10</a:t>
            </a:fld>
            <a:endParaRPr lang="en-US"/>
          </a:p>
        </p:txBody>
      </p:sp>
    </p:spTree>
    <p:extLst>
      <p:ext uri="{BB962C8B-B14F-4D97-AF65-F5344CB8AC3E}">
        <p14:creationId xmlns:p14="http://schemas.microsoft.com/office/powerpoint/2010/main" val="907369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Deep learning part, first we use Keras to implement it.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Using</a:t>
            </a:r>
            <a:r>
              <a:rPr lang="en-CA" sz="1200" kern="1200" dirty="0">
                <a:solidFill>
                  <a:schemeClr val="tx1"/>
                </a:solidFill>
                <a:effectLst/>
                <a:latin typeface="+mn-lt"/>
                <a:ea typeface="+mn-ea"/>
                <a:cs typeface="+mn-cs"/>
              </a:rPr>
              <a:t> keras’ built-in Tokenizer to use </a:t>
            </a:r>
            <a:r>
              <a:rPr lang="en-US" sz="1200" kern="1200" dirty="0">
                <a:solidFill>
                  <a:schemeClr val="tx1"/>
                </a:solidFill>
                <a:effectLst/>
                <a:latin typeface="+mn-lt"/>
                <a:ea typeface="+mn-ea"/>
                <a:cs typeface="+mn-cs"/>
              </a:rPr>
              <a:t>Unique Numbers to Vectorize – represent each word by its index in the words dictionary.</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And then we padding the text, make the length of each news the same, if the length is too long, remove the extra part, if the length is not long enough, use 0 to fill in. By exploration, we plot this diagram. This diagram shows the length of the text after data cleaning. We found that most of the text is below 1000, so we choose 1000 for text padding to ensure that the data contains most of the information at the same time saving training time.</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Also we performed word embedding by using </a:t>
            </a:r>
            <a:r>
              <a:rPr lang="en-US" sz="1200" kern="1200" dirty="0" err="1">
                <a:solidFill>
                  <a:schemeClr val="tx1"/>
                </a:solidFill>
                <a:effectLst/>
                <a:latin typeface="+mn-lt"/>
                <a:ea typeface="+mn-ea"/>
                <a:cs typeface="+mn-cs"/>
              </a:rPr>
              <a:t>Gensim</a:t>
            </a:r>
            <a:r>
              <a:rPr lang="en-US" sz="1200" kern="1200" dirty="0">
                <a:solidFill>
                  <a:schemeClr val="tx1"/>
                </a:solidFill>
                <a:effectLst/>
                <a:latin typeface="+mn-lt"/>
                <a:ea typeface="+mn-ea"/>
                <a:cs typeface="+mn-cs"/>
              </a:rPr>
              <a:t> Word2Vec model</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And we used </a:t>
            </a:r>
            <a:r>
              <a:rPr lang="en-CA" sz="1200" kern="1200" dirty="0">
                <a:solidFill>
                  <a:schemeClr val="tx1"/>
                </a:solidFill>
                <a:effectLst/>
                <a:latin typeface="+mn-lt"/>
                <a:ea typeface="+mn-ea"/>
                <a:cs typeface="+mn-cs"/>
              </a:rPr>
              <a:t>Early Stop to prevent over fitting</a:t>
            </a:r>
          </a:p>
          <a:p>
            <a:r>
              <a:rPr lang="en-CA" sz="1200" kern="1200" dirty="0">
                <a:solidFill>
                  <a:schemeClr val="tx1"/>
                </a:solidFill>
                <a:effectLst/>
                <a:latin typeface="+mn-lt"/>
                <a:ea typeface="+mn-ea"/>
                <a:cs typeface="+mn-cs"/>
              </a:rPr>
              <a:t>Finally we trained three dl model: MLP CNN LSTM</a:t>
            </a:r>
          </a:p>
          <a:p>
            <a:endParaRPr lang="en-US" dirty="0"/>
          </a:p>
        </p:txBody>
      </p:sp>
      <p:sp>
        <p:nvSpPr>
          <p:cNvPr id="4" name="Slide Number Placeholder 3"/>
          <p:cNvSpPr>
            <a:spLocks noGrp="1"/>
          </p:cNvSpPr>
          <p:nvPr>
            <p:ph type="sldNum" sz="quarter" idx="5"/>
          </p:nvPr>
        </p:nvSpPr>
        <p:spPr/>
        <p:txBody>
          <a:bodyPr/>
          <a:lstStyle/>
          <a:p>
            <a:fld id="{56B4E731-547A-0F49-98CB-9ADEBD0DB1EC}" type="slidenum">
              <a:rPr lang="en-US" smtClean="0"/>
              <a:t>11</a:t>
            </a:fld>
            <a:endParaRPr lang="en-US"/>
          </a:p>
        </p:txBody>
      </p:sp>
    </p:spTree>
    <p:extLst>
      <p:ext uri="{BB962C8B-B14F-4D97-AF65-F5344CB8AC3E}">
        <p14:creationId xmlns:p14="http://schemas.microsoft.com/office/powerpoint/2010/main" val="1886045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Evaluation Method, we used precision, recall, F1-sorce, Accuracy and confusion matrix.</a:t>
            </a:r>
          </a:p>
          <a:p>
            <a:endParaRPr lang="en-US" dirty="0"/>
          </a:p>
        </p:txBody>
      </p:sp>
      <p:sp>
        <p:nvSpPr>
          <p:cNvPr id="4" name="Slide Number Placeholder 3"/>
          <p:cNvSpPr>
            <a:spLocks noGrp="1"/>
          </p:cNvSpPr>
          <p:nvPr>
            <p:ph type="sldNum" sz="quarter" idx="5"/>
          </p:nvPr>
        </p:nvSpPr>
        <p:spPr/>
        <p:txBody>
          <a:bodyPr/>
          <a:lstStyle/>
          <a:p>
            <a:fld id="{56B4E731-547A-0F49-98CB-9ADEBD0DB1EC}" type="slidenum">
              <a:rPr lang="en-US" smtClean="0"/>
              <a:t>12</a:t>
            </a:fld>
            <a:endParaRPr lang="en-US"/>
          </a:p>
        </p:txBody>
      </p:sp>
    </p:spTree>
    <p:extLst>
      <p:ext uri="{BB962C8B-B14F-4D97-AF65-F5344CB8AC3E}">
        <p14:creationId xmlns:p14="http://schemas.microsoft.com/office/powerpoint/2010/main" val="3417276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Let’s move on to the next part, result and demo.</a:t>
            </a:r>
          </a:p>
          <a:p>
            <a:r>
              <a:rPr lang="en-CA" sz="1200" kern="1200" dirty="0">
                <a:solidFill>
                  <a:schemeClr val="tx1"/>
                </a:solidFill>
                <a:effectLst/>
                <a:latin typeface="+mn-lt"/>
                <a:ea typeface="+mn-ea"/>
                <a:cs typeface="+mn-cs"/>
              </a:rPr>
              <a:t>Through experiments, we got this table. It contains various models and the accuracy rates obtained by these models. Finally, we save the model and write a program (that is a python script) to predict true and false news. The input is a piece of news, and the output is the likelihood of this news is REAL</a:t>
            </a:r>
          </a:p>
          <a:p>
            <a:endParaRPr lang="en-US" dirty="0"/>
          </a:p>
        </p:txBody>
      </p:sp>
      <p:sp>
        <p:nvSpPr>
          <p:cNvPr id="4" name="Slide Number Placeholder 3"/>
          <p:cNvSpPr>
            <a:spLocks noGrp="1"/>
          </p:cNvSpPr>
          <p:nvPr>
            <p:ph type="sldNum" sz="quarter" idx="5"/>
          </p:nvPr>
        </p:nvSpPr>
        <p:spPr/>
        <p:txBody>
          <a:bodyPr/>
          <a:lstStyle/>
          <a:p>
            <a:fld id="{56B4E731-547A-0F49-98CB-9ADEBD0DB1EC}" type="slidenum">
              <a:rPr lang="en-US" smtClean="0"/>
              <a:t>13</a:t>
            </a:fld>
            <a:endParaRPr lang="en-US"/>
          </a:p>
        </p:txBody>
      </p:sp>
    </p:spTree>
    <p:extLst>
      <p:ext uri="{BB962C8B-B14F-4D97-AF65-F5344CB8AC3E}">
        <p14:creationId xmlns:p14="http://schemas.microsoft.com/office/powerpoint/2010/main" val="909357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12/3/21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3BB4B-A381-D949-9507-AD4EEDAE18CF}"/>
              </a:ext>
            </a:extLst>
          </p:cNvPr>
          <p:cNvSpPr>
            <a:spLocks noGrp="1"/>
          </p:cNvSpPr>
          <p:nvPr>
            <p:ph type="ctrTitle"/>
          </p:nvPr>
        </p:nvSpPr>
        <p:spPr/>
        <p:txBody>
          <a:bodyPr/>
          <a:lstStyle/>
          <a:p>
            <a:r>
              <a:rPr lang="en-CA" b="1" dirty="0"/>
              <a:t>SEP 788/789 – Deep Learning and Neural Networks </a:t>
            </a:r>
            <a:br>
              <a:rPr lang="en-CA" dirty="0"/>
            </a:br>
            <a:r>
              <a:rPr lang="en-CA" b="1" dirty="0">
                <a:solidFill>
                  <a:schemeClr val="tx1"/>
                </a:solidFill>
              </a:rPr>
              <a:t>Fake News Detection </a:t>
            </a:r>
            <a:endParaRPr lang="en-US" dirty="0">
              <a:solidFill>
                <a:schemeClr val="tx1"/>
              </a:solidFill>
            </a:endParaRPr>
          </a:p>
        </p:txBody>
      </p:sp>
      <p:sp>
        <p:nvSpPr>
          <p:cNvPr id="3" name="Subtitle 2">
            <a:extLst>
              <a:ext uri="{FF2B5EF4-FFF2-40B4-BE49-F238E27FC236}">
                <a16:creationId xmlns:a16="http://schemas.microsoft.com/office/drawing/2014/main" id="{709C5DF3-453A-314F-A38B-53CF6519FC01}"/>
              </a:ext>
            </a:extLst>
          </p:cNvPr>
          <p:cNvSpPr>
            <a:spLocks noGrp="1"/>
          </p:cNvSpPr>
          <p:nvPr>
            <p:ph type="subTitle" idx="1"/>
          </p:nvPr>
        </p:nvSpPr>
        <p:spPr/>
        <p:txBody>
          <a:bodyPr>
            <a:normAutofit lnSpcReduction="10000"/>
          </a:bodyPr>
          <a:lstStyle/>
          <a:p>
            <a:r>
              <a:rPr lang="en-US" dirty="0"/>
              <a:t>Group</a:t>
            </a:r>
            <a:r>
              <a:rPr lang="en-US" altLang="zh-CN" dirty="0"/>
              <a:t>16:</a:t>
            </a:r>
            <a:r>
              <a:rPr lang="zh-CN" altLang="en-US" dirty="0"/>
              <a:t> </a:t>
            </a:r>
            <a:r>
              <a:rPr lang="en-US" altLang="zh-CN" dirty="0" err="1"/>
              <a:t>Ruiqiao</a:t>
            </a:r>
            <a:r>
              <a:rPr lang="zh-CN" altLang="en-US" dirty="0"/>
              <a:t> </a:t>
            </a:r>
            <a:r>
              <a:rPr lang="en-US" altLang="zh-CN" dirty="0"/>
              <a:t>Wang</a:t>
            </a:r>
          </a:p>
          <a:p>
            <a:r>
              <a:rPr lang="en-US" dirty="0" err="1"/>
              <a:t>Zhuangyuan</a:t>
            </a:r>
            <a:r>
              <a:rPr lang="zh-CN" altLang="en-US" dirty="0"/>
              <a:t> </a:t>
            </a:r>
            <a:r>
              <a:rPr lang="en-US" altLang="zh-CN" dirty="0"/>
              <a:t>Shen</a:t>
            </a:r>
          </a:p>
          <a:p>
            <a:r>
              <a:rPr lang="en-US" dirty="0"/>
              <a:t>Siqi</a:t>
            </a:r>
            <a:r>
              <a:rPr lang="zh-CN" altLang="en-US" dirty="0"/>
              <a:t> </a:t>
            </a:r>
            <a:r>
              <a:rPr lang="en-US" altLang="zh-CN" dirty="0"/>
              <a:t>Zhao</a:t>
            </a:r>
            <a:endParaRPr lang="en-US" dirty="0"/>
          </a:p>
        </p:txBody>
      </p:sp>
    </p:spTree>
    <p:extLst>
      <p:ext uri="{BB962C8B-B14F-4D97-AF65-F5344CB8AC3E}">
        <p14:creationId xmlns:p14="http://schemas.microsoft.com/office/powerpoint/2010/main" val="639566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A4FE1-BEBF-0A43-8BCA-6AAC6A327403}"/>
              </a:ext>
            </a:extLst>
          </p:cNvPr>
          <p:cNvSpPr>
            <a:spLocks noGrp="1"/>
          </p:cNvSpPr>
          <p:nvPr>
            <p:ph type="title"/>
          </p:nvPr>
        </p:nvSpPr>
        <p:spPr>
          <a:xfrm>
            <a:off x="5554133" y="1085608"/>
            <a:ext cx="5771788" cy="1320800"/>
          </a:xfrm>
        </p:spPr>
        <p:txBody>
          <a:bodyPr>
            <a:normAutofit/>
          </a:bodyPr>
          <a:lstStyle/>
          <a:p>
            <a:r>
              <a:rPr lang="en-US" altLang="zh-CN" sz="3200" dirty="0"/>
              <a:t>Machine Learning Model</a:t>
            </a:r>
            <a:br>
              <a:rPr lang="en-US" altLang="zh-CN" sz="3200" dirty="0"/>
            </a:br>
            <a:endParaRPr lang="en-US" sz="3200" dirty="0"/>
          </a:p>
        </p:txBody>
      </p:sp>
      <p:pic>
        <p:nvPicPr>
          <p:cNvPr id="5" name="图片 4">
            <a:extLst>
              <a:ext uri="{FF2B5EF4-FFF2-40B4-BE49-F238E27FC236}">
                <a16:creationId xmlns:a16="http://schemas.microsoft.com/office/drawing/2014/main" id="{B9F7EBD1-62F6-7A44-B434-EB4466E80171}"/>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336648" y="1711741"/>
            <a:ext cx="5136281" cy="1164565"/>
          </a:xfrm>
          <a:prstGeom prst="rect">
            <a:avLst/>
          </a:prstGeom>
          <a:noFill/>
        </p:spPr>
      </p:pic>
      <p:pic>
        <p:nvPicPr>
          <p:cNvPr id="6" name="图片 3">
            <a:extLst>
              <a:ext uri="{FF2B5EF4-FFF2-40B4-BE49-F238E27FC236}">
                <a16:creationId xmlns:a16="http://schemas.microsoft.com/office/drawing/2014/main" id="{453348E3-1470-9B4D-A8BD-609D9FB02322}"/>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1455842" y="2880589"/>
            <a:ext cx="2584813" cy="2470374"/>
          </a:xfrm>
          <a:prstGeom prst="rect">
            <a:avLst/>
          </a:prstGeom>
          <a:noFill/>
        </p:spPr>
      </p:pic>
      <p:sp>
        <p:nvSpPr>
          <p:cNvPr id="3" name="Content Placeholder 2">
            <a:extLst>
              <a:ext uri="{FF2B5EF4-FFF2-40B4-BE49-F238E27FC236}">
                <a16:creationId xmlns:a16="http://schemas.microsoft.com/office/drawing/2014/main" id="{F5C7F12E-5DB3-AC47-8153-BCE737836B9B}"/>
              </a:ext>
            </a:extLst>
          </p:cNvPr>
          <p:cNvSpPr>
            <a:spLocks noGrp="1"/>
          </p:cNvSpPr>
          <p:nvPr>
            <p:ph idx="1"/>
          </p:nvPr>
        </p:nvSpPr>
        <p:spPr>
          <a:xfrm>
            <a:off x="5554134" y="1797143"/>
            <a:ext cx="5771787" cy="3880773"/>
          </a:xfrm>
        </p:spPr>
        <p:txBody>
          <a:bodyPr>
            <a:normAutofit/>
          </a:bodyPr>
          <a:lstStyle/>
          <a:p>
            <a:r>
              <a:rPr lang="en-US" dirty="0"/>
              <a:t>Build</a:t>
            </a:r>
            <a:r>
              <a:rPr lang="zh-CN" altLang="en-US" dirty="0"/>
              <a:t> </a:t>
            </a:r>
            <a:r>
              <a:rPr lang="en-US" altLang="zh-CN" dirty="0"/>
              <a:t>Scikit-learn</a:t>
            </a:r>
            <a:r>
              <a:rPr lang="zh-CN" altLang="en-US" dirty="0"/>
              <a:t> </a:t>
            </a:r>
            <a:r>
              <a:rPr lang="en-US" altLang="zh-CN" dirty="0"/>
              <a:t>Pipeline</a:t>
            </a:r>
          </a:p>
          <a:p>
            <a:r>
              <a:rPr lang="en-CA" dirty="0"/>
              <a:t>CountVectorizer()</a:t>
            </a:r>
          </a:p>
          <a:p>
            <a:r>
              <a:rPr lang="en-CA" dirty="0"/>
              <a:t>TfidfTransformer()</a:t>
            </a:r>
          </a:p>
          <a:p>
            <a:r>
              <a:rPr lang="en-CA" dirty="0"/>
              <a:t>Training model:</a:t>
            </a:r>
          </a:p>
          <a:p>
            <a:pPr lvl="1"/>
            <a:r>
              <a:rPr lang="en-CA" dirty="0"/>
              <a:t>Naive Bayes</a:t>
            </a:r>
          </a:p>
          <a:p>
            <a:pPr lvl="1"/>
            <a:r>
              <a:rPr lang="en-CA" dirty="0"/>
              <a:t>K-Nearest Neighbours</a:t>
            </a:r>
          </a:p>
          <a:p>
            <a:pPr lvl="1"/>
            <a:r>
              <a:rPr lang="en-CA" dirty="0"/>
              <a:t>Support Vector Machines</a:t>
            </a:r>
          </a:p>
          <a:p>
            <a:pPr lvl="1"/>
            <a:r>
              <a:rPr lang="en-CA" dirty="0"/>
              <a:t>Logistic</a:t>
            </a:r>
            <a:r>
              <a:rPr lang="zh-CN" altLang="en-US" dirty="0"/>
              <a:t> </a:t>
            </a:r>
            <a:r>
              <a:rPr lang="en-CA" dirty="0"/>
              <a:t>Regression</a:t>
            </a:r>
          </a:p>
          <a:p>
            <a:pPr lvl="1"/>
            <a:r>
              <a:rPr lang="en-CA" dirty="0"/>
              <a:t>Decision</a:t>
            </a:r>
            <a:r>
              <a:rPr lang="zh-CN" altLang="en-US" dirty="0"/>
              <a:t> </a:t>
            </a:r>
            <a:r>
              <a:rPr lang="en-CA" dirty="0"/>
              <a:t>Tree</a:t>
            </a:r>
            <a:endParaRPr lang="en-CA" altLang="zh-CN" dirty="0"/>
          </a:p>
          <a:p>
            <a:endParaRPr lang="en-US" dirty="0"/>
          </a:p>
        </p:txBody>
      </p:sp>
      <p:pic>
        <p:nvPicPr>
          <p:cNvPr id="4" name="图片 2" descr="No alt text provided for this image">
            <a:extLst>
              <a:ext uri="{FF2B5EF4-FFF2-40B4-BE49-F238E27FC236}">
                <a16:creationId xmlns:a16="http://schemas.microsoft.com/office/drawing/2014/main" id="{8E59DA38-781B-1A46-9EA6-BA7511AD3D40}"/>
              </a:ext>
            </a:extLst>
          </p:cNvPr>
          <p:cNvPicPr/>
          <p:nvPr/>
        </p:nvPicPr>
        <p:blipFill>
          <a:blip r:embed="rId5">
            <a:extLst>
              <a:ext uri="{28A0092B-C50C-407E-A947-70E740481C1C}">
                <a14:useLocalDpi xmlns:a14="http://schemas.microsoft.com/office/drawing/2010/main" val="0"/>
              </a:ext>
            </a:extLst>
          </a:blip>
          <a:stretch>
            <a:fillRect/>
          </a:stretch>
        </p:blipFill>
        <p:spPr bwMode="auto">
          <a:xfrm>
            <a:off x="336648" y="5350963"/>
            <a:ext cx="5367866" cy="1320800"/>
          </a:xfrm>
          <a:prstGeom prst="rect">
            <a:avLst/>
          </a:prstGeom>
          <a:noFill/>
        </p:spPr>
      </p:pic>
      <p:sp>
        <p:nvSpPr>
          <p:cNvPr id="8" name="TextBox 7">
            <a:extLst>
              <a:ext uri="{FF2B5EF4-FFF2-40B4-BE49-F238E27FC236}">
                <a16:creationId xmlns:a16="http://schemas.microsoft.com/office/drawing/2014/main" id="{D8122983-0DEB-DB48-8DC0-E2E73A1EB07B}"/>
              </a:ext>
            </a:extLst>
          </p:cNvPr>
          <p:cNvSpPr txBox="1"/>
          <p:nvPr/>
        </p:nvSpPr>
        <p:spPr>
          <a:xfrm>
            <a:off x="0" y="799327"/>
            <a:ext cx="6102926" cy="369332"/>
          </a:xfrm>
          <a:prstGeom prst="rect">
            <a:avLst/>
          </a:prstGeom>
          <a:noFill/>
        </p:spPr>
        <p:txBody>
          <a:bodyPr wrap="square">
            <a:spAutoFit/>
          </a:bodyPr>
          <a:lstStyle/>
          <a:p>
            <a:pPr algn="just"/>
            <a:r>
              <a:rPr lang="en-US" sz="1800" kern="100" dirty="0">
                <a:effectLst/>
                <a:latin typeface="DengXian" panose="02010600030101010101" pitchFamily="2" charset="-122"/>
                <a:ea typeface="DengXian" panose="02010600030101010101" pitchFamily="2" charset="-122"/>
                <a:cs typeface="Times New Roman" panose="02020603050405020304" pitchFamily="18" charset="0"/>
              </a:rPr>
              <a:t>Text1 = “Natural Language Processing is a subfield of AI”</a:t>
            </a:r>
            <a:endParaRPr lang="en-CA"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10" name="TextBox 9">
            <a:extLst>
              <a:ext uri="{FF2B5EF4-FFF2-40B4-BE49-F238E27FC236}">
                <a16:creationId xmlns:a16="http://schemas.microsoft.com/office/drawing/2014/main" id="{31B0B8DC-6D1D-9743-975C-CE4FC952F227}"/>
              </a:ext>
            </a:extLst>
          </p:cNvPr>
          <p:cNvSpPr txBox="1"/>
          <p:nvPr/>
        </p:nvSpPr>
        <p:spPr>
          <a:xfrm>
            <a:off x="302182" y="1137705"/>
            <a:ext cx="6158344" cy="369332"/>
          </a:xfrm>
          <a:prstGeom prst="rect">
            <a:avLst/>
          </a:prstGeom>
          <a:noFill/>
        </p:spPr>
        <p:txBody>
          <a:bodyPr wrap="square">
            <a:spAutoFit/>
          </a:bodyPr>
          <a:lstStyle/>
          <a:p>
            <a:pPr algn="just"/>
            <a:r>
              <a:rPr lang="en-US" sz="1800" kern="100" dirty="0">
                <a:effectLst/>
                <a:latin typeface="DengXian" panose="02010600030101010101" pitchFamily="2" charset="-122"/>
                <a:ea typeface="DengXian" panose="02010600030101010101" pitchFamily="2" charset="-122"/>
                <a:cs typeface="Times New Roman" panose="02020603050405020304" pitchFamily="18" charset="0"/>
              </a:rPr>
              <a:t>Text2 = “Computer Vision is a subfield of AI”</a:t>
            </a:r>
            <a:endParaRPr lang="en-CA"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pic>
        <p:nvPicPr>
          <p:cNvPr id="11" name="Picture 10">
            <a:extLst>
              <a:ext uri="{FF2B5EF4-FFF2-40B4-BE49-F238E27FC236}">
                <a16:creationId xmlns:a16="http://schemas.microsoft.com/office/drawing/2014/main" id="{C4B6D4A6-2E0C-EF48-8426-9CEFBBFEFB74}"/>
              </a:ext>
            </a:extLst>
          </p:cNvPr>
          <p:cNvPicPr>
            <a:picLocks noChangeAspect="1"/>
          </p:cNvPicPr>
          <p:nvPr/>
        </p:nvPicPr>
        <p:blipFill>
          <a:blip r:embed="rId6"/>
          <a:stretch>
            <a:fillRect/>
          </a:stretch>
        </p:blipFill>
        <p:spPr>
          <a:xfrm>
            <a:off x="5831284" y="5369498"/>
            <a:ext cx="5367867" cy="937760"/>
          </a:xfrm>
          <a:prstGeom prst="rect">
            <a:avLst/>
          </a:prstGeom>
        </p:spPr>
      </p:pic>
    </p:spTree>
    <p:extLst>
      <p:ext uri="{BB962C8B-B14F-4D97-AF65-F5344CB8AC3E}">
        <p14:creationId xmlns:p14="http://schemas.microsoft.com/office/powerpoint/2010/main" val="2429072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D9E15-162E-7D43-BE41-87DDDB2E1417}"/>
              </a:ext>
            </a:extLst>
          </p:cNvPr>
          <p:cNvSpPr>
            <a:spLocks noGrp="1"/>
          </p:cNvSpPr>
          <p:nvPr>
            <p:ph type="title"/>
          </p:nvPr>
        </p:nvSpPr>
        <p:spPr/>
        <p:txBody>
          <a:bodyPr/>
          <a:lstStyle/>
          <a:p>
            <a:r>
              <a:rPr lang="en-US" altLang="zh-CN" dirty="0">
                <a:solidFill>
                  <a:schemeClr val="tx1"/>
                </a:solidFill>
              </a:rPr>
              <a:t>Deep Learning Model</a:t>
            </a:r>
            <a:br>
              <a:rPr lang="en-US" altLang="zh-CN" dirty="0"/>
            </a:br>
            <a:endParaRPr lang="en-US" dirty="0"/>
          </a:p>
        </p:txBody>
      </p:sp>
      <p:sp>
        <p:nvSpPr>
          <p:cNvPr id="3" name="Content Placeholder 2">
            <a:extLst>
              <a:ext uri="{FF2B5EF4-FFF2-40B4-BE49-F238E27FC236}">
                <a16:creationId xmlns:a16="http://schemas.microsoft.com/office/drawing/2014/main" id="{77C2D989-298A-5A45-8B1C-6DF4D6BCEB76}"/>
              </a:ext>
            </a:extLst>
          </p:cNvPr>
          <p:cNvSpPr>
            <a:spLocks noGrp="1"/>
          </p:cNvSpPr>
          <p:nvPr>
            <p:ph idx="1"/>
          </p:nvPr>
        </p:nvSpPr>
        <p:spPr>
          <a:xfrm>
            <a:off x="677334" y="1930400"/>
            <a:ext cx="9492578" cy="3923990"/>
          </a:xfrm>
        </p:spPr>
        <p:txBody>
          <a:bodyPr>
            <a:normAutofit fontScale="92500" lnSpcReduction="10000"/>
          </a:bodyPr>
          <a:lstStyle/>
          <a:p>
            <a:r>
              <a:rPr lang="en-US" dirty="0"/>
              <a:t>Implement by Keras</a:t>
            </a:r>
          </a:p>
          <a:p>
            <a:r>
              <a:rPr lang="en-US" dirty="0"/>
              <a:t>Using</a:t>
            </a:r>
            <a:r>
              <a:rPr lang="zh-CN" altLang="en-US" dirty="0"/>
              <a:t> </a:t>
            </a:r>
            <a:r>
              <a:rPr lang="en-CA" dirty="0"/>
              <a:t>keras’ built-in Tokenizer to</a:t>
            </a:r>
            <a:r>
              <a:rPr lang="zh-CN" altLang="en-US" dirty="0"/>
              <a:t> </a:t>
            </a:r>
            <a:r>
              <a:rPr lang="en-US" altLang="zh-CN" dirty="0"/>
              <a:t>vectorize</a:t>
            </a:r>
            <a:r>
              <a:rPr lang="zh-CN" altLang="en-US" dirty="0"/>
              <a:t> </a:t>
            </a:r>
            <a:r>
              <a:rPr lang="en-US" altLang="zh-CN" dirty="0"/>
              <a:t>the</a:t>
            </a:r>
            <a:r>
              <a:rPr lang="zh-CN" altLang="en-US" dirty="0"/>
              <a:t> </a:t>
            </a:r>
            <a:r>
              <a:rPr lang="en-US" altLang="zh-CN" dirty="0"/>
              <a:t>text</a:t>
            </a:r>
          </a:p>
          <a:p>
            <a:r>
              <a:rPr lang="en-US" dirty="0"/>
              <a:t>Padding the text</a:t>
            </a:r>
            <a:endParaRPr lang="en-CA" dirty="0"/>
          </a:p>
          <a:p>
            <a:r>
              <a:rPr lang="en-US" dirty="0"/>
              <a:t>Word</a:t>
            </a:r>
            <a:r>
              <a:rPr lang="zh-CN" altLang="en-US" dirty="0"/>
              <a:t> </a:t>
            </a:r>
            <a:r>
              <a:rPr lang="en-US" altLang="zh-CN" dirty="0"/>
              <a:t>embedding: Word2Vec implement by </a:t>
            </a:r>
            <a:r>
              <a:rPr lang="en-US" dirty="0"/>
              <a:t>Word2Vec model of genism</a:t>
            </a:r>
          </a:p>
          <a:p>
            <a:pPr marL="0" indent="0">
              <a:buNone/>
            </a:pPr>
            <a:r>
              <a:rPr lang="en-CA" dirty="0"/>
              <a:t>Getting embedding vectors from word2vec and using its as weights of non-trainable keras </a:t>
            </a:r>
          </a:p>
          <a:p>
            <a:pPr marL="0" indent="0">
              <a:buNone/>
            </a:pPr>
            <a:r>
              <a:rPr lang="en-CA" dirty="0"/>
              <a:t>embedding layer</a:t>
            </a:r>
          </a:p>
          <a:p>
            <a:r>
              <a:rPr lang="en-CA" dirty="0"/>
              <a:t>Early</a:t>
            </a:r>
            <a:r>
              <a:rPr lang="zh-CN" altLang="en-US" dirty="0"/>
              <a:t> </a:t>
            </a:r>
            <a:r>
              <a:rPr lang="en-US" altLang="zh-CN" dirty="0"/>
              <a:t>Stop to prevent over fitting</a:t>
            </a:r>
            <a:endParaRPr lang="en-CA" dirty="0"/>
          </a:p>
          <a:p>
            <a:r>
              <a:rPr lang="en-CA" dirty="0"/>
              <a:t>Training model:</a:t>
            </a:r>
          </a:p>
          <a:p>
            <a:pPr lvl="1"/>
            <a:r>
              <a:rPr lang="en-CA" dirty="0"/>
              <a:t>MLP</a:t>
            </a:r>
          </a:p>
          <a:p>
            <a:pPr lvl="1"/>
            <a:r>
              <a:rPr lang="en-CA" dirty="0"/>
              <a:t>CNN</a:t>
            </a:r>
          </a:p>
          <a:p>
            <a:pPr lvl="1"/>
            <a:r>
              <a:rPr lang="en-CA" dirty="0"/>
              <a:t>LSTM</a:t>
            </a:r>
          </a:p>
          <a:p>
            <a:pPr marL="0" indent="0">
              <a:buNone/>
            </a:pPr>
            <a:endParaRPr lang="en-US" dirty="0"/>
          </a:p>
        </p:txBody>
      </p:sp>
      <p:pic>
        <p:nvPicPr>
          <p:cNvPr id="4" name="Picture 3">
            <a:extLst>
              <a:ext uri="{FF2B5EF4-FFF2-40B4-BE49-F238E27FC236}">
                <a16:creationId xmlns:a16="http://schemas.microsoft.com/office/drawing/2014/main" id="{F3D424CF-C379-B242-902A-C18C7ECF43CE}"/>
              </a:ext>
            </a:extLst>
          </p:cNvPr>
          <p:cNvPicPr>
            <a:picLocks noChangeAspect="1"/>
          </p:cNvPicPr>
          <p:nvPr/>
        </p:nvPicPr>
        <p:blipFill>
          <a:blip r:embed="rId3"/>
          <a:stretch>
            <a:fillRect/>
          </a:stretch>
        </p:blipFill>
        <p:spPr>
          <a:xfrm>
            <a:off x="7036087" y="345590"/>
            <a:ext cx="3863528" cy="2418392"/>
          </a:xfrm>
          <a:prstGeom prst="rect">
            <a:avLst/>
          </a:prstGeom>
        </p:spPr>
      </p:pic>
      <p:pic>
        <p:nvPicPr>
          <p:cNvPr id="5" name="Picture 4">
            <a:extLst>
              <a:ext uri="{FF2B5EF4-FFF2-40B4-BE49-F238E27FC236}">
                <a16:creationId xmlns:a16="http://schemas.microsoft.com/office/drawing/2014/main" id="{1EB7C7DB-4E5E-DF48-B32F-54E56EC2B203}"/>
              </a:ext>
            </a:extLst>
          </p:cNvPr>
          <p:cNvPicPr>
            <a:picLocks noChangeAspect="1"/>
          </p:cNvPicPr>
          <p:nvPr/>
        </p:nvPicPr>
        <p:blipFill>
          <a:blip r:embed="rId4"/>
          <a:stretch>
            <a:fillRect/>
          </a:stretch>
        </p:blipFill>
        <p:spPr>
          <a:xfrm>
            <a:off x="4646429" y="4094018"/>
            <a:ext cx="6137025" cy="2319869"/>
          </a:xfrm>
          <a:prstGeom prst="rect">
            <a:avLst/>
          </a:prstGeom>
        </p:spPr>
      </p:pic>
    </p:spTree>
    <p:extLst>
      <p:ext uri="{BB962C8B-B14F-4D97-AF65-F5344CB8AC3E}">
        <p14:creationId xmlns:p14="http://schemas.microsoft.com/office/powerpoint/2010/main" val="584310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4A819-F893-964F-B8CD-09B8B907D00A}"/>
              </a:ext>
            </a:extLst>
          </p:cNvPr>
          <p:cNvSpPr>
            <a:spLocks noGrp="1"/>
          </p:cNvSpPr>
          <p:nvPr>
            <p:ph type="title"/>
          </p:nvPr>
        </p:nvSpPr>
        <p:spPr/>
        <p:txBody>
          <a:bodyPr/>
          <a:lstStyle/>
          <a:p>
            <a:r>
              <a:rPr lang="en-US" altLang="zh-CN" dirty="0">
                <a:solidFill>
                  <a:schemeClr val="tx1"/>
                </a:solidFill>
              </a:rPr>
              <a:t>Metrics</a:t>
            </a:r>
            <a:endParaRPr lang="en-US" dirty="0">
              <a:solidFill>
                <a:schemeClr val="tx1"/>
              </a:solidFill>
            </a:endParaRPr>
          </a:p>
        </p:txBody>
      </p:sp>
      <p:sp>
        <p:nvSpPr>
          <p:cNvPr id="3" name="Content Placeholder 2">
            <a:extLst>
              <a:ext uri="{FF2B5EF4-FFF2-40B4-BE49-F238E27FC236}">
                <a16:creationId xmlns:a16="http://schemas.microsoft.com/office/drawing/2014/main" id="{CA338F6C-D6D5-5948-8877-D434748491CB}"/>
              </a:ext>
            </a:extLst>
          </p:cNvPr>
          <p:cNvSpPr>
            <a:spLocks noGrp="1"/>
          </p:cNvSpPr>
          <p:nvPr>
            <p:ph idx="1"/>
          </p:nvPr>
        </p:nvSpPr>
        <p:spPr>
          <a:xfrm>
            <a:off x="677334" y="2077695"/>
            <a:ext cx="8596668" cy="3880773"/>
          </a:xfrm>
        </p:spPr>
        <p:txBody>
          <a:bodyPr>
            <a:normAutofit/>
          </a:bodyPr>
          <a:lstStyle/>
          <a:p>
            <a:r>
              <a:rPr lang="en-CA" sz="2000" dirty="0"/>
              <a:t>Precision </a:t>
            </a:r>
          </a:p>
          <a:p>
            <a:r>
              <a:rPr lang="en-CA" sz="2000" dirty="0"/>
              <a:t>Recall </a:t>
            </a:r>
          </a:p>
          <a:p>
            <a:r>
              <a:rPr lang="en-CA" sz="2000" dirty="0"/>
              <a:t>F1-Sorce </a:t>
            </a:r>
          </a:p>
          <a:p>
            <a:r>
              <a:rPr lang="en-CA" sz="2000" dirty="0"/>
              <a:t>Accuracy </a:t>
            </a:r>
          </a:p>
          <a:p>
            <a:r>
              <a:rPr lang="en-CA" sz="2000" dirty="0"/>
              <a:t>Confusion matrix</a:t>
            </a:r>
          </a:p>
          <a:p>
            <a:endParaRPr lang="en-US" sz="2000" dirty="0"/>
          </a:p>
        </p:txBody>
      </p:sp>
    </p:spTree>
    <p:extLst>
      <p:ext uri="{BB962C8B-B14F-4D97-AF65-F5344CB8AC3E}">
        <p14:creationId xmlns:p14="http://schemas.microsoft.com/office/powerpoint/2010/main" val="7974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7FF2A-3C4F-4D44-A9B1-3FB5CC1CF8F4}"/>
              </a:ext>
            </a:extLst>
          </p:cNvPr>
          <p:cNvSpPr>
            <a:spLocks noGrp="1"/>
          </p:cNvSpPr>
          <p:nvPr>
            <p:ph type="title"/>
          </p:nvPr>
        </p:nvSpPr>
        <p:spPr/>
        <p:txBody>
          <a:bodyPr/>
          <a:lstStyle/>
          <a:p>
            <a:r>
              <a:rPr lang="en-US" dirty="0"/>
              <a:t>Result</a:t>
            </a:r>
            <a:br>
              <a:rPr lang="en-US" dirty="0"/>
            </a:br>
            <a:endParaRPr lang="en-US" dirty="0"/>
          </a:p>
        </p:txBody>
      </p:sp>
      <p:graphicFrame>
        <p:nvGraphicFramePr>
          <p:cNvPr id="4" name="Table 4">
            <a:extLst>
              <a:ext uri="{FF2B5EF4-FFF2-40B4-BE49-F238E27FC236}">
                <a16:creationId xmlns:a16="http://schemas.microsoft.com/office/drawing/2014/main" id="{367EDFFC-39F8-894D-A086-C06C2BA5FAFD}"/>
              </a:ext>
            </a:extLst>
          </p:cNvPr>
          <p:cNvGraphicFramePr>
            <a:graphicFrameLocks noGrp="1"/>
          </p:cNvGraphicFramePr>
          <p:nvPr>
            <p:ph idx="1"/>
            <p:extLst>
              <p:ext uri="{D42A27DB-BD31-4B8C-83A1-F6EECF244321}">
                <p14:modId xmlns:p14="http://schemas.microsoft.com/office/powerpoint/2010/main" val="4213295475"/>
              </p:ext>
            </p:extLst>
          </p:nvPr>
        </p:nvGraphicFramePr>
        <p:xfrm>
          <a:off x="677334" y="1423639"/>
          <a:ext cx="5418666" cy="3337560"/>
        </p:xfrm>
        <a:graphic>
          <a:graphicData uri="http://schemas.openxmlformats.org/drawingml/2006/table">
            <a:tbl>
              <a:tblPr firstRow="1" bandRow="1">
                <a:tableStyleId>{5C22544A-7EE6-4342-B048-85BDC9FD1C3A}</a:tableStyleId>
              </a:tblPr>
              <a:tblGrid>
                <a:gridCol w="2768393">
                  <a:extLst>
                    <a:ext uri="{9D8B030D-6E8A-4147-A177-3AD203B41FA5}">
                      <a16:colId xmlns:a16="http://schemas.microsoft.com/office/drawing/2014/main" val="1410799141"/>
                    </a:ext>
                  </a:extLst>
                </a:gridCol>
                <a:gridCol w="2650273">
                  <a:extLst>
                    <a:ext uri="{9D8B030D-6E8A-4147-A177-3AD203B41FA5}">
                      <a16:colId xmlns:a16="http://schemas.microsoft.com/office/drawing/2014/main" val="4043984107"/>
                    </a:ext>
                  </a:extLst>
                </a:gridCol>
              </a:tblGrid>
              <a:tr h="370840">
                <a:tc>
                  <a:txBody>
                    <a:bodyPr/>
                    <a:lstStyle/>
                    <a:p>
                      <a:r>
                        <a:rPr lang="en-US" dirty="0"/>
                        <a:t>Model</a:t>
                      </a:r>
                    </a:p>
                  </a:txBody>
                  <a:tcPr/>
                </a:tc>
                <a:tc>
                  <a:txBody>
                    <a:bodyPr/>
                    <a:lstStyle/>
                    <a:p>
                      <a:r>
                        <a:rPr lang="en-US" dirty="0"/>
                        <a:t>Accuracy</a:t>
                      </a:r>
                    </a:p>
                  </a:txBody>
                  <a:tcPr/>
                </a:tc>
                <a:extLst>
                  <a:ext uri="{0D108BD9-81ED-4DB2-BD59-A6C34878D82A}">
                    <a16:rowId xmlns:a16="http://schemas.microsoft.com/office/drawing/2014/main" val="963758904"/>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800" dirty="0"/>
                        <a:t>Naive Bayes</a:t>
                      </a:r>
                    </a:p>
                  </a:txBody>
                  <a:tcPr/>
                </a:tc>
                <a:tc>
                  <a:txBody>
                    <a:bodyPr/>
                    <a:lstStyle/>
                    <a:p>
                      <a:r>
                        <a:rPr lang="en-CA" dirty="0"/>
                        <a:t>0.8333333333333334</a:t>
                      </a:r>
                      <a:endParaRPr lang="en-US" dirty="0"/>
                    </a:p>
                  </a:txBody>
                  <a:tcPr/>
                </a:tc>
                <a:extLst>
                  <a:ext uri="{0D108BD9-81ED-4DB2-BD59-A6C34878D82A}">
                    <a16:rowId xmlns:a16="http://schemas.microsoft.com/office/drawing/2014/main" val="338935826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800" dirty="0"/>
                        <a:t>K-Nearest Neighbours</a:t>
                      </a:r>
                    </a:p>
                  </a:txBody>
                  <a:tcPr/>
                </a:tc>
                <a:tc>
                  <a:txBody>
                    <a:bodyPr/>
                    <a:lstStyle/>
                    <a:p>
                      <a:r>
                        <a:rPr lang="en-CA" dirty="0"/>
                        <a:t>0.8698412698412699</a:t>
                      </a:r>
                      <a:endParaRPr lang="en-US" dirty="0"/>
                    </a:p>
                  </a:txBody>
                  <a:tcPr/>
                </a:tc>
                <a:extLst>
                  <a:ext uri="{0D108BD9-81ED-4DB2-BD59-A6C34878D82A}">
                    <a16:rowId xmlns:a16="http://schemas.microsoft.com/office/drawing/2014/main" val="66175122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800" dirty="0"/>
                        <a:t>Support Vector Machines</a:t>
                      </a:r>
                    </a:p>
                  </a:txBody>
                  <a:tcPr/>
                </a:tc>
                <a:tc>
                  <a:txBody>
                    <a:bodyPr/>
                    <a:lstStyle/>
                    <a:p>
                      <a:r>
                        <a:rPr lang="en-CA" dirty="0"/>
                        <a:t>0.9333333333333333</a:t>
                      </a:r>
                      <a:endParaRPr lang="en-US" dirty="0"/>
                    </a:p>
                  </a:txBody>
                  <a:tcPr/>
                </a:tc>
                <a:extLst>
                  <a:ext uri="{0D108BD9-81ED-4DB2-BD59-A6C34878D82A}">
                    <a16:rowId xmlns:a16="http://schemas.microsoft.com/office/drawing/2014/main" val="69209054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800" dirty="0"/>
                        <a:t>Logistic</a:t>
                      </a:r>
                      <a:r>
                        <a:rPr lang="zh-CN" altLang="en-US" sz="1800" dirty="0"/>
                        <a:t> </a:t>
                      </a:r>
                      <a:r>
                        <a:rPr lang="en-CA" sz="1800" dirty="0"/>
                        <a:t>Regression</a:t>
                      </a:r>
                    </a:p>
                  </a:txBody>
                  <a:tcPr/>
                </a:tc>
                <a:tc>
                  <a:txBody>
                    <a:bodyPr/>
                    <a:lstStyle/>
                    <a:p>
                      <a:r>
                        <a:rPr lang="en-CA" dirty="0"/>
                        <a:t>0.9317460317460318</a:t>
                      </a:r>
                      <a:endParaRPr lang="en-US" dirty="0"/>
                    </a:p>
                  </a:txBody>
                  <a:tcPr/>
                </a:tc>
                <a:extLst>
                  <a:ext uri="{0D108BD9-81ED-4DB2-BD59-A6C34878D82A}">
                    <a16:rowId xmlns:a16="http://schemas.microsoft.com/office/drawing/2014/main" val="4118518544"/>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800" dirty="0"/>
                        <a:t>Decision</a:t>
                      </a:r>
                      <a:r>
                        <a:rPr lang="zh-CN" altLang="en-US" sz="1800" dirty="0"/>
                        <a:t> </a:t>
                      </a:r>
                      <a:r>
                        <a:rPr lang="en-CA" sz="1800" dirty="0"/>
                        <a:t>Tree</a:t>
                      </a:r>
                      <a:endParaRPr lang="en-CA" altLang="zh-CN" sz="1800" dirty="0"/>
                    </a:p>
                  </a:txBody>
                  <a:tcPr/>
                </a:tc>
                <a:tc>
                  <a:txBody>
                    <a:bodyPr/>
                    <a:lstStyle/>
                    <a:p>
                      <a:r>
                        <a:rPr lang="en-CA" dirty="0"/>
                        <a:t>0.8047619047619048</a:t>
                      </a:r>
                      <a:endParaRPr lang="en-US" dirty="0"/>
                    </a:p>
                  </a:txBody>
                  <a:tcPr/>
                </a:tc>
                <a:extLst>
                  <a:ext uri="{0D108BD9-81ED-4DB2-BD59-A6C34878D82A}">
                    <a16:rowId xmlns:a16="http://schemas.microsoft.com/office/drawing/2014/main" val="3903697730"/>
                  </a:ext>
                </a:extLst>
              </a:tr>
              <a:tr h="370840">
                <a:tc>
                  <a:txBody>
                    <a:bodyPr/>
                    <a:lstStyle/>
                    <a:p>
                      <a:r>
                        <a:rPr lang="en-US" dirty="0"/>
                        <a:t>MLP</a:t>
                      </a:r>
                    </a:p>
                  </a:txBody>
                  <a:tcPr/>
                </a:tc>
                <a:tc>
                  <a:txBody>
                    <a:bodyPr/>
                    <a:lstStyle/>
                    <a:p>
                      <a:r>
                        <a:rPr lang="en-CA" dirty="0"/>
                        <a:t>0.</a:t>
                      </a:r>
                      <a:r>
                        <a:rPr lang="en-US" altLang="zh-CN" dirty="0"/>
                        <a:t>90</a:t>
                      </a:r>
                      <a:r>
                        <a:rPr lang="en-CA" dirty="0"/>
                        <a:t>09523582458496</a:t>
                      </a:r>
                      <a:endParaRPr lang="en-US" dirty="0"/>
                    </a:p>
                  </a:txBody>
                  <a:tcPr/>
                </a:tc>
                <a:extLst>
                  <a:ext uri="{0D108BD9-81ED-4DB2-BD59-A6C34878D82A}">
                    <a16:rowId xmlns:a16="http://schemas.microsoft.com/office/drawing/2014/main" val="2356321582"/>
                  </a:ext>
                </a:extLst>
              </a:tr>
              <a:tr h="370840">
                <a:tc>
                  <a:txBody>
                    <a:bodyPr/>
                    <a:lstStyle/>
                    <a:p>
                      <a:r>
                        <a:rPr lang="en-US" dirty="0"/>
                        <a:t>CNN</a:t>
                      </a:r>
                    </a:p>
                  </a:txBody>
                  <a:tcPr/>
                </a:tc>
                <a:tc>
                  <a:txBody>
                    <a:bodyPr/>
                    <a:lstStyle/>
                    <a:p>
                      <a:r>
                        <a:rPr lang="en-CA" dirty="0"/>
                        <a:t>0.8876190185546875</a:t>
                      </a:r>
                      <a:endParaRPr lang="en-US" dirty="0"/>
                    </a:p>
                  </a:txBody>
                  <a:tcPr/>
                </a:tc>
                <a:extLst>
                  <a:ext uri="{0D108BD9-81ED-4DB2-BD59-A6C34878D82A}">
                    <a16:rowId xmlns:a16="http://schemas.microsoft.com/office/drawing/2014/main" val="3297431723"/>
                  </a:ext>
                </a:extLst>
              </a:tr>
              <a:tr h="370840">
                <a:tc>
                  <a:txBody>
                    <a:bodyPr/>
                    <a:lstStyle/>
                    <a:p>
                      <a:r>
                        <a:rPr lang="en-US" dirty="0"/>
                        <a:t>LSTM</a:t>
                      </a:r>
                    </a:p>
                  </a:txBody>
                  <a:tcPr/>
                </a:tc>
                <a:tc>
                  <a:txBody>
                    <a:bodyPr/>
                    <a:lstStyle/>
                    <a:p>
                      <a:r>
                        <a:rPr lang="en-CA" sz="1800" kern="1200" dirty="0">
                          <a:solidFill>
                            <a:schemeClr val="dk1"/>
                          </a:solidFill>
                          <a:effectLst/>
                          <a:latin typeface="+mn-lt"/>
                          <a:ea typeface="+mn-ea"/>
                          <a:cs typeface="+mn-cs"/>
                        </a:rPr>
                        <a:t>0.</a:t>
                      </a:r>
                      <a:r>
                        <a:rPr lang="en-US" altLang="zh-CN" sz="1800" kern="1200" dirty="0">
                          <a:solidFill>
                            <a:schemeClr val="dk1"/>
                          </a:solidFill>
                          <a:effectLst/>
                          <a:latin typeface="+mn-lt"/>
                          <a:ea typeface="+mn-ea"/>
                          <a:cs typeface="+mn-cs"/>
                        </a:rPr>
                        <a:t>91</a:t>
                      </a:r>
                      <a:r>
                        <a:rPr lang="en-CA" sz="1800" kern="1200" dirty="0">
                          <a:solidFill>
                            <a:schemeClr val="dk1"/>
                          </a:solidFill>
                          <a:effectLst/>
                          <a:latin typeface="+mn-lt"/>
                          <a:ea typeface="+mn-ea"/>
                          <a:cs typeface="+mn-cs"/>
                        </a:rPr>
                        <a:t>41269612312317 </a:t>
                      </a:r>
                    </a:p>
                  </a:txBody>
                  <a:tcPr/>
                </a:tc>
                <a:extLst>
                  <a:ext uri="{0D108BD9-81ED-4DB2-BD59-A6C34878D82A}">
                    <a16:rowId xmlns:a16="http://schemas.microsoft.com/office/drawing/2014/main" val="3020053132"/>
                  </a:ext>
                </a:extLst>
              </a:tr>
            </a:tbl>
          </a:graphicData>
        </a:graphic>
      </p:graphicFrame>
      <p:pic>
        <p:nvPicPr>
          <p:cNvPr id="6" name="Picture 5">
            <a:extLst>
              <a:ext uri="{FF2B5EF4-FFF2-40B4-BE49-F238E27FC236}">
                <a16:creationId xmlns:a16="http://schemas.microsoft.com/office/drawing/2014/main" id="{C58511DF-773F-8D4B-81AF-48BECF6375F2}"/>
              </a:ext>
            </a:extLst>
          </p:cNvPr>
          <p:cNvPicPr>
            <a:picLocks noChangeAspect="1"/>
          </p:cNvPicPr>
          <p:nvPr/>
        </p:nvPicPr>
        <p:blipFill>
          <a:blip r:embed="rId3"/>
          <a:stretch>
            <a:fillRect/>
          </a:stretch>
        </p:blipFill>
        <p:spPr>
          <a:xfrm>
            <a:off x="6942850" y="0"/>
            <a:ext cx="3667440" cy="6858000"/>
          </a:xfrm>
          <a:prstGeom prst="rect">
            <a:avLst/>
          </a:prstGeom>
        </p:spPr>
      </p:pic>
    </p:spTree>
    <p:extLst>
      <p:ext uri="{BB962C8B-B14F-4D97-AF65-F5344CB8AC3E}">
        <p14:creationId xmlns:p14="http://schemas.microsoft.com/office/powerpoint/2010/main" val="726334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724C-B872-CC44-97AD-29CBD36F55D9}"/>
              </a:ext>
            </a:extLst>
          </p:cNvPr>
          <p:cNvSpPr>
            <a:spLocks noGrp="1"/>
          </p:cNvSpPr>
          <p:nvPr>
            <p:ph type="title"/>
          </p:nvPr>
        </p:nvSpPr>
        <p:spPr/>
        <p:txBody>
          <a:bodyPr/>
          <a:lstStyle/>
          <a:p>
            <a:r>
              <a:rPr lang="en-US" dirty="0"/>
              <a:t>Difficulties and Solutions</a:t>
            </a:r>
            <a:br>
              <a:rPr lang="en-US" dirty="0"/>
            </a:br>
            <a:endParaRPr lang="en-US" dirty="0"/>
          </a:p>
        </p:txBody>
      </p:sp>
      <p:sp>
        <p:nvSpPr>
          <p:cNvPr id="3" name="Content Placeholder 2">
            <a:extLst>
              <a:ext uri="{FF2B5EF4-FFF2-40B4-BE49-F238E27FC236}">
                <a16:creationId xmlns:a16="http://schemas.microsoft.com/office/drawing/2014/main" id="{EFF02ED5-39DA-0E4C-AB5B-EF3110FFCCCB}"/>
              </a:ext>
            </a:extLst>
          </p:cNvPr>
          <p:cNvSpPr>
            <a:spLocks noGrp="1"/>
          </p:cNvSpPr>
          <p:nvPr>
            <p:ph idx="1"/>
          </p:nvPr>
        </p:nvSpPr>
        <p:spPr/>
        <p:txBody>
          <a:bodyPr/>
          <a:lstStyle/>
          <a:p>
            <a:r>
              <a:rPr lang="en-US" dirty="0"/>
              <a:t>Huge dimension of the input features, lead to overfitting</a:t>
            </a:r>
          </a:p>
          <a:p>
            <a:pPr marL="0" indent="0">
              <a:buNone/>
            </a:pPr>
            <a:r>
              <a:rPr lang="en-US" altLang="zh-CN" dirty="0"/>
              <a:t>	- Word2Vec</a:t>
            </a:r>
            <a:r>
              <a:rPr lang="zh-CN" altLang="en-US" dirty="0"/>
              <a:t> </a:t>
            </a:r>
            <a:r>
              <a:rPr lang="en-US" altLang="zh-CN" dirty="0"/>
              <a:t>word</a:t>
            </a:r>
            <a:r>
              <a:rPr lang="zh-CN" altLang="en-US" dirty="0"/>
              <a:t> </a:t>
            </a:r>
            <a:r>
              <a:rPr lang="en-US" altLang="zh-CN" dirty="0"/>
              <a:t>embedding, Keras Embedding layer</a:t>
            </a:r>
          </a:p>
          <a:p>
            <a:pPr marL="0" indent="0">
              <a:buNone/>
            </a:pPr>
            <a:r>
              <a:rPr lang="en-US" dirty="0"/>
              <a:t>	- Scikit-learn </a:t>
            </a:r>
            <a:r>
              <a:rPr lang="en-CA" dirty="0"/>
              <a:t>CountVectorizer()</a:t>
            </a:r>
            <a:r>
              <a:rPr lang="en-US" dirty="0"/>
              <a:t> &amp; </a:t>
            </a:r>
            <a:r>
              <a:rPr lang="en-CA" dirty="0"/>
              <a:t>TfidfTransformer()</a:t>
            </a:r>
          </a:p>
          <a:p>
            <a:pPr marL="0" indent="0">
              <a:buNone/>
            </a:pPr>
            <a:r>
              <a:rPr lang="en-CA" dirty="0"/>
              <a:t>	- </a:t>
            </a:r>
            <a:r>
              <a:rPr lang="en-US" dirty="0"/>
              <a:t>capture the similarities between two words</a:t>
            </a:r>
          </a:p>
          <a:p>
            <a:pPr marL="0" indent="0">
              <a:buNone/>
            </a:pPr>
            <a:endParaRPr lang="en-CA" dirty="0"/>
          </a:p>
          <a:p>
            <a:r>
              <a:rPr lang="en-CA" dirty="0"/>
              <a:t>Lack of data</a:t>
            </a:r>
          </a:p>
          <a:p>
            <a:pPr marL="0" indent="0">
              <a:buNone/>
            </a:pPr>
            <a:r>
              <a:rPr lang="en-CA" dirty="0"/>
              <a:t>	- Cross-Validation</a:t>
            </a:r>
          </a:p>
        </p:txBody>
      </p:sp>
      <p:pic>
        <p:nvPicPr>
          <p:cNvPr id="4" name="Picture 3">
            <a:extLst>
              <a:ext uri="{FF2B5EF4-FFF2-40B4-BE49-F238E27FC236}">
                <a16:creationId xmlns:a16="http://schemas.microsoft.com/office/drawing/2014/main" id="{4393C36F-6340-CB44-937A-96D8C128BFB0}"/>
              </a:ext>
            </a:extLst>
          </p:cNvPr>
          <p:cNvPicPr>
            <a:picLocks noChangeAspect="1"/>
          </p:cNvPicPr>
          <p:nvPr/>
        </p:nvPicPr>
        <p:blipFill>
          <a:blip r:embed="rId3"/>
          <a:stretch>
            <a:fillRect/>
          </a:stretch>
        </p:blipFill>
        <p:spPr>
          <a:xfrm>
            <a:off x="7061200" y="346941"/>
            <a:ext cx="5130800" cy="2755900"/>
          </a:xfrm>
          <a:prstGeom prst="rect">
            <a:avLst/>
          </a:prstGeom>
        </p:spPr>
      </p:pic>
      <p:pic>
        <p:nvPicPr>
          <p:cNvPr id="5" name="Picture 4">
            <a:extLst>
              <a:ext uri="{FF2B5EF4-FFF2-40B4-BE49-F238E27FC236}">
                <a16:creationId xmlns:a16="http://schemas.microsoft.com/office/drawing/2014/main" id="{686688E6-6497-E04D-90AE-74032A2FAABD}"/>
              </a:ext>
            </a:extLst>
          </p:cNvPr>
          <p:cNvPicPr>
            <a:picLocks noChangeAspect="1"/>
          </p:cNvPicPr>
          <p:nvPr/>
        </p:nvPicPr>
        <p:blipFill>
          <a:blip r:embed="rId4"/>
          <a:stretch>
            <a:fillRect/>
          </a:stretch>
        </p:blipFill>
        <p:spPr>
          <a:xfrm>
            <a:off x="7416800" y="3276702"/>
            <a:ext cx="4775200" cy="2730500"/>
          </a:xfrm>
          <a:prstGeom prst="rect">
            <a:avLst/>
          </a:prstGeom>
        </p:spPr>
      </p:pic>
    </p:spTree>
    <p:extLst>
      <p:ext uri="{BB962C8B-B14F-4D97-AF65-F5344CB8AC3E}">
        <p14:creationId xmlns:p14="http://schemas.microsoft.com/office/powerpoint/2010/main" val="1854867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DC016-BAFA-C441-8A06-2C111E5DC9F1}"/>
              </a:ext>
            </a:extLst>
          </p:cNvPr>
          <p:cNvSpPr>
            <a:spLocks noGrp="1"/>
          </p:cNvSpPr>
          <p:nvPr>
            <p:ph type="title"/>
          </p:nvPr>
        </p:nvSpPr>
        <p:spPr>
          <a:xfrm>
            <a:off x="677334" y="4068924"/>
            <a:ext cx="8596668" cy="1320800"/>
          </a:xfrm>
        </p:spPr>
        <p:txBody>
          <a:bodyPr/>
          <a:lstStyle/>
          <a:p>
            <a:r>
              <a:rPr lang="en-US" sz="3900" dirty="0"/>
              <a:t>Group Reflection</a:t>
            </a:r>
          </a:p>
        </p:txBody>
      </p:sp>
      <p:sp>
        <p:nvSpPr>
          <p:cNvPr id="3" name="Content Placeholder 2">
            <a:extLst>
              <a:ext uri="{FF2B5EF4-FFF2-40B4-BE49-F238E27FC236}">
                <a16:creationId xmlns:a16="http://schemas.microsoft.com/office/drawing/2014/main" id="{93D2BCA6-C8D8-4E45-A07B-1E4B93FE6365}"/>
              </a:ext>
            </a:extLst>
          </p:cNvPr>
          <p:cNvSpPr>
            <a:spLocks noGrp="1"/>
          </p:cNvSpPr>
          <p:nvPr>
            <p:ph idx="1"/>
          </p:nvPr>
        </p:nvSpPr>
        <p:spPr>
          <a:xfrm>
            <a:off x="677334" y="4799194"/>
            <a:ext cx="8596668" cy="1181059"/>
          </a:xfrm>
        </p:spPr>
        <p:txBody>
          <a:bodyPr/>
          <a:lstStyle/>
          <a:p>
            <a:r>
              <a:rPr lang="en-US" sz="1900" dirty="0"/>
              <a:t>Practice and</a:t>
            </a:r>
            <a:r>
              <a:rPr lang="zh-CN" altLang="en-US" sz="1900" dirty="0"/>
              <a:t> </a:t>
            </a:r>
            <a:r>
              <a:rPr lang="en-US" altLang="zh-CN" sz="1900" dirty="0"/>
              <a:t>made us more familiar with </a:t>
            </a:r>
            <a:r>
              <a:rPr lang="en-US" sz="1900" dirty="0"/>
              <a:t>development using machine learning or deep learning frameworks</a:t>
            </a:r>
          </a:p>
          <a:p>
            <a:r>
              <a:rPr lang="en-US" sz="1900" dirty="0"/>
              <a:t>Practice the NLP problem, improve experience</a:t>
            </a:r>
          </a:p>
          <a:p>
            <a:endParaRPr lang="en-US" dirty="0"/>
          </a:p>
        </p:txBody>
      </p:sp>
      <p:sp>
        <p:nvSpPr>
          <p:cNvPr id="4" name="Title 1">
            <a:extLst>
              <a:ext uri="{FF2B5EF4-FFF2-40B4-BE49-F238E27FC236}">
                <a16:creationId xmlns:a16="http://schemas.microsoft.com/office/drawing/2014/main" id="{0603F333-D24F-DB4F-B7EF-43C94967A501}"/>
              </a:ext>
            </a:extLst>
          </p:cNvPr>
          <p:cNvSpPr txBox="1">
            <a:spLocks/>
          </p:cNvSpPr>
          <p:nvPr/>
        </p:nvSpPr>
        <p:spPr>
          <a:xfrm>
            <a:off x="677334" y="637886"/>
            <a:ext cx="11276774" cy="37393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900" dirty="0"/>
              <a:t>Improvement</a:t>
            </a:r>
            <a:r>
              <a:rPr lang="zh-CN" altLang="en-US" sz="3900" dirty="0"/>
              <a:t> </a:t>
            </a:r>
            <a:r>
              <a:rPr lang="en-US" altLang="zh-CN" sz="3900" dirty="0"/>
              <a:t>or Future Work</a:t>
            </a:r>
          </a:p>
          <a:p>
            <a:pPr marL="342900" indent="-342900">
              <a:spcBef>
                <a:spcPts val="1000"/>
              </a:spcBef>
              <a:buClr>
                <a:schemeClr val="accent1"/>
              </a:buClr>
              <a:buSzPct val="80000"/>
              <a:buFont typeface="Wingdings 3" charset="2"/>
              <a:buChar char=""/>
            </a:pPr>
            <a:r>
              <a:rPr lang="en-US" sz="1900" dirty="0">
                <a:solidFill>
                  <a:schemeClr val="tx1">
                    <a:lumMod val="75000"/>
                    <a:lumOff val="25000"/>
                  </a:schemeClr>
                </a:solidFill>
                <a:latin typeface="+mn-lt"/>
                <a:ea typeface="+mn-ea"/>
                <a:cs typeface="+mn-cs"/>
              </a:rPr>
              <a:t>NLP Data Augmentation </a:t>
            </a:r>
          </a:p>
          <a:p>
            <a:pPr>
              <a:spcBef>
                <a:spcPts val="1000"/>
              </a:spcBef>
              <a:buClr>
                <a:schemeClr val="accent1"/>
              </a:buClr>
              <a:buSzPct val="80000"/>
            </a:pPr>
            <a:r>
              <a:rPr lang="en-US" sz="1900" dirty="0">
                <a:solidFill>
                  <a:schemeClr val="tx1">
                    <a:lumMod val="75000"/>
                    <a:lumOff val="25000"/>
                  </a:schemeClr>
                </a:solidFill>
                <a:latin typeface="+mn-lt"/>
                <a:ea typeface="+mn-ea"/>
                <a:cs typeface="+mn-cs"/>
              </a:rPr>
              <a:t>	- Increase the amount of training data and improve the generalization ability of the model</a:t>
            </a:r>
          </a:p>
          <a:p>
            <a:pPr>
              <a:spcBef>
                <a:spcPts val="1000"/>
              </a:spcBef>
              <a:buClr>
                <a:schemeClr val="accent1"/>
              </a:buClr>
              <a:buSzPct val="80000"/>
            </a:pPr>
            <a:r>
              <a:rPr lang="en-US" sz="1900" dirty="0">
                <a:solidFill>
                  <a:schemeClr val="tx1">
                    <a:lumMod val="75000"/>
                    <a:lumOff val="25000"/>
                  </a:schemeClr>
                </a:solidFill>
                <a:latin typeface="+mn-lt"/>
                <a:ea typeface="+mn-ea"/>
                <a:cs typeface="+mn-cs"/>
              </a:rPr>
              <a:t>	- Add noise data to improve the robustness of the model</a:t>
            </a:r>
          </a:p>
          <a:p>
            <a:pPr marL="342900" indent="-342900">
              <a:spcBef>
                <a:spcPts val="1000"/>
              </a:spcBef>
              <a:buClr>
                <a:schemeClr val="accent1"/>
              </a:buClr>
              <a:buSzPct val="80000"/>
              <a:buFont typeface="Wingdings 3" charset="2"/>
              <a:buChar char=""/>
            </a:pPr>
            <a:r>
              <a:rPr lang="en-US" sz="1900" dirty="0">
                <a:solidFill>
                  <a:schemeClr val="tx1">
                    <a:lumMod val="75000"/>
                    <a:lumOff val="25000"/>
                  </a:schemeClr>
                </a:solidFill>
                <a:latin typeface="+mn-lt"/>
                <a:ea typeface="+mn-ea"/>
                <a:cs typeface="+mn-cs"/>
              </a:rPr>
              <a:t>Try more modern model: Transformer/Google Bert</a:t>
            </a:r>
          </a:p>
          <a:p>
            <a:pPr>
              <a:spcBef>
                <a:spcPts val="1000"/>
              </a:spcBef>
              <a:buClr>
                <a:schemeClr val="accent1"/>
              </a:buClr>
              <a:buSzPct val="80000"/>
            </a:pPr>
            <a:r>
              <a:rPr lang="en-US" sz="1900" dirty="0">
                <a:solidFill>
                  <a:schemeClr val="tx1">
                    <a:lumMod val="75000"/>
                    <a:lumOff val="25000"/>
                  </a:schemeClr>
                </a:solidFill>
                <a:latin typeface="+mn-lt"/>
                <a:ea typeface="+mn-ea"/>
                <a:cs typeface="+mn-cs"/>
              </a:rPr>
              <a:t>	- Solve the lack of data problem</a:t>
            </a:r>
          </a:p>
          <a:p>
            <a:endParaRPr lang="en-US" sz="1800" dirty="0"/>
          </a:p>
          <a:p>
            <a:endParaRPr lang="en-US" sz="1800" dirty="0"/>
          </a:p>
        </p:txBody>
      </p:sp>
    </p:spTree>
    <p:extLst>
      <p:ext uri="{BB962C8B-B14F-4D97-AF65-F5344CB8AC3E}">
        <p14:creationId xmlns:p14="http://schemas.microsoft.com/office/powerpoint/2010/main" val="2743905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Shape 3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3D8B2F-9827-8040-9DBB-19FE8DC4A96E}"/>
              </a:ext>
            </a:extLst>
          </p:cNvPr>
          <p:cNvSpPr>
            <a:spLocks noGrp="1"/>
          </p:cNvSpPr>
          <p:nvPr>
            <p:ph type="title"/>
          </p:nvPr>
        </p:nvSpPr>
        <p:spPr>
          <a:xfrm>
            <a:off x="4099308" y="400471"/>
            <a:ext cx="6960759" cy="2849671"/>
          </a:xfrm>
        </p:spPr>
        <p:txBody>
          <a:bodyPr vert="horz" lIns="91440" tIns="45720" rIns="91440" bIns="45720" rtlCol="0" anchor="b">
            <a:normAutofit/>
          </a:bodyPr>
          <a:lstStyle/>
          <a:p>
            <a:r>
              <a:rPr lang="en-US" sz="6000" dirty="0">
                <a:solidFill>
                  <a:srgbClr val="FFFFFF"/>
                </a:solidFill>
              </a:rPr>
              <a:t>Thank you for watching</a:t>
            </a:r>
          </a:p>
        </p:txBody>
      </p:sp>
      <p:sp>
        <p:nvSpPr>
          <p:cNvPr id="38" name="Isosceles Triangle 3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9FC033F-7BF1-9441-B3D6-329A78E3FBAA}"/>
              </a:ext>
            </a:extLst>
          </p:cNvPr>
          <p:cNvSpPr txBox="1"/>
          <p:nvPr/>
        </p:nvSpPr>
        <p:spPr>
          <a:xfrm>
            <a:off x="5391779" y="3681413"/>
            <a:ext cx="4763558" cy="1384995"/>
          </a:xfrm>
          <a:prstGeom prst="rect">
            <a:avLst/>
          </a:prstGeom>
          <a:noFill/>
        </p:spPr>
        <p:txBody>
          <a:bodyPr wrap="square" rtlCol="0">
            <a:spAutoFit/>
          </a:bodyPr>
          <a:lstStyle/>
          <a:p>
            <a:pPr algn="r"/>
            <a:r>
              <a:rPr lang="en-US" sz="2800" dirty="0"/>
              <a:t>Group</a:t>
            </a:r>
            <a:r>
              <a:rPr lang="en-US" altLang="zh-CN" sz="2800" dirty="0"/>
              <a:t>16:</a:t>
            </a:r>
            <a:r>
              <a:rPr lang="zh-CN" altLang="en-US" sz="2800" dirty="0"/>
              <a:t> </a:t>
            </a:r>
            <a:r>
              <a:rPr lang="en-US" altLang="zh-CN" sz="2800" dirty="0" err="1"/>
              <a:t>Ruiqiao</a:t>
            </a:r>
            <a:r>
              <a:rPr lang="zh-CN" altLang="en-US" sz="2800" dirty="0"/>
              <a:t> </a:t>
            </a:r>
            <a:r>
              <a:rPr lang="en-US" altLang="zh-CN" sz="2800" dirty="0"/>
              <a:t>Wang</a:t>
            </a:r>
          </a:p>
          <a:p>
            <a:pPr algn="r"/>
            <a:r>
              <a:rPr lang="en-US" sz="2800" dirty="0" err="1"/>
              <a:t>Zhuangyuan</a:t>
            </a:r>
            <a:r>
              <a:rPr lang="zh-CN" altLang="en-US" sz="2800" dirty="0"/>
              <a:t> </a:t>
            </a:r>
            <a:r>
              <a:rPr lang="en-US" altLang="zh-CN" sz="2800" dirty="0"/>
              <a:t>Shen</a:t>
            </a:r>
          </a:p>
          <a:p>
            <a:pPr algn="r"/>
            <a:r>
              <a:rPr lang="en-US" sz="2800" dirty="0"/>
              <a:t>Siqi</a:t>
            </a:r>
            <a:r>
              <a:rPr lang="zh-CN" altLang="en-US" sz="2800" dirty="0"/>
              <a:t> </a:t>
            </a:r>
            <a:r>
              <a:rPr lang="en-US" altLang="zh-CN" sz="2800" dirty="0"/>
              <a:t>Zhao</a:t>
            </a:r>
            <a:endParaRPr lang="en-US" sz="2800" dirty="0"/>
          </a:p>
        </p:txBody>
      </p:sp>
    </p:spTree>
    <p:extLst>
      <p:ext uri="{BB962C8B-B14F-4D97-AF65-F5344CB8AC3E}">
        <p14:creationId xmlns:p14="http://schemas.microsoft.com/office/powerpoint/2010/main" val="160235705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9126F-829A-8C44-A10B-60D667EE37D5}"/>
              </a:ext>
            </a:extLst>
          </p:cNvPr>
          <p:cNvSpPr>
            <a:spLocks noGrp="1"/>
          </p:cNvSpPr>
          <p:nvPr>
            <p:ph type="title"/>
          </p:nvPr>
        </p:nvSpPr>
        <p:spPr/>
        <p:txBody>
          <a:bodyPr>
            <a:normAutofit/>
          </a:bodyPr>
          <a:lstStyle/>
          <a:p>
            <a:r>
              <a:rPr lang="en-US" sz="4800" dirty="0"/>
              <a:t>Agenda</a:t>
            </a:r>
          </a:p>
        </p:txBody>
      </p:sp>
      <p:sp>
        <p:nvSpPr>
          <p:cNvPr id="3" name="Content Placeholder 2">
            <a:extLst>
              <a:ext uri="{FF2B5EF4-FFF2-40B4-BE49-F238E27FC236}">
                <a16:creationId xmlns:a16="http://schemas.microsoft.com/office/drawing/2014/main" id="{5E0E91B9-DA27-9A4F-89C7-B0AE003FEB18}"/>
              </a:ext>
            </a:extLst>
          </p:cNvPr>
          <p:cNvSpPr>
            <a:spLocks noGrp="1"/>
          </p:cNvSpPr>
          <p:nvPr>
            <p:ph idx="1"/>
          </p:nvPr>
        </p:nvSpPr>
        <p:spPr/>
        <p:txBody>
          <a:bodyPr>
            <a:normAutofit/>
          </a:bodyPr>
          <a:lstStyle/>
          <a:p>
            <a:r>
              <a:rPr lang="en-US" sz="2400" dirty="0"/>
              <a:t>Problem Statement</a:t>
            </a:r>
            <a:endParaRPr lang="en-CA" sz="2400" dirty="0"/>
          </a:p>
          <a:p>
            <a:r>
              <a:rPr lang="en-US" sz="2400" dirty="0"/>
              <a:t>Project</a:t>
            </a:r>
            <a:r>
              <a:rPr lang="zh-CN" altLang="en-US" sz="2400" dirty="0"/>
              <a:t> </a:t>
            </a:r>
            <a:r>
              <a:rPr lang="en-US" altLang="zh-CN" sz="2400" dirty="0"/>
              <a:t>Challenge</a:t>
            </a:r>
          </a:p>
          <a:p>
            <a:r>
              <a:rPr lang="en-US" sz="2400" dirty="0"/>
              <a:t>Develop</a:t>
            </a:r>
            <a:r>
              <a:rPr lang="en-US" altLang="zh-CN" sz="2400" dirty="0"/>
              <a:t>ment</a:t>
            </a:r>
            <a:r>
              <a:rPr lang="zh-CN" altLang="en-US" sz="2400" dirty="0"/>
              <a:t> </a:t>
            </a:r>
            <a:r>
              <a:rPr lang="en-US" altLang="zh-CN" sz="2400" dirty="0"/>
              <a:t>Framework</a:t>
            </a:r>
          </a:p>
          <a:p>
            <a:r>
              <a:rPr lang="en-US" sz="2400" dirty="0"/>
              <a:t>Proposed Approach</a:t>
            </a:r>
            <a:endParaRPr lang="en-CA" sz="2400" dirty="0"/>
          </a:p>
          <a:p>
            <a:r>
              <a:rPr lang="en-US" sz="2400" dirty="0"/>
              <a:t>Result</a:t>
            </a:r>
          </a:p>
          <a:p>
            <a:r>
              <a:rPr lang="en-US" sz="2400" dirty="0"/>
              <a:t>Difficulties and Solutions</a:t>
            </a:r>
          </a:p>
          <a:p>
            <a:r>
              <a:rPr lang="en-US" sz="2400" dirty="0"/>
              <a:t>Group Reflection and Improvement</a:t>
            </a:r>
          </a:p>
        </p:txBody>
      </p:sp>
    </p:spTree>
    <p:extLst>
      <p:ext uri="{BB962C8B-B14F-4D97-AF65-F5344CB8AC3E}">
        <p14:creationId xmlns:p14="http://schemas.microsoft.com/office/powerpoint/2010/main" val="1801335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6DFBB-BE76-D04D-AFB0-76E87A85A6DD}"/>
              </a:ext>
            </a:extLst>
          </p:cNvPr>
          <p:cNvSpPr>
            <a:spLocks noGrp="1"/>
          </p:cNvSpPr>
          <p:nvPr>
            <p:ph type="title"/>
          </p:nvPr>
        </p:nvSpPr>
        <p:spPr/>
        <p:txBody>
          <a:bodyPr/>
          <a:lstStyle/>
          <a:p>
            <a:r>
              <a:rPr lang="en-US" dirty="0"/>
              <a:t>Problem Statement</a:t>
            </a:r>
            <a:br>
              <a:rPr lang="en-CA" dirty="0"/>
            </a:br>
            <a:endParaRPr lang="en-US" dirty="0"/>
          </a:p>
        </p:txBody>
      </p:sp>
      <p:sp>
        <p:nvSpPr>
          <p:cNvPr id="3" name="Content Placeholder 2">
            <a:extLst>
              <a:ext uri="{FF2B5EF4-FFF2-40B4-BE49-F238E27FC236}">
                <a16:creationId xmlns:a16="http://schemas.microsoft.com/office/drawing/2014/main" id="{DBB3A073-793E-8B45-A2EC-EEEAC091A8B7}"/>
              </a:ext>
            </a:extLst>
          </p:cNvPr>
          <p:cNvSpPr>
            <a:spLocks noGrp="1"/>
          </p:cNvSpPr>
          <p:nvPr>
            <p:ph idx="1"/>
          </p:nvPr>
        </p:nvSpPr>
        <p:spPr>
          <a:xfrm>
            <a:off x="679054" y="1717677"/>
            <a:ext cx="8771466" cy="3880773"/>
          </a:xfrm>
        </p:spPr>
        <p:txBody>
          <a:bodyPr/>
          <a:lstStyle/>
          <a:p>
            <a:r>
              <a:rPr lang="en-US" dirty="0"/>
              <a:t>Using</a:t>
            </a:r>
            <a:r>
              <a:rPr lang="zh-CN" altLang="en-US" dirty="0"/>
              <a:t> </a:t>
            </a:r>
            <a:r>
              <a:rPr lang="en-US" altLang="zh-CN" dirty="0"/>
              <a:t>AI</a:t>
            </a:r>
            <a:r>
              <a:rPr lang="zh-CN" altLang="en-US" dirty="0"/>
              <a:t> </a:t>
            </a:r>
            <a:r>
              <a:rPr lang="en-US" altLang="zh-CN" dirty="0"/>
              <a:t>to</a:t>
            </a:r>
            <a:r>
              <a:rPr lang="zh-CN" altLang="en-US" dirty="0"/>
              <a:t> </a:t>
            </a:r>
            <a:r>
              <a:rPr lang="en-US" dirty="0"/>
              <a:t>predict the likelihood of REAL news</a:t>
            </a:r>
            <a:endParaRPr lang="en-CA" dirty="0"/>
          </a:p>
          <a:p>
            <a:r>
              <a:rPr lang="en-CA" dirty="0"/>
              <a:t>NLP</a:t>
            </a:r>
            <a:r>
              <a:rPr lang="zh-CN" altLang="en-US" dirty="0"/>
              <a:t> </a:t>
            </a:r>
            <a:r>
              <a:rPr lang="en-US" altLang="zh-CN" dirty="0"/>
              <a:t>text</a:t>
            </a:r>
            <a:r>
              <a:rPr lang="zh-CN" altLang="en-US" dirty="0"/>
              <a:t> </a:t>
            </a:r>
            <a:r>
              <a:rPr lang="en-US" altLang="zh-CN" dirty="0"/>
              <a:t>binary</a:t>
            </a:r>
            <a:r>
              <a:rPr lang="zh-CN" altLang="en-US" dirty="0"/>
              <a:t> </a:t>
            </a:r>
            <a:r>
              <a:rPr lang="en-US" altLang="zh-CN" dirty="0"/>
              <a:t>classification</a:t>
            </a:r>
            <a:r>
              <a:rPr lang="zh-CN" altLang="en-US" dirty="0"/>
              <a:t> </a:t>
            </a:r>
            <a:r>
              <a:rPr lang="en-US" altLang="zh-CN" dirty="0"/>
              <a:t>problem</a:t>
            </a:r>
          </a:p>
          <a:p>
            <a:r>
              <a:rPr lang="en-US" altLang="zh-CN" dirty="0"/>
              <a:t>Dataset: 6336 pieces of news belonging to one of the two classes- REAL or FAKE</a:t>
            </a:r>
          </a:p>
          <a:p>
            <a:endParaRPr lang="en-US" dirty="0"/>
          </a:p>
        </p:txBody>
      </p:sp>
      <p:pic>
        <p:nvPicPr>
          <p:cNvPr id="4" name="Picture 3">
            <a:extLst>
              <a:ext uri="{FF2B5EF4-FFF2-40B4-BE49-F238E27FC236}">
                <a16:creationId xmlns:a16="http://schemas.microsoft.com/office/drawing/2014/main" id="{EC3B9454-69AE-F741-AF6A-5848D8B182AC}"/>
              </a:ext>
            </a:extLst>
          </p:cNvPr>
          <p:cNvPicPr>
            <a:picLocks noChangeAspect="1"/>
          </p:cNvPicPr>
          <p:nvPr/>
        </p:nvPicPr>
        <p:blipFill>
          <a:blip r:embed="rId2"/>
          <a:stretch>
            <a:fillRect/>
          </a:stretch>
        </p:blipFill>
        <p:spPr>
          <a:xfrm>
            <a:off x="1439334" y="3038477"/>
            <a:ext cx="6415352" cy="2978222"/>
          </a:xfrm>
          <a:prstGeom prst="rect">
            <a:avLst/>
          </a:prstGeom>
        </p:spPr>
      </p:pic>
    </p:spTree>
    <p:extLst>
      <p:ext uri="{BB962C8B-B14F-4D97-AF65-F5344CB8AC3E}">
        <p14:creationId xmlns:p14="http://schemas.microsoft.com/office/powerpoint/2010/main" val="2899209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BB2CA-762F-7044-8992-DD0CB1FB6288}"/>
              </a:ext>
            </a:extLst>
          </p:cNvPr>
          <p:cNvSpPr>
            <a:spLocks noGrp="1"/>
          </p:cNvSpPr>
          <p:nvPr>
            <p:ph type="title"/>
          </p:nvPr>
        </p:nvSpPr>
        <p:spPr/>
        <p:txBody>
          <a:bodyPr/>
          <a:lstStyle/>
          <a:p>
            <a:r>
              <a:rPr lang="en-US" dirty="0"/>
              <a:t>Project</a:t>
            </a:r>
            <a:r>
              <a:rPr lang="zh-CN" altLang="en-US" dirty="0"/>
              <a:t> </a:t>
            </a:r>
            <a:r>
              <a:rPr lang="en-US" altLang="zh-CN" dirty="0"/>
              <a:t>Challenge</a:t>
            </a:r>
            <a:br>
              <a:rPr lang="en-US" altLang="zh-CN" dirty="0"/>
            </a:br>
            <a:endParaRPr lang="en-US" dirty="0"/>
          </a:p>
        </p:txBody>
      </p:sp>
      <p:sp>
        <p:nvSpPr>
          <p:cNvPr id="3" name="Content Placeholder 2">
            <a:extLst>
              <a:ext uri="{FF2B5EF4-FFF2-40B4-BE49-F238E27FC236}">
                <a16:creationId xmlns:a16="http://schemas.microsoft.com/office/drawing/2014/main" id="{D8E2EF3D-64DA-354E-8631-E75F51502055}"/>
              </a:ext>
            </a:extLst>
          </p:cNvPr>
          <p:cNvSpPr>
            <a:spLocks noGrp="1"/>
          </p:cNvSpPr>
          <p:nvPr>
            <p:ph idx="1"/>
          </p:nvPr>
        </p:nvSpPr>
        <p:spPr/>
        <p:txBody>
          <a:bodyPr>
            <a:normAutofit/>
          </a:bodyPr>
          <a:lstStyle/>
          <a:p>
            <a:r>
              <a:rPr lang="en-US" sz="2400" dirty="0"/>
              <a:t>Huge dimension of the input features</a:t>
            </a:r>
            <a:r>
              <a:rPr lang="zh-CN" altLang="en-US" sz="2400" dirty="0"/>
              <a:t> </a:t>
            </a:r>
            <a:r>
              <a:rPr lang="en-US" altLang="zh-CN" sz="2400" dirty="0"/>
              <a:t>- </a:t>
            </a:r>
            <a:r>
              <a:rPr lang="en-CA" altLang="zh-CN" sz="2400" dirty="0"/>
              <a:t>C</a:t>
            </a:r>
            <a:r>
              <a:rPr lang="en-CA" sz="2400" dirty="0"/>
              <a:t>urse of dimensionality</a:t>
            </a:r>
          </a:p>
          <a:p>
            <a:pPr algn="r">
              <a:buFontTx/>
              <a:buChar char="-"/>
            </a:pPr>
            <a:endParaRPr lang="en-CA" sz="2400" dirty="0"/>
          </a:p>
          <a:p>
            <a:r>
              <a:rPr lang="en-US" sz="2400" dirty="0"/>
              <a:t>Small amount of data</a:t>
            </a:r>
            <a:r>
              <a:rPr lang="zh-CN" altLang="en-US" sz="2400" dirty="0"/>
              <a:t> </a:t>
            </a:r>
            <a:r>
              <a:rPr lang="en-US" altLang="zh-CN" sz="2400" dirty="0"/>
              <a:t>–</a:t>
            </a:r>
            <a:r>
              <a:rPr lang="zh-CN" altLang="en-US" sz="2400" dirty="0"/>
              <a:t> </a:t>
            </a:r>
            <a:r>
              <a:rPr lang="en-US" altLang="zh-CN" sz="2400" dirty="0"/>
              <a:t>Only</a:t>
            </a:r>
            <a:r>
              <a:rPr lang="zh-CN" altLang="en-US" sz="2400" dirty="0"/>
              <a:t> </a:t>
            </a:r>
            <a:r>
              <a:rPr lang="en-US" altLang="zh-CN" sz="2400" dirty="0"/>
              <a:t>6336 pieces of</a:t>
            </a:r>
            <a:r>
              <a:rPr lang="zh-CN" altLang="en-US" sz="2400" dirty="0"/>
              <a:t> </a:t>
            </a:r>
            <a:r>
              <a:rPr lang="en-US" altLang="zh-CN" sz="2400" dirty="0"/>
              <a:t>data</a:t>
            </a:r>
            <a:r>
              <a:rPr lang="zh-CN" altLang="en-US" sz="2400" dirty="0"/>
              <a:t> </a:t>
            </a:r>
            <a:r>
              <a:rPr lang="en-US" altLang="zh-CN" sz="2400" dirty="0"/>
              <a:t>points</a:t>
            </a:r>
          </a:p>
        </p:txBody>
      </p:sp>
    </p:spTree>
    <p:extLst>
      <p:ext uri="{BB962C8B-B14F-4D97-AF65-F5344CB8AC3E}">
        <p14:creationId xmlns:p14="http://schemas.microsoft.com/office/powerpoint/2010/main" val="3741215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C6162-2662-9448-B203-4156A27B7B2A}"/>
              </a:ext>
            </a:extLst>
          </p:cNvPr>
          <p:cNvSpPr>
            <a:spLocks noGrp="1"/>
          </p:cNvSpPr>
          <p:nvPr>
            <p:ph type="title"/>
          </p:nvPr>
        </p:nvSpPr>
        <p:spPr/>
        <p:txBody>
          <a:bodyPr/>
          <a:lstStyle/>
          <a:p>
            <a:r>
              <a:rPr lang="en-US" dirty="0"/>
              <a:t>Develop</a:t>
            </a:r>
            <a:r>
              <a:rPr lang="en-US" altLang="zh-CN" dirty="0"/>
              <a:t>ment</a:t>
            </a:r>
            <a:r>
              <a:rPr lang="zh-CN" altLang="en-US" dirty="0"/>
              <a:t> </a:t>
            </a:r>
            <a:r>
              <a:rPr lang="en-US" altLang="zh-CN" dirty="0"/>
              <a:t>Framework</a:t>
            </a:r>
            <a:br>
              <a:rPr lang="en-US" altLang="zh-CN" dirty="0"/>
            </a:br>
            <a:endParaRPr lang="en-US" dirty="0"/>
          </a:p>
        </p:txBody>
      </p:sp>
      <p:sp>
        <p:nvSpPr>
          <p:cNvPr id="3" name="Content Placeholder 2">
            <a:extLst>
              <a:ext uri="{FF2B5EF4-FFF2-40B4-BE49-F238E27FC236}">
                <a16:creationId xmlns:a16="http://schemas.microsoft.com/office/drawing/2014/main" id="{54CD0BC1-1FD4-F443-AAE2-D31FD643AF32}"/>
              </a:ext>
            </a:extLst>
          </p:cNvPr>
          <p:cNvSpPr>
            <a:spLocks noGrp="1"/>
          </p:cNvSpPr>
          <p:nvPr>
            <p:ph idx="1"/>
          </p:nvPr>
        </p:nvSpPr>
        <p:spPr/>
        <p:txBody>
          <a:bodyPr>
            <a:normAutofit/>
          </a:bodyPr>
          <a:lstStyle/>
          <a:p>
            <a:r>
              <a:rPr lang="en-US" sz="2400" dirty="0"/>
              <a:t>NLTK</a:t>
            </a:r>
          </a:p>
          <a:p>
            <a:r>
              <a:rPr lang="en-US" sz="2400" dirty="0"/>
              <a:t>Scikit-learn</a:t>
            </a:r>
          </a:p>
          <a:p>
            <a:r>
              <a:rPr lang="en-US" sz="2400" dirty="0"/>
              <a:t>TensorFlow, Keras</a:t>
            </a:r>
          </a:p>
          <a:p>
            <a:r>
              <a:rPr lang="en-US" sz="2400" dirty="0" err="1"/>
              <a:t>gensim</a:t>
            </a:r>
            <a:endParaRPr lang="en-US" sz="2400" dirty="0"/>
          </a:p>
          <a:p>
            <a:r>
              <a:rPr lang="en-US" sz="2400" dirty="0"/>
              <a:t>Other Scientific Computing</a:t>
            </a:r>
            <a:r>
              <a:rPr lang="zh-CN" altLang="en-US" sz="2400" dirty="0"/>
              <a:t> </a:t>
            </a:r>
            <a:r>
              <a:rPr lang="en-US" altLang="zh-CN" sz="2400" dirty="0"/>
              <a:t>Library</a:t>
            </a:r>
            <a:r>
              <a:rPr lang="zh-CN" altLang="en-US" sz="2400" dirty="0"/>
              <a:t> </a:t>
            </a:r>
            <a:r>
              <a:rPr lang="en-US" altLang="zh-CN" sz="2400" dirty="0"/>
              <a:t>–</a:t>
            </a:r>
            <a:r>
              <a:rPr lang="zh-CN" altLang="en-US" sz="2400" dirty="0"/>
              <a:t> </a:t>
            </a:r>
            <a:r>
              <a:rPr lang="en-US" altLang="zh-CN" sz="2400" dirty="0"/>
              <a:t>NumPy, Matplotlib…</a:t>
            </a:r>
            <a:endParaRPr lang="en-US" sz="2400" dirty="0"/>
          </a:p>
        </p:txBody>
      </p:sp>
    </p:spTree>
    <p:extLst>
      <p:ext uri="{BB962C8B-B14F-4D97-AF65-F5344CB8AC3E}">
        <p14:creationId xmlns:p14="http://schemas.microsoft.com/office/powerpoint/2010/main" val="907868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C0F93-8E9A-2C42-8CFD-929A5699A7F1}"/>
              </a:ext>
            </a:extLst>
          </p:cNvPr>
          <p:cNvSpPr>
            <a:spLocks noGrp="1"/>
          </p:cNvSpPr>
          <p:nvPr>
            <p:ph type="title"/>
          </p:nvPr>
        </p:nvSpPr>
        <p:spPr/>
        <p:txBody>
          <a:bodyPr/>
          <a:lstStyle/>
          <a:p>
            <a:r>
              <a:rPr lang="en-US" dirty="0"/>
              <a:t>Proposed Approach</a:t>
            </a:r>
            <a:br>
              <a:rPr lang="en-CA" dirty="0"/>
            </a:br>
            <a:endParaRPr lang="en-US" dirty="0"/>
          </a:p>
        </p:txBody>
      </p:sp>
      <p:sp>
        <p:nvSpPr>
          <p:cNvPr id="3" name="Content Placeholder 2">
            <a:extLst>
              <a:ext uri="{FF2B5EF4-FFF2-40B4-BE49-F238E27FC236}">
                <a16:creationId xmlns:a16="http://schemas.microsoft.com/office/drawing/2014/main" id="{A12D9014-3369-854E-90E3-E14930F2D556}"/>
              </a:ext>
            </a:extLst>
          </p:cNvPr>
          <p:cNvSpPr>
            <a:spLocks noGrp="1"/>
          </p:cNvSpPr>
          <p:nvPr>
            <p:ph idx="1"/>
          </p:nvPr>
        </p:nvSpPr>
        <p:spPr/>
        <p:txBody>
          <a:bodyPr/>
          <a:lstStyle/>
          <a:p>
            <a:r>
              <a:rPr lang="en-US" altLang="zh-CN" sz="2400" dirty="0"/>
              <a:t>Outline</a:t>
            </a:r>
          </a:p>
          <a:p>
            <a:r>
              <a:rPr lang="en-US" altLang="zh-CN" sz="2400" dirty="0"/>
              <a:t>Data Analysis</a:t>
            </a:r>
          </a:p>
          <a:p>
            <a:r>
              <a:rPr lang="en-US" altLang="zh-CN" sz="2400" dirty="0"/>
              <a:t>Preprocessing of dataset</a:t>
            </a:r>
          </a:p>
          <a:p>
            <a:r>
              <a:rPr lang="en-US" altLang="zh-CN" sz="2400" dirty="0"/>
              <a:t>Machine Learning Model</a:t>
            </a:r>
          </a:p>
          <a:p>
            <a:r>
              <a:rPr lang="en-US" altLang="zh-CN" sz="2400" dirty="0"/>
              <a:t>Deep Learning Model</a:t>
            </a:r>
          </a:p>
          <a:p>
            <a:r>
              <a:rPr lang="en-US" altLang="zh-CN" sz="2400" dirty="0"/>
              <a:t>Metrics</a:t>
            </a:r>
          </a:p>
          <a:p>
            <a:endParaRPr lang="en-US" altLang="zh-CN" dirty="0"/>
          </a:p>
          <a:p>
            <a:endParaRPr lang="en-US" dirty="0"/>
          </a:p>
        </p:txBody>
      </p:sp>
    </p:spTree>
    <p:extLst>
      <p:ext uri="{BB962C8B-B14F-4D97-AF65-F5344CB8AC3E}">
        <p14:creationId xmlns:p14="http://schemas.microsoft.com/office/powerpoint/2010/main" val="1637969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CE578-BEE3-274D-AE83-A3D0130453D3}"/>
              </a:ext>
            </a:extLst>
          </p:cNvPr>
          <p:cNvSpPr>
            <a:spLocks noGrp="1"/>
          </p:cNvSpPr>
          <p:nvPr>
            <p:ph type="title"/>
          </p:nvPr>
        </p:nvSpPr>
        <p:spPr/>
        <p:txBody>
          <a:bodyPr/>
          <a:lstStyle/>
          <a:p>
            <a:r>
              <a:rPr lang="en-US" altLang="zh-CN" dirty="0">
                <a:solidFill>
                  <a:schemeClr val="tx1"/>
                </a:solidFill>
              </a:rPr>
              <a:t>Proposed Approach Outline</a:t>
            </a:r>
            <a:br>
              <a:rPr lang="en-US" altLang="zh-CN" dirty="0"/>
            </a:br>
            <a:endParaRPr lang="en-US" dirty="0"/>
          </a:p>
        </p:txBody>
      </p:sp>
      <p:pic>
        <p:nvPicPr>
          <p:cNvPr id="4" name="Content Placeholder 3">
            <a:extLst>
              <a:ext uri="{FF2B5EF4-FFF2-40B4-BE49-F238E27FC236}">
                <a16:creationId xmlns:a16="http://schemas.microsoft.com/office/drawing/2014/main" id="{E0407BF9-C0AD-BA42-AF87-FB2AD80B10DB}"/>
              </a:ext>
            </a:extLst>
          </p:cNvPr>
          <p:cNvPicPr>
            <a:picLocks noGrp="1" noChangeAspect="1"/>
          </p:cNvPicPr>
          <p:nvPr>
            <p:ph idx="1"/>
          </p:nvPr>
        </p:nvPicPr>
        <p:blipFill>
          <a:blip r:embed="rId3"/>
          <a:stretch>
            <a:fillRect/>
          </a:stretch>
        </p:blipFill>
        <p:spPr>
          <a:xfrm>
            <a:off x="201213" y="1930400"/>
            <a:ext cx="11795653" cy="3492000"/>
          </a:xfrm>
          <a:prstGeom prst="rect">
            <a:avLst/>
          </a:prstGeom>
        </p:spPr>
      </p:pic>
    </p:spTree>
    <p:extLst>
      <p:ext uri="{BB962C8B-B14F-4D97-AF65-F5344CB8AC3E}">
        <p14:creationId xmlns:p14="http://schemas.microsoft.com/office/powerpoint/2010/main" val="1710789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90A61547-2555-4DE2-A37F-A53E549174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5C2447E0-8F0D-479C-94E4-82BC8EB68C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1F943397-DCDD-44CB-BBA9-9510B7698D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E2630ADC-31DB-4C48-AC4A-DAAE5A7B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2CA5C44E-F54E-47E0-8989-4D8686B33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FF54E15E-830B-4375-A239-4C51954DEA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CB37E322-FF7E-4872-BD6B-50A48CBEA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710D0C1E-D2F8-45B2-AE14-1AC8E976F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3216331B-17D0-4167-ABD2-B2198058C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A53A7A96-3806-4BB3-91DE-6EED48AC78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F8C2B86C-EE71-466E-8991-503F9C9C1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6989AA9-6008-DD47-8B75-913301A36AF0}"/>
              </a:ext>
            </a:extLst>
          </p:cNvPr>
          <p:cNvSpPr>
            <a:spLocks noGrp="1"/>
          </p:cNvSpPr>
          <p:nvPr>
            <p:ph type="title"/>
          </p:nvPr>
        </p:nvSpPr>
        <p:spPr>
          <a:xfrm>
            <a:off x="6519858" y="536002"/>
            <a:ext cx="3179593" cy="3215821"/>
          </a:xfrm>
        </p:spPr>
        <p:txBody>
          <a:bodyPr vert="horz" lIns="91440" tIns="45720" rIns="91440" bIns="45720" rtlCol="0" anchor="b">
            <a:normAutofit/>
          </a:bodyPr>
          <a:lstStyle/>
          <a:p>
            <a:pPr algn="r"/>
            <a:r>
              <a:rPr lang="en-US" altLang="zh-CN" sz="5400" dirty="0">
                <a:solidFill>
                  <a:schemeClr val="tx1"/>
                </a:solidFill>
              </a:rPr>
              <a:t>Data Analysis</a:t>
            </a:r>
            <a:br>
              <a:rPr lang="en-US" altLang="zh-CN" sz="5400" dirty="0">
                <a:solidFill>
                  <a:schemeClr val="tx1"/>
                </a:solidFill>
              </a:rPr>
            </a:br>
            <a:endParaRPr lang="en-US" sz="5400" dirty="0">
              <a:solidFill>
                <a:schemeClr val="tx1"/>
              </a:solidFill>
            </a:endParaRPr>
          </a:p>
        </p:txBody>
      </p:sp>
      <p:sp>
        <p:nvSpPr>
          <p:cNvPr id="3" name="Content Placeholder 2">
            <a:extLst>
              <a:ext uri="{FF2B5EF4-FFF2-40B4-BE49-F238E27FC236}">
                <a16:creationId xmlns:a16="http://schemas.microsoft.com/office/drawing/2014/main" id="{27091277-AC41-0448-AC73-2F210999C964}"/>
              </a:ext>
            </a:extLst>
          </p:cNvPr>
          <p:cNvSpPr>
            <a:spLocks noGrp="1"/>
          </p:cNvSpPr>
          <p:nvPr>
            <p:ph idx="1"/>
          </p:nvPr>
        </p:nvSpPr>
        <p:spPr>
          <a:xfrm>
            <a:off x="6649012" y="3859533"/>
            <a:ext cx="3179593" cy="1972152"/>
          </a:xfrm>
        </p:spPr>
        <p:txBody>
          <a:bodyPr vert="horz" lIns="91440" tIns="45720" rIns="91440" bIns="45720" rtlCol="0" anchor="t">
            <a:normAutofit/>
          </a:bodyPr>
          <a:lstStyle/>
          <a:p>
            <a:pPr marL="0" indent="0" algn="r">
              <a:buNone/>
            </a:pPr>
            <a:r>
              <a:rPr lang="en-US" sz="2400" dirty="0">
                <a:solidFill>
                  <a:schemeClr val="tx1">
                    <a:lumMod val="50000"/>
                    <a:lumOff val="50000"/>
                  </a:schemeClr>
                </a:solidFill>
              </a:rPr>
              <a:t>Dataset</a:t>
            </a:r>
            <a:r>
              <a:rPr lang="en-US" altLang="zh-CN" sz="2400" dirty="0">
                <a:solidFill>
                  <a:schemeClr val="tx1">
                    <a:lumMod val="50000"/>
                    <a:lumOff val="50000"/>
                  </a:schemeClr>
                </a:solidFill>
              </a:rPr>
              <a:t> </a:t>
            </a:r>
            <a:r>
              <a:rPr lang="en-US" sz="2400" dirty="0">
                <a:solidFill>
                  <a:schemeClr val="tx1">
                    <a:lumMod val="50000"/>
                    <a:lumOff val="50000"/>
                  </a:schemeClr>
                </a:solidFill>
              </a:rPr>
              <a:t>Visualization</a:t>
            </a:r>
            <a:endParaRPr lang="en-US" altLang="zh-CN" sz="2400" dirty="0">
              <a:solidFill>
                <a:schemeClr val="tx1">
                  <a:lumMod val="50000"/>
                  <a:lumOff val="50000"/>
                </a:schemeClr>
              </a:solidFill>
            </a:endParaRPr>
          </a:p>
        </p:txBody>
      </p:sp>
      <p:pic>
        <p:nvPicPr>
          <p:cNvPr id="1026" name="Picture 2" descr="page7image37430832">
            <a:extLst>
              <a:ext uri="{FF2B5EF4-FFF2-40B4-BE49-F238E27FC236}">
                <a16:creationId xmlns:a16="http://schemas.microsoft.com/office/drawing/2014/main" id="{379507FC-8ADE-F942-98F8-3F5E9FF3801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5970" y="3424721"/>
            <a:ext cx="5577957" cy="2886591"/>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descr="page7image37422928">
            <a:extLst>
              <a:ext uri="{FF2B5EF4-FFF2-40B4-BE49-F238E27FC236}">
                <a16:creationId xmlns:a16="http://schemas.microsoft.com/office/drawing/2014/main" id="{E5ED1E3F-48A4-C24A-A6A1-6161321E811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00541" y="208904"/>
            <a:ext cx="5577957" cy="27889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D402DCC-A16B-6F40-92A6-227F8A5D2BAF}"/>
              </a:ext>
            </a:extLst>
          </p:cNvPr>
          <p:cNvSpPr txBox="1"/>
          <p:nvPr/>
        </p:nvSpPr>
        <p:spPr>
          <a:xfrm>
            <a:off x="849196" y="2955782"/>
            <a:ext cx="5733325" cy="584775"/>
          </a:xfrm>
          <a:prstGeom prst="rect">
            <a:avLst/>
          </a:prstGeom>
          <a:noFill/>
        </p:spPr>
        <p:txBody>
          <a:bodyPr wrap="square" rtlCol="0">
            <a:spAutoFit/>
          </a:bodyPr>
          <a:lstStyle/>
          <a:p>
            <a:r>
              <a:rPr lang="en-CA" sz="1600" dirty="0"/>
              <a:t>Fig</a:t>
            </a:r>
            <a:r>
              <a:rPr lang="en-US" altLang="zh-CN" sz="1600" dirty="0"/>
              <a:t>1</a:t>
            </a:r>
            <a:r>
              <a:rPr lang="en-CA" sz="1600" dirty="0"/>
              <a:t>. Word frequency distribution histogram for REAL news </a:t>
            </a:r>
          </a:p>
          <a:p>
            <a:endParaRPr lang="en-US" sz="1600" dirty="0"/>
          </a:p>
        </p:txBody>
      </p:sp>
      <p:sp>
        <p:nvSpPr>
          <p:cNvPr id="18" name="TextBox 17">
            <a:extLst>
              <a:ext uri="{FF2B5EF4-FFF2-40B4-BE49-F238E27FC236}">
                <a16:creationId xmlns:a16="http://schemas.microsoft.com/office/drawing/2014/main" id="{3CC70D24-806F-544E-9076-97EFEB46B866}"/>
              </a:ext>
            </a:extLst>
          </p:cNvPr>
          <p:cNvSpPr txBox="1"/>
          <p:nvPr/>
        </p:nvSpPr>
        <p:spPr>
          <a:xfrm>
            <a:off x="786533" y="6287435"/>
            <a:ext cx="5733325" cy="584775"/>
          </a:xfrm>
          <a:prstGeom prst="rect">
            <a:avLst/>
          </a:prstGeom>
          <a:noFill/>
        </p:spPr>
        <p:txBody>
          <a:bodyPr wrap="square" rtlCol="0">
            <a:spAutoFit/>
          </a:bodyPr>
          <a:lstStyle/>
          <a:p>
            <a:r>
              <a:rPr lang="en-CA" sz="1600" dirty="0"/>
              <a:t>Fig2. Word frequency distribution histogram for FAKE news </a:t>
            </a:r>
          </a:p>
          <a:p>
            <a:endParaRPr lang="en-US" sz="1600" dirty="0"/>
          </a:p>
        </p:txBody>
      </p:sp>
    </p:spTree>
    <p:extLst>
      <p:ext uri="{BB962C8B-B14F-4D97-AF65-F5344CB8AC3E}">
        <p14:creationId xmlns:p14="http://schemas.microsoft.com/office/powerpoint/2010/main" val="1723796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C08FE-D40E-1E41-B761-A182CC0A35C7}"/>
              </a:ext>
            </a:extLst>
          </p:cNvPr>
          <p:cNvSpPr>
            <a:spLocks noGrp="1"/>
          </p:cNvSpPr>
          <p:nvPr>
            <p:ph type="title"/>
          </p:nvPr>
        </p:nvSpPr>
        <p:spPr>
          <a:xfrm>
            <a:off x="677334" y="609600"/>
            <a:ext cx="8596668" cy="1320800"/>
          </a:xfrm>
        </p:spPr>
        <p:txBody>
          <a:bodyPr anchor="t">
            <a:normAutofit/>
          </a:bodyPr>
          <a:lstStyle/>
          <a:p>
            <a:r>
              <a:rPr lang="en-US" altLang="zh-CN" dirty="0">
                <a:solidFill>
                  <a:schemeClr val="tx1"/>
                </a:solidFill>
              </a:rPr>
              <a:t>Preprocessing of dataset</a:t>
            </a:r>
            <a:br>
              <a:rPr lang="en-US" altLang="zh-CN" dirty="0"/>
            </a:br>
            <a:endParaRPr lang="en-US" dirty="0"/>
          </a:p>
        </p:txBody>
      </p:sp>
      <p:sp>
        <p:nvSpPr>
          <p:cNvPr id="3" name="Content Placeholder 2">
            <a:extLst>
              <a:ext uri="{FF2B5EF4-FFF2-40B4-BE49-F238E27FC236}">
                <a16:creationId xmlns:a16="http://schemas.microsoft.com/office/drawing/2014/main" id="{B1FC25F0-1A83-7B44-8224-EB9D1B011CBA}"/>
              </a:ext>
            </a:extLst>
          </p:cNvPr>
          <p:cNvSpPr>
            <a:spLocks noGrp="1"/>
          </p:cNvSpPr>
          <p:nvPr>
            <p:ph idx="1"/>
          </p:nvPr>
        </p:nvSpPr>
        <p:spPr>
          <a:xfrm>
            <a:off x="6450168" y="1780190"/>
            <a:ext cx="2934714" cy="3880773"/>
          </a:xfrm>
        </p:spPr>
        <p:txBody>
          <a:bodyPr>
            <a:normAutofit/>
          </a:bodyPr>
          <a:lstStyle/>
          <a:p>
            <a:r>
              <a:rPr lang="en-CA" dirty="0"/>
              <a:t>We used regular expressions, and the NLTK language processing library to clean the data</a:t>
            </a:r>
          </a:p>
          <a:p>
            <a:r>
              <a:rPr lang="en-CA" dirty="0"/>
              <a:t>We can add or ignore some of these methods according to the different needs of the training model stage </a:t>
            </a:r>
          </a:p>
          <a:p>
            <a:endParaRPr lang="en-US" dirty="0"/>
          </a:p>
        </p:txBody>
      </p:sp>
      <p:pic>
        <p:nvPicPr>
          <p:cNvPr id="4" name="Picture 3">
            <a:extLst>
              <a:ext uri="{FF2B5EF4-FFF2-40B4-BE49-F238E27FC236}">
                <a16:creationId xmlns:a16="http://schemas.microsoft.com/office/drawing/2014/main" id="{30757F5F-2BB4-A54F-A9DA-63ABEFDD45D6}"/>
              </a:ext>
            </a:extLst>
          </p:cNvPr>
          <p:cNvPicPr>
            <a:picLocks noChangeAspect="1"/>
          </p:cNvPicPr>
          <p:nvPr/>
        </p:nvPicPr>
        <p:blipFill rotWithShape="1">
          <a:blip r:embed="rId3"/>
          <a:srcRect l="5033" r="6262" b="1"/>
          <a:stretch/>
        </p:blipFill>
        <p:spPr>
          <a:xfrm>
            <a:off x="404942" y="1780190"/>
            <a:ext cx="5772834" cy="4132484"/>
          </a:xfrm>
          <a:prstGeom prst="rect">
            <a:avLst/>
          </a:prstGeom>
        </p:spPr>
      </p:pic>
    </p:spTree>
    <p:extLst>
      <p:ext uri="{BB962C8B-B14F-4D97-AF65-F5344CB8AC3E}">
        <p14:creationId xmlns:p14="http://schemas.microsoft.com/office/powerpoint/2010/main" val="27094381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1951</TotalTime>
  <Words>1096</Words>
  <Application>Microsoft Macintosh PowerPoint</Application>
  <PresentationFormat>Widescreen</PresentationFormat>
  <Paragraphs>144</Paragraphs>
  <Slides>16</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DengXian</vt:lpstr>
      <vt:lpstr>Arial</vt:lpstr>
      <vt:lpstr>Calibri</vt:lpstr>
      <vt:lpstr>Trebuchet MS</vt:lpstr>
      <vt:lpstr>Wingdings 3</vt:lpstr>
      <vt:lpstr>Facet</vt:lpstr>
      <vt:lpstr>SEP 788/789 – Deep Learning and Neural Networks  Fake News Detection </vt:lpstr>
      <vt:lpstr>Agenda</vt:lpstr>
      <vt:lpstr>Problem Statement </vt:lpstr>
      <vt:lpstr>Project Challenge </vt:lpstr>
      <vt:lpstr>Development Framework </vt:lpstr>
      <vt:lpstr>Proposed Approach </vt:lpstr>
      <vt:lpstr>Proposed Approach Outline </vt:lpstr>
      <vt:lpstr>Data Analysis </vt:lpstr>
      <vt:lpstr>Preprocessing of dataset </vt:lpstr>
      <vt:lpstr>Machine Learning Model </vt:lpstr>
      <vt:lpstr>Deep Learning Model </vt:lpstr>
      <vt:lpstr>Metrics</vt:lpstr>
      <vt:lpstr>Result </vt:lpstr>
      <vt:lpstr>Difficulties and Solutions </vt:lpstr>
      <vt:lpstr>Group Reflection</vt:lpstr>
      <vt:lpstr>Thank you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SEP 788/789 – Deep Learning and Neural Networks  Fake News Detection </dc:title>
  <dc:creator>Siqi Zhao</dc:creator>
  <cp:lastModifiedBy>Siqi Zhao</cp:lastModifiedBy>
  <cp:revision>9</cp:revision>
  <dcterms:created xsi:type="dcterms:W3CDTF">2021-12-04T05:01:48Z</dcterms:created>
  <dcterms:modified xsi:type="dcterms:W3CDTF">2021-12-05T13:33:34Z</dcterms:modified>
</cp:coreProperties>
</file>