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69"/>
  </p:notesMasterIdLst>
  <p:handoutMasterIdLst>
    <p:handoutMasterId r:id="rId70"/>
  </p:handoutMasterIdLst>
  <p:sldIdLst>
    <p:sldId id="354" r:id="rId2"/>
    <p:sldId id="530" r:id="rId3"/>
    <p:sldId id="543" r:id="rId4"/>
    <p:sldId id="541" r:id="rId5"/>
    <p:sldId id="542" r:id="rId6"/>
    <p:sldId id="355" r:id="rId7"/>
    <p:sldId id="356" r:id="rId8"/>
    <p:sldId id="548" r:id="rId9"/>
    <p:sldId id="360" r:id="rId10"/>
    <p:sldId id="551" r:id="rId11"/>
    <p:sldId id="545" r:id="rId12"/>
    <p:sldId id="546" r:id="rId13"/>
    <p:sldId id="549" r:id="rId14"/>
    <p:sldId id="492" r:id="rId15"/>
    <p:sldId id="504" r:id="rId16"/>
    <p:sldId id="498" r:id="rId17"/>
    <p:sldId id="499" r:id="rId18"/>
    <p:sldId id="500" r:id="rId19"/>
    <p:sldId id="501" r:id="rId20"/>
    <p:sldId id="511" r:id="rId21"/>
    <p:sldId id="508" r:id="rId22"/>
    <p:sldId id="510" r:id="rId23"/>
    <p:sldId id="550" r:id="rId24"/>
    <p:sldId id="381" r:id="rId25"/>
    <p:sldId id="425" r:id="rId26"/>
    <p:sldId id="395" r:id="rId27"/>
    <p:sldId id="547" r:id="rId28"/>
    <p:sldId id="382" r:id="rId29"/>
    <p:sldId id="383" r:id="rId30"/>
    <p:sldId id="385" r:id="rId31"/>
    <p:sldId id="410" r:id="rId32"/>
    <p:sldId id="411" r:id="rId33"/>
    <p:sldId id="412" r:id="rId34"/>
    <p:sldId id="413" r:id="rId35"/>
    <p:sldId id="439" r:id="rId36"/>
    <p:sldId id="388" r:id="rId37"/>
    <p:sldId id="390" r:id="rId38"/>
    <p:sldId id="392" r:id="rId39"/>
    <p:sldId id="394" r:id="rId40"/>
    <p:sldId id="416" r:id="rId41"/>
    <p:sldId id="376" r:id="rId42"/>
    <p:sldId id="398" r:id="rId43"/>
    <p:sldId id="400" r:id="rId44"/>
    <p:sldId id="401" r:id="rId45"/>
    <p:sldId id="402" r:id="rId46"/>
    <p:sldId id="403" r:id="rId47"/>
    <p:sldId id="409" r:id="rId48"/>
    <p:sldId id="404" r:id="rId49"/>
    <p:sldId id="405" r:id="rId50"/>
    <p:sldId id="406" r:id="rId51"/>
    <p:sldId id="453" r:id="rId52"/>
    <p:sldId id="479" r:id="rId53"/>
    <p:sldId id="478" r:id="rId54"/>
    <p:sldId id="476" r:id="rId55"/>
    <p:sldId id="480" r:id="rId56"/>
    <p:sldId id="483" r:id="rId57"/>
    <p:sldId id="477" r:id="rId58"/>
    <p:sldId id="418" r:id="rId59"/>
    <p:sldId id="420" r:id="rId60"/>
    <p:sldId id="421" r:id="rId61"/>
    <p:sldId id="423" r:id="rId62"/>
    <p:sldId id="485" r:id="rId63"/>
    <p:sldId id="481" r:id="rId64"/>
    <p:sldId id="486" r:id="rId65"/>
    <p:sldId id="487" r:id="rId66"/>
    <p:sldId id="488" r:id="rId67"/>
    <p:sldId id="536" r:id="rId68"/>
  </p:sldIdLst>
  <p:sldSz cx="9144000" cy="5143500" type="screen16x9"/>
  <p:notesSz cx="7772400" cy="10058400"/>
  <p:defaultTextStyle>
    <a:defPPr>
      <a:defRPr lang="en-GB"/>
    </a:defPPr>
    <a:lvl1pPr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599784" indent="-228489"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923475" indent="-182475"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293183" indent="-182475"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1662890" indent="-182475"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4887" algn="l" defTabSz="456977" rtl="0" eaLnBrk="1" latinLnBrk="0" hangingPunct="1"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1864" algn="l" defTabSz="456977" rtl="0" eaLnBrk="1" latinLnBrk="0" hangingPunct="1"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198840" algn="l" defTabSz="456977" rtl="0" eaLnBrk="1" latinLnBrk="0" hangingPunct="1"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5817" algn="l" defTabSz="456977" rtl="0" eaLnBrk="1" latinLnBrk="0" hangingPunct="1"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DA81DBC-B390-9C45-8641-C6182047225E}">
          <p14:sldIdLst>
            <p14:sldId id="354"/>
            <p14:sldId id="530"/>
            <p14:sldId id="543"/>
            <p14:sldId id="541"/>
            <p14:sldId id="542"/>
            <p14:sldId id="355"/>
            <p14:sldId id="356"/>
          </p14:sldIdLst>
        </p14:section>
        <p14:section name="Exam Overview" id="{50503E07-B9C4-4145-AE09-F5573FAF1449}">
          <p14:sldIdLst>
            <p14:sldId id="548"/>
            <p14:sldId id="360"/>
            <p14:sldId id="551"/>
            <p14:sldId id="545"/>
            <p14:sldId id="546"/>
          </p14:sldIdLst>
        </p14:section>
        <p14:section name="Modules" id="{1B418B75-C289-0A41-9DFC-9CE3E0D5AC5F}">
          <p14:sldIdLst>
            <p14:sldId id="549"/>
            <p14:sldId id="492"/>
            <p14:sldId id="504"/>
            <p14:sldId id="498"/>
            <p14:sldId id="499"/>
            <p14:sldId id="500"/>
            <p14:sldId id="501"/>
            <p14:sldId id="511"/>
            <p14:sldId id="508"/>
            <p14:sldId id="510"/>
            <p14:sldId id="550"/>
            <p14:sldId id="381"/>
            <p14:sldId id="425"/>
            <p14:sldId id="395"/>
          </p14:sldIdLst>
        </p14:section>
        <p14:section name="Small Features" id="{2653BB80-879A-6C49-A600-18F98C1307BB}">
          <p14:sldIdLst>
            <p14:sldId id="547"/>
            <p14:sldId id="382"/>
            <p14:sldId id="383"/>
            <p14:sldId id="385"/>
            <p14:sldId id="410"/>
            <p14:sldId id="411"/>
            <p14:sldId id="412"/>
            <p14:sldId id="413"/>
            <p14:sldId id="439"/>
            <p14:sldId id="388"/>
            <p14:sldId id="390"/>
            <p14:sldId id="392"/>
            <p14:sldId id="394"/>
            <p14:sldId id="416"/>
          </p14:sldIdLst>
        </p14:section>
        <p14:section name="Var" id="{A1CA07F6-897A-A34B-8612-9ECA5A47D86D}">
          <p14:sldIdLst>
            <p14:sldId id="376"/>
            <p14:sldId id="398"/>
            <p14:sldId id="400"/>
            <p14:sldId id="401"/>
            <p14:sldId id="402"/>
            <p14:sldId id="403"/>
            <p14:sldId id="409"/>
            <p14:sldId id="404"/>
            <p14:sldId id="405"/>
            <p14:sldId id="406"/>
            <p14:sldId id="453"/>
            <p14:sldId id="479"/>
            <p14:sldId id="478"/>
            <p14:sldId id="476"/>
            <p14:sldId id="480"/>
            <p14:sldId id="483"/>
            <p14:sldId id="477"/>
            <p14:sldId id="418"/>
            <p14:sldId id="420"/>
            <p14:sldId id="421"/>
            <p14:sldId id="423"/>
            <p14:sldId id="485"/>
            <p14:sldId id="481"/>
            <p14:sldId id="486"/>
            <p14:sldId id="487"/>
            <p14:sldId id="488"/>
            <p14:sldId id="53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DB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-2674" y="-82"/>
      </p:cViewPr>
      <p:guideLst>
        <p:guide orient="horz" pos="2142"/>
        <p:guide pos="4388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3702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370286">
              <a:defRPr sz="1200"/>
            </a:lvl1pPr>
          </a:lstStyle>
          <a:p>
            <a:pPr>
              <a:defRPr/>
            </a:pPr>
            <a:fld id="{E504BF6F-FB33-0348-8447-94056523DCC2}" type="datetimeFigureOut">
              <a:rPr lang="en-US"/>
              <a:pPr>
                <a:defRPr/>
              </a:pPr>
              <a:t>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3702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370286">
              <a:defRPr sz="1200"/>
            </a:lvl1pPr>
          </a:lstStyle>
          <a:p>
            <a:pPr>
              <a:defRPr/>
            </a:pPr>
            <a:fld id="{C1FD81E5-C1A4-8046-8CEE-F534A235B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61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36575" y="763588"/>
            <a:ext cx="6691313" cy="376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0" y="0"/>
            <a:ext cx="336708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4398963" y="0"/>
            <a:ext cx="3367087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0" y="9555163"/>
            <a:ext cx="336708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5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370286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852F9E70-24B7-F544-81C7-5A2119E126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4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588" indent="-285610"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2445" indent="-228489"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599420" indent="-228489"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6398" indent="-228489"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1850349" algn="l" defTabSz="3700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20417" algn="l" defTabSz="3700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90489" algn="l" defTabSz="3700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60557" algn="l" defTabSz="3700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6985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76B86D1-AC9A-2846-9A78-CB32EC9C143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B,C,D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from https://</a:t>
            </a:r>
            <a:r>
              <a:rPr lang="en-US" dirty="0" err="1" smtClean="0"/>
              <a:t>www.maxpixel.net</a:t>
            </a:r>
            <a:r>
              <a:rPr lang="en-US" dirty="0" smtClean="0"/>
              <a:t>/Clipart-Boy-Science-Cartoon-Lab-Experiments-Vitro-2841726 and https://</a:t>
            </a:r>
            <a:r>
              <a:rPr lang="en-US" dirty="0" err="1" smtClean="0"/>
              <a:t>www.publicdomainpictures.net</a:t>
            </a:r>
            <a:r>
              <a:rPr lang="en-US" dirty="0" smtClean="0"/>
              <a:t>/en/</a:t>
            </a:r>
            <a:r>
              <a:rPr lang="en-US" dirty="0" err="1" smtClean="0"/>
              <a:t>view-image.php?image</a:t>
            </a:r>
            <a:r>
              <a:rPr lang="en-US" dirty="0" smtClean="0"/>
              <a:t>=238196&amp;picture=woman-drinking-coffee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openjdk.java.net</a:t>
            </a:r>
            <a:r>
              <a:rPr lang="en-US" dirty="0" smtClean="0"/>
              <a:t>/</a:t>
            </a:r>
            <a:r>
              <a:rPr lang="en-US" dirty="0" err="1" smtClean="0"/>
              <a:t>jeps</a:t>
            </a:r>
            <a:r>
              <a:rPr lang="en-US" dirty="0" smtClean="0"/>
              <a:t>/225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3B46421-AF0A-9146-BFF2-CEA5E4F8524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A,B,C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325437" lvl="1" indent="0">
              <a:buFont typeface="Arial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7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A,C,D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827B6A4-1AFE-AF40-8B05-FEB222D3EC3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r>
              <a:rPr lang="en-US" dirty="0" smtClean="0"/>
              <a:t>Point out </a:t>
            </a:r>
            <a:r>
              <a:rPr lang="en-US" dirty="0" err="1" smtClean="0"/>
              <a:t>scanability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43946D1A-C3B6-534C-80B1-E3108B08AD41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3DBE707-66CE-A643-AD2A-980C0638E6B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r>
              <a:rPr lang="en-US" dirty="0" smtClean="0"/>
              <a:t>Not always less typing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A62F1A6-3ADD-8942-9AF0-37D77DC1437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69852">
              <a:defRPr/>
            </a:pPr>
            <a:r>
              <a:rPr lang="en-US" dirty="0" smtClean="0"/>
              <a:t>Useful for annotation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B2704AF-24DA-C04F-A717-1E20CC64ADD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3D71BF3-945F-C940-BDDA-D5F7C21F9051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0789AF4-44EF-6245-9475-DC337CB2A861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1CC60D6-A86D-D54E-8288-AD7FB836F16C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CE4714D-83FE-7A45-9551-02159529CD54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CE4714D-83FE-7A45-9551-02159529CD54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CE4714D-83FE-7A45-9551-02159529CD54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Drops prefix</a:t>
            </a:r>
            <a:r>
              <a:rPr lang="en-US" baseline="0" dirty="0" smtClean="0"/>
              <a:t> and then goes on infinitely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9EB26F9-DA03-6D4F-BF22-A288216552C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 and</a:t>
            </a:r>
            <a:r>
              <a:rPr lang="en-US" baseline="0" dirty="0" smtClean="0"/>
              <a:t>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B,</a:t>
            </a:r>
            <a:r>
              <a:rPr lang="en-US" baseline="0" dirty="0" smtClean="0"/>
              <a:t>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 (semi-colons not commas)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 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++ doesn’t update anything)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from https://</a:t>
            </a:r>
            <a:r>
              <a:rPr lang="en-US" dirty="0" err="1" smtClean="0"/>
              <a:t>www.maxpixel.net</a:t>
            </a:r>
            <a:r>
              <a:rPr lang="en-US" dirty="0" smtClean="0"/>
              <a:t>/Clipart-Boy-Science-Cartoon-Lab-Experiments-Vitro-2841726 and https://</a:t>
            </a:r>
            <a:r>
              <a:rPr lang="en-US" dirty="0" err="1" smtClean="0"/>
              <a:t>www.publicdomainpictures.net</a:t>
            </a:r>
            <a:r>
              <a:rPr lang="en-US" dirty="0" smtClean="0"/>
              <a:t>/en/</a:t>
            </a:r>
            <a:r>
              <a:rPr lang="en-US" dirty="0" err="1" smtClean="0"/>
              <a:t>view-image.php?image</a:t>
            </a:r>
            <a:r>
              <a:rPr lang="en-US" smtClean="0"/>
              <a:t>=238196&amp;picture=woman-drinking-coffee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0" y="1597489"/>
            <a:ext cx="7773120" cy="11027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1" y="2914146"/>
            <a:ext cx="6400800" cy="1314498"/>
          </a:xfrm>
        </p:spPr>
        <p:txBody>
          <a:bodyPr/>
          <a:lstStyle>
            <a:lvl1pPr marL="0" indent="0" algn="ctr">
              <a:buNone/>
              <a:defRPr/>
            </a:lvl1pPr>
            <a:lvl2pPr marL="370070" indent="0" algn="ctr">
              <a:buNone/>
              <a:defRPr/>
            </a:lvl2pPr>
            <a:lvl3pPr marL="740140" indent="0" algn="ctr">
              <a:buNone/>
              <a:defRPr/>
            </a:lvl3pPr>
            <a:lvl4pPr marL="1110211" indent="0" algn="ctr">
              <a:buNone/>
              <a:defRPr/>
            </a:lvl4pPr>
            <a:lvl5pPr marL="1480279" indent="0" algn="ctr">
              <a:buNone/>
              <a:defRPr/>
            </a:lvl5pPr>
            <a:lvl6pPr marL="1850349" indent="0" algn="ctr">
              <a:buNone/>
              <a:defRPr/>
            </a:lvl6pPr>
            <a:lvl7pPr marL="2220417" indent="0" algn="ctr">
              <a:buNone/>
              <a:defRPr/>
            </a:lvl7pPr>
            <a:lvl8pPr marL="2590489" indent="0" algn="ctr">
              <a:buNone/>
              <a:defRPr/>
            </a:lvl8pPr>
            <a:lvl9pPr marL="296055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40FA6-0E4E-374F-A670-4D4482D28B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8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E5878-8193-EF4C-8F1B-5B3D327BA8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9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8160" y="488217"/>
            <a:ext cx="1892160" cy="39154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1680" y="488217"/>
            <a:ext cx="5538240" cy="39154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F573A-13E2-7441-8E85-C6D929C56B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6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AD745-8A3A-FF41-968A-5946F3DDC3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9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3305153"/>
            <a:ext cx="7771680" cy="1021787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179669"/>
            <a:ext cx="7771680" cy="1125478"/>
          </a:xfrm>
        </p:spPr>
        <p:txBody>
          <a:bodyPr anchor="b"/>
          <a:lstStyle>
            <a:lvl1pPr marL="0" indent="0">
              <a:buNone/>
              <a:defRPr sz="1600"/>
            </a:lvl1pPr>
            <a:lvl2pPr marL="370070" indent="0">
              <a:buNone/>
              <a:defRPr sz="1500"/>
            </a:lvl2pPr>
            <a:lvl3pPr marL="740140" indent="0">
              <a:buNone/>
              <a:defRPr sz="1300"/>
            </a:lvl3pPr>
            <a:lvl4pPr marL="1110211" indent="0">
              <a:buNone/>
              <a:defRPr sz="1100"/>
            </a:lvl4pPr>
            <a:lvl5pPr marL="1480279" indent="0">
              <a:buNone/>
              <a:defRPr sz="1100"/>
            </a:lvl5pPr>
            <a:lvl6pPr marL="1850349" indent="0">
              <a:buNone/>
              <a:defRPr sz="1100"/>
            </a:lvl6pPr>
            <a:lvl7pPr marL="2220417" indent="0">
              <a:buNone/>
              <a:defRPr sz="1100"/>
            </a:lvl7pPr>
            <a:lvl8pPr marL="2590489" indent="0">
              <a:buNone/>
              <a:defRPr sz="1100"/>
            </a:lvl8pPr>
            <a:lvl9pPr marL="2960557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E8218-29B9-5548-BCCA-B035CE2B2F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2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481" y="1470035"/>
            <a:ext cx="3682080" cy="29335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800" y="1470035"/>
            <a:ext cx="3683520" cy="29335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07CEE-5447-484B-AE7B-F716159212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6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2" y="206302"/>
            <a:ext cx="8229600" cy="85653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151401"/>
            <a:ext cx="4039200" cy="47957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070" indent="0">
              <a:buNone/>
              <a:defRPr sz="1600" b="1"/>
            </a:lvl2pPr>
            <a:lvl3pPr marL="740140" indent="0">
              <a:buNone/>
              <a:defRPr sz="1500" b="1"/>
            </a:lvl3pPr>
            <a:lvl4pPr marL="1110211" indent="0">
              <a:buNone/>
              <a:defRPr sz="1300" b="1"/>
            </a:lvl4pPr>
            <a:lvl5pPr marL="1480279" indent="0">
              <a:buNone/>
              <a:defRPr sz="1300" b="1"/>
            </a:lvl5pPr>
            <a:lvl6pPr marL="1850349" indent="0">
              <a:buNone/>
              <a:defRPr sz="1300" b="1"/>
            </a:lvl6pPr>
            <a:lvl7pPr marL="2220417" indent="0">
              <a:buNone/>
              <a:defRPr sz="1300" b="1"/>
            </a:lvl7pPr>
            <a:lvl8pPr marL="2590489" indent="0">
              <a:buNone/>
              <a:defRPr sz="1300" b="1"/>
            </a:lvl8pPr>
            <a:lvl9pPr marL="2960557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1630971"/>
            <a:ext cx="4039200" cy="296383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2" y="1151401"/>
            <a:ext cx="4042080" cy="47957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070" indent="0">
              <a:buNone/>
              <a:defRPr sz="1600" b="1"/>
            </a:lvl2pPr>
            <a:lvl3pPr marL="740140" indent="0">
              <a:buNone/>
              <a:defRPr sz="1500" b="1"/>
            </a:lvl3pPr>
            <a:lvl4pPr marL="1110211" indent="0">
              <a:buNone/>
              <a:defRPr sz="1300" b="1"/>
            </a:lvl4pPr>
            <a:lvl5pPr marL="1480279" indent="0">
              <a:buNone/>
              <a:defRPr sz="1300" b="1"/>
            </a:lvl5pPr>
            <a:lvl6pPr marL="1850349" indent="0">
              <a:buNone/>
              <a:defRPr sz="1300" b="1"/>
            </a:lvl6pPr>
            <a:lvl7pPr marL="2220417" indent="0">
              <a:buNone/>
              <a:defRPr sz="1300" b="1"/>
            </a:lvl7pPr>
            <a:lvl8pPr marL="2590489" indent="0">
              <a:buNone/>
              <a:defRPr sz="1300" b="1"/>
            </a:lvl8pPr>
            <a:lvl9pPr marL="2960557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2" y="1630971"/>
            <a:ext cx="4042080" cy="296383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8614E-ED44-7646-A963-1A3635A4C4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2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FBB04-9F96-5A46-9C8F-AA86A6260E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2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84093-3A47-D24D-B76F-9D2BFC1822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9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05223"/>
            <a:ext cx="3008160" cy="87057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5" y="205221"/>
            <a:ext cx="5112000" cy="4389581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075794"/>
            <a:ext cx="3008160" cy="3519009"/>
          </a:xfrm>
        </p:spPr>
        <p:txBody>
          <a:bodyPr/>
          <a:lstStyle>
            <a:lvl1pPr marL="0" indent="0">
              <a:buNone/>
              <a:defRPr sz="1100"/>
            </a:lvl1pPr>
            <a:lvl2pPr marL="370070" indent="0">
              <a:buNone/>
              <a:defRPr sz="1000"/>
            </a:lvl2pPr>
            <a:lvl3pPr marL="740140" indent="0">
              <a:buNone/>
              <a:defRPr sz="800"/>
            </a:lvl3pPr>
            <a:lvl4pPr marL="1110211" indent="0">
              <a:buNone/>
              <a:defRPr sz="700"/>
            </a:lvl4pPr>
            <a:lvl5pPr marL="1480279" indent="0">
              <a:buNone/>
              <a:defRPr sz="700"/>
            </a:lvl5pPr>
            <a:lvl6pPr marL="1850349" indent="0">
              <a:buNone/>
              <a:defRPr sz="700"/>
            </a:lvl6pPr>
            <a:lvl7pPr marL="2220417" indent="0">
              <a:buNone/>
              <a:defRPr sz="700"/>
            </a:lvl7pPr>
            <a:lvl8pPr marL="2590489" indent="0">
              <a:buNone/>
              <a:defRPr sz="700"/>
            </a:lvl8pPr>
            <a:lvl9pPr marL="2960557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F9F69-3A2C-224C-8A8F-5D99DB4A93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1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5" y="3600024"/>
            <a:ext cx="5486400" cy="42556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5" y="459050"/>
            <a:ext cx="5486400" cy="3086964"/>
          </a:xfrm>
        </p:spPr>
        <p:txBody>
          <a:bodyPr/>
          <a:lstStyle>
            <a:lvl1pPr marL="0" indent="0">
              <a:buNone/>
              <a:defRPr sz="2600"/>
            </a:lvl1pPr>
            <a:lvl2pPr marL="370070" indent="0">
              <a:buNone/>
              <a:defRPr sz="2300"/>
            </a:lvl2pPr>
            <a:lvl3pPr marL="740140" indent="0">
              <a:buNone/>
              <a:defRPr sz="1900"/>
            </a:lvl3pPr>
            <a:lvl4pPr marL="1110211" indent="0">
              <a:buNone/>
              <a:defRPr sz="1600"/>
            </a:lvl4pPr>
            <a:lvl5pPr marL="1480279" indent="0">
              <a:buNone/>
              <a:defRPr sz="1600"/>
            </a:lvl5pPr>
            <a:lvl6pPr marL="1850349" indent="0">
              <a:buNone/>
              <a:defRPr sz="1600"/>
            </a:lvl6pPr>
            <a:lvl7pPr marL="2220417" indent="0">
              <a:buNone/>
              <a:defRPr sz="1600"/>
            </a:lvl7pPr>
            <a:lvl8pPr marL="2590489" indent="0">
              <a:buNone/>
              <a:defRPr sz="1600"/>
            </a:lvl8pPr>
            <a:lvl9pPr marL="2960557" indent="0">
              <a:buNone/>
              <a:defRPr sz="16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5" y="4025584"/>
            <a:ext cx="5486400" cy="603783"/>
          </a:xfrm>
        </p:spPr>
        <p:txBody>
          <a:bodyPr/>
          <a:lstStyle>
            <a:lvl1pPr marL="0" indent="0">
              <a:buNone/>
              <a:defRPr sz="1100"/>
            </a:lvl1pPr>
            <a:lvl2pPr marL="370070" indent="0">
              <a:buNone/>
              <a:defRPr sz="1000"/>
            </a:lvl2pPr>
            <a:lvl3pPr marL="740140" indent="0">
              <a:buNone/>
              <a:defRPr sz="800"/>
            </a:lvl3pPr>
            <a:lvl4pPr marL="1110211" indent="0">
              <a:buNone/>
              <a:defRPr sz="700"/>
            </a:lvl4pPr>
            <a:lvl5pPr marL="1480279" indent="0">
              <a:buNone/>
              <a:defRPr sz="700"/>
            </a:lvl5pPr>
            <a:lvl6pPr marL="1850349" indent="0">
              <a:buNone/>
              <a:defRPr sz="700"/>
            </a:lvl6pPr>
            <a:lvl7pPr marL="2220417" indent="0">
              <a:buNone/>
              <a:defRPr sz="700"/>
            </a:lvl7pPr>
            <a:lvl8pPr marL="2590489" indent="0">
              <a:buNone/>
              <a:defRPr sz="700"/>
            </a:lvl8pPr>
            <a:lvl9pPr marL="2960557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30A59-9C23-4D44-92BF-034561E26E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67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50888" y="488951"/>
            <a:ext cx="7569200" cy="85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5980" y="1470026"/>
            <a:ext cx="7504113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457200" y="4686300"/>
            <a:ext cx="2122488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4014" tIns="37005" rIns="74014" bIns="37005" anchor="ctr"/>
          <a:lstStyle/>
          <a:p>
            <a:pPr defTabSz="370070">
              <a:defRPr/>
            </a:pPr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127375" y="4686300"/>
            <a:ext cx="289401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4014" tIns="37005" rIns="74014" bIns="37005" anchor="ctr"/>
          <a:lstStyle/>
          <a:p>
            <a:pPr defTabSz="370070"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629400" y="4552955"/>
            <a:ext cx="2122488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370070">
              <a:buClrTx/>
              <a:buFontTx/>
              <a:buNone/>
              <a:tabLst>
                <a:tab pos="585945" algn="l"/>
                <a:tab pos="1171886" algn="l"/>
                <a:tab pos="1757833" algn="l"/>
              </a:tabLst>
              <a:defRPr sz="2200">
                <a:solidFill>
                  <a:srgbClr val="FFFFFF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239A834-7389-4949-BEEE-9637A1BB22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990600" y="4552955"/>
            <a:ext cx="7086600" cy="347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 tIns="0" rIns="0" bIns="0"/>
          <a:lstStyle>
            <a:defPPr>
              <a:defRPr lang="en-GB"/>
            </a:defPPr>
            <a:lvl1pPr algn="r" defTabSz="37025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86230" algn="l"/>
                <a:tab pos="1172459" algn="l"/>
                <a:tab pos="1758689" algn="l"/>
              </a:tabLst>
              <a:defRPr sz="1400" kern="1200">
                <a:solidFill>
                  <a:srgbClr val="FFFFFF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  <a:lvl2pPr marL="601604" indent="-230165" algn="l" defTabSz="369852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25423" indent="-184132" algn="l" defTabSz="369852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295274" indent="-184132" algn="l" defTabSz="369852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665126" indent="-184132" algn="l" defTabSz="369852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5778" algn="l" defTabSz="457155" rtl="0" eaLnBrk="1" latinLnBrk="0" hangingPunct="1"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2933" algn="l" defTabSz="457155" rtl="0" eaLnBrk="1" latinLnBrk="0" hangingPunct="1"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088" algn="l" defTabSz="457155" rtl="0" eaLnBrk="1" latinLnBrk="0" hangingPunct="1"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244" algn="l" defTabSz="457155" rtl="0" eaLnBrk="1" latinLnBrk="0" hangingPunct="1"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@</a:t>
            </a:r>
            <a:r>
              <a:rPr lang="en-US" sz="2200" dirty="0" err="1" smtClean="0">
                <a:solidFill>
                  <a:schemeClr val="tx1"/>
                </a:solidFill>
              </a:rPr>
              <a:t>JeanneBoyarsky</a:t>
            </a:r>
            <a:r>
              <a:rPr lang="en-US" sz="2200" dirty="0" smtClean="0">
                <a:solidFill>
                  <a:schemeClr val="tx1"/>
                </a:solidFill>
              </a:rPr>
              <a:t>	 	@</a:t>
            </a:r>
            <a:r>
              <a:rPr lang="en-US" sz="2200" dirty="0" err="1" smtClean="0">
                <a:solidFill>
                  <a:schemeClr val="tx1"/>
                </a:solidFill>
              </a:rPr>
              <a:t>ScottSelikoff</a:t>
            </a:r>
            <a:r>
              <a:rPr lang="en-US" sz="2200" dirty="0" smtClean="0">
                <a:solidFill>
                  <a:schemeClr val="tx1"/>
                </a:solidFill>
              </a:rPr>
              <a:t>			@</a:t>
            </a:r>
            <a:r>
              <a:rPr lang="en-US" sz="2200" dirty="0" err="1" smtClean="0">
                <a:solidFill>
                  <a:schemeClr val="tx1"/>
                </a:solidFill>
              </a:rPr>
              <a:t>omniprof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2035384" indent="-185035" algn="ctr" defTabSz="37007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6pPr>
      <a:lvl7pPr marL="2405456" indent="-185035" algn="ctr" defTabSz="37007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7pPr>
      <a:lvl8pPr marL="2775525" indent="-185035" algn="ctr" defTabSz="37007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8pPr>
      <a:lvl9pPr marL="3145592" indent="-185035" algn="ctr" defTabSz="37007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74503" indent="-274503" algn="l" defTabSz="368120" rtl="0" eaLnBrk="0" fontAlgn="base" hangingPunct="0">
        <a:lnSpc>
          <a:spcPct val="93000"/>
        </a:lnSpc>
        <a:spcBef>
          <a:spcPct val="0"/>
        </a:spcBef>
        <a:spcAft>
          <a:spcPts val="1150"/>
        </a:spcAft>
        <a:buClr>
          <a:srgbClr val="000000"/>
        </a:buClr>
        <a:buSzPct val="100000"/>
        <a:buFont typeface="Times New Roman" charset="0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599784" indent="-228489" algn="l" defTabSz="368120" rtl="0" eaLnBrk="0" fontAlgn="base" hangingPunct="0">
        <a:lnSpc>
          <a:spcPct val="93000"/>
        </a:lnSpc>
        <a:spcBef>
          <a:spcPct val="0"/>
        </a:spcBef>
        <a:spcAft>
          <a:spcPts val="925"/>
        </a:spcAft>
        <a:buClr>
          <a:srgbClr val="000000"/>
        </a:buClr>
        <a:buSzPct val="100000"/>
        <a:buFont typeface="Times New Roman" charset="0"/>
        <a:defRPr sz="2300">
          <a:solidFill>
            <a:srgbClr val="000000"/>
          </a:solidFill>
          <a:latin typeface="+mn-lt"/>
          <a:ea typeface="+mn-ea"/>
          <a:cs typeface="+mn-cs"/>
        </a:defRPr>
      </a:lvl2pPr>
      <a:lvl3pPr marL="923475" indent="-182475" algn="l" defTabSz="368120" rtl="0" eaLnBrk="0" fontAlgn="base" hangingPunct="0">
        <a:lnSpc>
          <a:spcPct val="93000"/>
        </a:lnSpc>
        <a:spcBef>
          <a:spcPct val="0"/>
        </a:spcBef>
        <a:spcAft>
          <a:spcPts val="688"/>
        </a:spcAft>
        <a:buClr>
          <a:srgbClr val="000000"/>
        </a:buClr>
        <a:buSzPct val="100000"/>
        <a:buFont typeface="Times New Roman" charset="0"/>
        <a:defRPr sz="1900">
          <a:solidFill>
            <a:srgbClr val="000000"/>
          </a:solidFill>
          <a:latin typeface="+mn-lt"/>
          <a:ea typeface="+mn-ea"/>
          <a:cs typeface="+mn-cs"/>
        </a:defRPr>
      </a:lvl3pPr>
      <a:lvl4pPr marL="1293183" indent="-182475" algn="l" defTabSz="368120" rtl="0" eaLnBrk="0" fontAlgn="base" hangingPunct="0">
        <a:lnSpc>
          <a:spcPct val="93000"/>
        </a:lnSpc>
        <a:spcBef>
          <a:spcPct val="0"/>
        </a:spcBef>
        <a:spcAft>
          <a:spcPts val="46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4pPr>
      <a:lvl5pPr marL="1662890" indent="-182475" algn="l" defTabSz="368120" rtl="0" eaLnBrk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5pPr>
      <a:lvl6pPr marL="2035384" indent="-185035" algn="l" defTabSz="370070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405456" indent="-185035" algn="l" defTabSz="370070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2775525" indent="-185035" algn="l" defTabSz="370070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145592" indent="-185035" algn="l" defTabSz="370070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0070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40140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10211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80279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50349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0417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90489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60557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95400" y="3105150"/>
            <a:ext cx="6400800" cy="1316038"/>
          </a:xfrm>
        </p:spPr>
        <p:txBody>
          <a:bodyPr/>
          <a:lstStyle/>
          <a:p>
            <a:pPr defTabSz="370070">
              <a:spcAft>
                <a:spcPts val="1144"/>
              </a:spcAft>
              <a:defRPr/>
            </a:pPr>
            <a:r>
              <a:rPr lang="en-US" dirty="0" smtClean="0"/>
              <a:t>Wednesday, September 18, 2019</a:t>
            </a:r>
            <a:endParaRPr lang="en-US" dirty="0"/>
          </a:p>
          <a:p>
            <a:pPr defTabSz="370070">
              <a:spcAft>
                <a:spcPts val="1144"/>
              </a:spcAft>
              <a:defRPr/>
            </a:pPr>
            <a:r>
              <a:rPr lang="en-US" dirty="0" smtClean="0"/>
              <a:t>Oracle Code One (HOL18122)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675" y="549275"/>
            <a:ext cx="7772400" cy="1103313"/>
          </a:xfrm>
        </p:spPr>
        <p:txBody>
          <a:bodyPr/>
          <a:lstStyle/>
          <a:p>
            <a:pPr defTabSz="370070">
              <a:defRPr/>
            </a:pPr>
            <a:r>
              <a:rPr lang="en-US" dirty="0" smtClean="0"/>
              <a:t>Hands On Java 11 OCP Certification Prep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1447800" y="1885950"/>
            <a:ext cx="6400800" cy="131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0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70070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740140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110211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480279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850349" indent="0" algn="ctr" defTabSz="37007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220417" indent="0" algn="ctr" defTabSz="37007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590489" indent="0" algn="ctr" defTabSz="37007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2960557" indent="0" algn="ctr" defTabSz="37007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70070">
              <a:spcAft>
                <a:spcPts val="1144"/>
              </a:spcAft>
              <a:defRPr/>
            </a:pPr>
            <a:r>
              <a:rPr lang="en-US" dirty="0" smtClean="0"/>
              <a:t>Jeanne Boyarsky, Scott </a:t>
            </a:r>
            <a:r>
              <a:rPr lang="en-US" dirty="0" err="1" smtClean="0"/>
              <a:t>Selikoff</a:t>
            </a:r>
            <a:r>
              <a:rPr lang="en-US" dirty="0" smtClean="0"/>
              <a:t> </a:t>
            </a:r>
          </a:p>
          <a:p>
            <a:pPr defTabSz="370070">
              <a:spcAft>
                <a:spcPts val="1144"/>
              </a:spcAft>
              <a:defRPr/>
            </a:pPr>
            <a:r>
              <a:rPr lang="en-US" dirty="0" smtClean="0"/>
              <a:t>&amp; Ken </a:t>
            </a:r>
            <a:r>
              <a:rPr lang="en-US" dirty="0" err="1" smtClean="0"/>
              <a:t>Fogel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Certification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026" name="Picture 2" descr="D:\Book\2019-oraclecodeone-cert-hol\path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89974"/>
            <a:ext cx="6705600" cy="327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81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11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38200" y="1531077"/>
            <a:ext cx="2319674" cy="11930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1936" y="1665250"/>
            <a:ext cx="1953123" cy="7835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1Z0-815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(OCP part 1)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57600" y="1529950"/>
            <a:ext cx="2319674" cy="11930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336" y="1664123"/>
            <a:ext cx="1909659" cy="7835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1Z0-816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(OCP part 2)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1907553"/>
            <a:ext cx="1725733" cy="4401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+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37936" y="264795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1142" y="3540681"/>
            <a:ext cx="2275676" cy="7835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OCP: Java SE 11 Developer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35492" y="3333750"/>
            <a:ext cx="2204887" cy="1082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63413" y="1276350"/>
            <a:ext cx="1676400" cy="7123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39613" y="1314449"/>
            <a:ext cx="1524000" cy="63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Yes, 2 OCP level exams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67400" y="2503139"/>
            <a:ext cx="2352408" cy="6742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81933" y="2503139"/>
            <a:ext cx="2362200" cy="63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No cert granted for completing 1Z0-815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65889" y="3345337"/>
            <a:ext cx="3073924" cy="978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91813" y="3397081"/>
            <a:ext cx="3113988" cy="92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OCP Part 1 (1Z0-815) similar to OCA 8 (1Z0-808) exam, but much harder!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124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have an older cert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313565"/>
              </p:ext>
            </p:extLst>
          </p:nvPr>
        </p:nvGraphicFramePr>
        <p:xfrm>
          <a:off x="838200" y="1276350"/>
          <a:ext cx="7504114" cy="29260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752057"/>
                <a:gridCol w="37520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If already passed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Need to take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OCP 6, 7, 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1Z0-817 (upgrade exam)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OCA 6, 7, 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1Z0-816 (part 2)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OCJP/SCJP 1.5</a:t>
                      </a:r>
                      <a:r>
                        <a:rPr lang="en-US" sz="2800" baseline="0" dirty="0" smtClean="0"/>
                        <a:t> or earlier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1Z0-815 (part 1) +</a:t>
                      </a:r>
                      <a:r>
                        <a:rPr lang="en-US" sz="2800" baseline="0" dirty="0" smtClean="0"/>
                        <a:t> 1Z0-816 (part 2)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88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5811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2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JDK has been modularized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133600" y="1504950"/>
            <a:ext cx="2667000" cy="2590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362200" y="1962150"/>
            <a:ext cx="20574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java.base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1504950"/>
            <a:ext cx="213360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JDK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362200" y="2495550"/>
            <a:ext cx="21336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java.logging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362200" y="3038475"/>
            <a:ext cx="21336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java.sql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362200" y="3638550"/>
            <a:ext cx="21336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+ many more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6400" y="1504950"/>
            <a:ext cx="2590800" cy="1213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solidFill>
                  <a:srgbClr val="000000"/>
                </a:solidFill>
              </a:rPr>
              <a:t>java.base</a:t>
            </a:r>
            <a:r>
              <a:rPr lang="en-US" sz="26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2600" dirty="0" smtClean="0">
                <a:solidFill>
                  <a:srgbClr val="000000"/>
                </a:solidFill>
              </a:rPr>
              <a:t>automatically available</a:t>
            </a:r>
            <a:endParaRPr lang="en-US" sz="2600" dirty="0">
              <a:solidFill>
                <a:srgbClr val="0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4419600" y="1733550"/>
            <a:ext cx="1066800" cy="3810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0139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200" dirty="0"/>
              <a:t>https://</a:t>
            </a:r>
            <a:r>
              <a:rPr lang="en-US" sz="2200" dirty="0" err="1"/>
              <a:t>docs.oracle.com</a:t>
            </a:r>
            <a:r>
              <a:rPr lang="en-US" sz="2200" dirty="0"/>
              <a:t>/en/java/</a:t>
            </a:r>
            <a:r>
              <a:rPr lang="en-US" sz="2200" dirty="0" err="1"/>
              <a:t>javase</a:t>
            </a:r>
            <a:r>
              <a:rPr lang="en-US" sz="2200" dirty="0"/>
              <a:t>/11/docs/</a:t>
            </a:r>
            <a:r>
              <a:rPr lang="en-US" sz="2200" dirty="0" err="1"/>
              <a:t>api</a:t>
            </a:r>
            <a:r>
              <a:rPr lang="en-US" sz="2200" dirty="0"/>
              <a:t>/</a:t>
            </a:r>
            <a:r>
              <a:rPr lang="en-US" sz="2200" dirty="0" err="1"/>
              <a:t>java.logging</a:t>
            </a:r>
            <a:r>
              <a:rPr lang="en-US" sz="2200" dirty="0"/>
              <a:t>/module-</a:t>
            </a:r>
            <a:r>
              <a:rPr lang="en-US" sz="2200" dirty="0" err="1"/>
              <a:t>summary.html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190750"/>
            <a:ext cx="3786496" cy="223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2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495800" y="1276350"/>
            <a:ext cx="3733800" cy="2743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350"/>
            <a:ext cx="7504113" cy="2933700"/>
          </a:xfrm>
        </p:spPr>
        <p:txBody>
          <a:bodyPr/>
          <a:lstStyle/>
          <a:p>
            <a:pPr marL="0" indent="0"/>
            <a:r>
              <a:rPr lang="en-US" dirty="0" err="1" smtClean="0"/>
              <a:t>src</a:t>
            </a:r>
            <a:endParaRPr lang="en-US" dirty="0"/>
          </a:p>
          <a:p>
            <a:pPr marL="0" indent="0"/>
            <a:r>
              <a:rPr lang="en-US" dirty="0" smtClean="0"/>
              <a:t>	package1</a:t>
            </a:r>
          </a:p>
          <a:p>
            <a:pPr marL="0" indent="0"/>
            <a:r>
              <a:rPr lang="en-US" dirty="0"/>
              <a:t>		</a:t>
            </a:r>
            <a:r>
              <a:rPr lang="en-US" dirty="0" smtClean="0"/>
              <a:t>MyClass1.class</a:t>
            </a:r>
            <a:endParaRPr lang="en-US" dirty="0"/>
          </a:p>
          <a:p>
            <a:pPr marL="0" indent="0"/>
            <a:r>
              <a:rPr lang="en-US" dirty="0"/>
              <a:t>	</a:t>
            </a:r>
            <a:r>
              <a:rPr lang="en-US" dirty="0" smtClean="0"/>
              <a:t>package2</a:t>
            </a:r>
          </a:p>
          <a:p>
            <a:pPr marL="0" indent="0"/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MyClass2.class</a:t>
            </a:r>
            <a:endParaRPr lang="en-US" dirty="0"/>
          </a:p>
          <a:p>
            <a:pPr marL="0" indent="0"/>
            <a:r>
              <a:rPr lang="en-US" dirty="0" smtClean="0"/>
              <a:t>	module-</a:t>
            </a:r>
            <a:r>
              <a:rPr lang="en-US" dirty="0" err="1" smtClean="0"/>
              <a:t>info.class</a:t>
            </a:r>
            <a:endParaRPr lang="en-US" dirty="0" smtClean="0"/>
          </a:p>
          <a:p>
            <a:pPr marL="0" indent="0"/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1704053"/>
            <a:ext cx="2971800" cy="170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Requirements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800" dirty="0">
                <a:solidFill>
                  <a:srgbClr val="000000"/>
                </a:solidFill>
              </a:rPr>
              <a:t>m</a:t>
            </a:r>
            <a:r>
              <a:rPr lang="en-US" sz="2800" dirty="0" smtClean="0">
                <a:solidFill>
                  <a:srgbClr val="000000"/>
                </a:solidFill>
              </a:rPr>
              <a:t>odule-info file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800" dirty="0" smtClean="0">
                <a:solidFill>
                  <a:srgbClr val="000000"/>
                </a:solidFill>
              </a:rPr>
              <a:t>One or more packages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2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</a:t>
            </a:r>
            <a:r>
              <a:rPr lang="en-US" dirty="0" err="1" smtClean="0"/>
              <a:t>info.java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module </a:t>
            </a:r>
            <a:r>
              <a:rPr lang="en-US" dirty="0" err="1" smtClean="0"/>
              <a:t>moduleName</a:t>
            </a:r>
            <a:endParaRPr lang="en-US" dirty="0" smtClean="0"/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requires </a:t>
            </a:r>
            <a:r>
              <a:rPr lang="en-US" dirty="0" err="1" smtClean="0"/>
              <a:t>otherModuleName</a:t>
            </a:r>
            <a:r>
              <a:rPr lang="en-US" dirty="0" smtClean="0"/>
              <a:t>;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exports </a:t>
            </a:r>
            <a:r>
              <a:rPr lang="en-US" dirty="0" err="1" smtClean="0"/>
              <a:t>packageName</a:t>
            </a:r>
            <a:r>
              <a:rPr lang="en-US" dirty="0"/>
              <a:t>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5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file “commands”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913" y="1115309"/>
            <a:ext cx="7504113" cy="29337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equires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dependencies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equires transitive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mr-IN" dirty="0" smtClean="0"/>
              <a:t>–</a:t>
            </a:r>
            <a:r>
              <a:rPr lang="en-US" dirty="0" smtClean="0"/>
              <a:t> grant to caller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xports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share package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xports 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mr-IN" dirty="0" smtClean="0"/>
              <a:t>–</a:t>
            </a:r>
            <a:r>
              <a:rPr lang="en-US" dirty="0" smtClean="0"/>
              <a:t> share package with specific module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pens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for reflection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rovides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for services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Can have “private” package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No circular dependencies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41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100" indent="-514100">
              <a:buFont typeface="+mj-lt"/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speakerdeck.com</a:t>
            </a:r>
            <a:r>
              <a:rPr lang="en-US" dirty="0"/>
              <a:t>/</a:t>
            </a:r>
            <a:r>
              <a:rPr lang="en-US" dirty="0" err="1"/>
              <a:t>boyarsky</a:t>
            </a:r>
            <a:endParaRPr lang="en-US" dirty="0"/>
          </a:p>
          <a:p>
            <a:pPr marL="514100" indent="-514100">
              <a:buFont typeface="+mj-lt"/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boyarsky</a:t>
            </a:r>
            <a:r>
              <a:rPr lang="en-US" dirty="0"/>
              <a:t>/2019-oraclecodeone-cert-hol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Given a module, which command allows other modules to access a package it defines?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e</a:t>
            </a:r>
            <a:r>
              <a:rPr lang="en-US" dirty="0" smtClean="0"/>
              <a:t>xports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opens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reflects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requires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None of the above</a:t>
            </a:r>
          </a:p>
          <a:p>
            <a:pPr marL="514100" indent="-514100">
              <a:buFont typeface="+mj-lt"/>
              <a:buAutoNum type="alphaUcPeriod"/>
            </a:pP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58139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015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How many modules are available by default?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0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2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3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4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58139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05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module command allows reflection?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e</a:t>
            </a:r>
            <a:r>
              <a:rPr lang="en-US" dirty="0" smtClean="0"/>
              <a:t>xports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opens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reflects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requires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None of the above</a:t>
            </a:r>
          </a:p>
          <a:p>
            <a:pPr marL="514100" indent="-514100">
              <a:buFont typeface="+mj-lt"/>
              <a:buAutoNum type="alphaUcPeriod"/>
            </a:pP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58139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855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are true of the module-info?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It </a:t>
            </a:r>
            <a:r>
              <a:rPr lang="en-US" dirty="0" smtClean="0"/>
              <a:t>must have </a:t>
            </a:r>
            <a:r>
              <a:rPr lang="en-US" dirty="0"/>
              <a:t>a public modifier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It cannot have a public modifier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It is required to be in a module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It appears at the root of the module</a:t>
            </a:r>
          </a:p>
          <a:p>
            <a:pPr marL="0" indent="0"/>
            <a:r>
              <a:rPr lang="en-US" dirty="0" smtClean="0"/>
              <a:t>E.	 It’s name is </a:t>
            </a:r>
            <a:r>
              <a:rPr lang="en-US" dirty="0" err="1" smtClean="0"/>
              <a:t>moduleInfo.java</a:t>
            </a:r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58139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167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Lab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977" indent="-456977">
              <a:buFont typeface="Arial"/>
              <a:buChar char="•"/>
            </a:pPr>
            <a:r>
              <a:rPr lang="en-US" dirty="0"/>
              <a:t>Required Software for </a:t>
            </a:r>
            <a:r>
              <a:rPr lang="en-US" dirty="0" smtClean="0"/>
              <a:t>Today</a:t>
            </a:r>
          </a:p>
          <a:p>
            <a:pPr marL="782258" lvl="1" indent="-456977">
              <a:buFont typeface="Arial"/>
              <a:buChar char="•"/>
            </a:pPr>
            <a:r>
              <a:rPr lang="en-US" dirty="0" smtClean="0"/>
              <a:t>Java 11</a:t>
            </a:r>
          </a:p>
          <a:p>
            <a:pPr marL="782258" lvl="1" indent="-456977">
              <a:buFont typeface="Arial"/>
              <a:buChar char="•"/>
            </a:pPr>
            <a:r>
              <a:rPr lang="en-US" dirty="0" smtClean="0"/>
              <a:t>Editor or IDE of your choice</a:t>
            </a:r>
          </a:p>
          <a:p>
            <a:pPr marL="456977" indent="-456977">
              <a:buFont typeface="Arial"/>
              <a:buChar char="•"/>
            </a:pPr>
            <a:endParaRPr lang="en-US" dirty="0"/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Note: we don’t recommend using an IDE to study for the cert, but we only have two hours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1950"/>
            <a:ext cx="7569200" cy="852488"/>
          </a:xfrm>
        </p:spPr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5" y="1352550"/>
            <a:ext cx="7504113" cy="2933700"/>
          </a:xfrm>
        </p:spPr>
        <p:txBody>
          <a:bodyPr/>
          <a:lstStyle/>
          <a:p>
            <a:pPr marL="514100" indent="-514100">
              <a:buFont typeface="Arial"/>
              <a:buChar char="•"/>
            </a:pPr>
            <a:r>
              <a:rPr lang="en-US" sz="2400" dirty="0" smtClean="0"/>
              <a:t>We </a:t>
            </a:r>
            <a:r>
              <a:rPr lang="en-US" sz="2400" dirty="0"/>
              <a:t>will sprinkle in some concepts form earlier version of Java into the labs. (ex: reading from a file). </a:t>
            </a:r>
          </a:p>
          <a:p>
            <a:pPr marL="514100" indent="-514100">
              <a:buFont typeface="Arial"/>
              <a:buChar char="•"/>
            </a:pPr>
            <a:r>
              <a:rPr lang="en-US" sz="2400" dirty="0"/>
              <a:t>If you are not familiar with these, it is fine to Google or ask </a:t>
            </a:r>
            <a:r>
              <a:rPr lang="en-US" sz="2400" dirty="0" smtClean="0"/>
              <a:t>us for help.</a:t>
            </a:r>
          </a:p>
          <a:p>
            <a:pPr marL="514100" indent="-514100">
              <a:buFont typeface="Arial"/>
              <a:buChar char="•"/>
            </a:pPr>
            <a:r>
              <a:rPr lang="en-US" sz="2400" dirty="0" smtClean="0"/>
              <a:t>Sample solutions are in the </a:t>
            </a:r>
            <a:r>
              <a:rPr lang="en-US" sz="2400" dirty="0" err="1" smtClean="0"/>
              <a:t>github</a:t>
            </a:r>
            <a:r>
              <a:rPr lang="en-US" sz="2400" smtClean="0"/>
              <a:t> repo.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0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III. Lab #1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81150"/>
            <a:ext cx="2647950" cy="2647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6573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8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Small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Underscore (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800" dirty="0" smtClean="0"/>
              <a:t> interface methods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effectively </a:t>
            </a:r>
            <a:r>
              <a:rPr lang="en-US" sz="2800" dirty="0"/>
              <a:t>final in </a:t>
            </a:r>
            <a:endParaRPr lang="en-US" sz="2800" dirty="0" smtClean="0"/>
          </a:p>
          <a:p>
            <a:pPr marL="0" indent="0"/>
            <a:r>
              <a:rPr lang="en-US" sz="2800" dirty="0"/>
              <a:t> </a:t>
            </a:r>
            <a:r>
              <a:rPr lang="en-US" sz="2800" dirty="0" smtClean="0"/>
              <a:t>    try-with-resources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5811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1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977" indent="-456977">
              <a:buFont typeface="Arial"/>
              <a:buChar char="•"/>
            </a:pPr>
            <a:r>
              <a:rPr lang="en-US" dirty="0" smtClean="0"/>
              <a:t>Single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 no longer a valid identifier</a:t>
            </a:r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Double underscore valid</a:t>
            </a:r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Underscore and letters valid</a:t>
            </a:r>
          </a:p>
          <a:p>
            <a:pPr marL="456977" indent="-456977">
              <a:buFont typeface="Arial"/>
              <a:buChar char="•"/>
            </a:pPr>
            <a:endParaRPr lang="en-US" dirty="0"/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Why? Positioning for future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8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977" indent="-456977">
              <a:buFont typeface="Arial"/>
              <a:buChar char="•"/>
            </a:pPr>
            <a:r>
              <a:rPr lang="en-US" dirty="0"/>
              <a:t>p</a:t>
            </a:r>
            <a:r>
              <a:rPr lang="en-US" dirty="0" smtClean="0"/>
              <a:t>rivate and private static methods allowed in interfaces</a:t>
            </a:r>
          </a:p>
          <a:p>
            <a:pPr marL="456977" indent="-456977">
              <a:buFont typeface="Arial"/>
              <a:buChar char="•"/>
            </a:pPr>
            <a:endParaRPr lang="en-US" dirty="0"/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Why? Can be used by static and default methods to reduce code duplication</a:t>
            </a:r>
          </a:p>
          <a:p>
            <a:pPr marL="782258" lvl="1" indent="-456977">
              <a:buFont typeface="Arial"/>
              <a:buChar char="•"/>
            </a:pPr>
            <a:r>
              <a:rPr lang="en-US" dirty="0" smtClean="0"/>
              <a:t>Can’t be used outside of interface declaration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276350"/>
            <a:ext cx="1393486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276350"/>
            <a:ext cx="13716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276350"/>
            <a:ext cx="1371600" cy="13524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" y="2800350"/>
            <a:ext cx="2819400" cy="1040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Java Developer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err="1" smtClean="0">
                <a:solidFill>
                  <a:srgbClr val="000000"/>
                </a:solidFill>
              </a:rPr>
              <a:t>CodeRanch</a:t>
            </a:r>
            <a:r>
              <a:rPr lang="en-US" sz="2200" dirty="0" smtClean="0">
                <a:solidFill>
                  <a:srgbClr val="000000"/>
                </a:solidFill>
              </a:rPr>
              <a:t> Mod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Java Champion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2800" y="2800350"/>
            <a:ext cx="2819400" cy="1351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Java Developer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err="1" smtClean="0">
                <a:solidFill>
                  <a:srgbClr val="000000"/>
                </a:solidFill>
              </a:rPr>
              <a:t>CodeRanch</a:t>
            </a:r>
            <a:r>
              <a:rPr lang="en-US" sz="2200" dirty="0" smtClean="0">
                <a:solidFill>
                  <a:srgbClr val="000000"/>
                </a:solidFill>
              </a:rPr>
              <a:t> Mod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Software Consultant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2800350"/>
            <a:ext cx="2819400" cy="1355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Teacher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err="1" smtClean="0">
                <a:solidFill>
                  <a:srgbClr val="000000"/>
                </a:solidFill>
              </a:rPr>
              <a:t>DawsCon</a:t>
            </a:r>
            <a:r>
              <a:rPr lang="en-US" sz="2200" dirty="0" smtClean="0">
                <a:solidFill>
                  <a:srgbClr val="000000"/>
                </a:solidFill>
              </a:rPr>
              <a:t> Organizer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Java Champion</a:t>
            </a:r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87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Types Allowed in Interfaces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598460"/>
              </p:ext>
            </p:extLst>
          </p:nvPr>
        </p:nvGraphicFramePr>
        <p:xfrm>
          <a:off x="815979" y="1470025"/>
          <a:ext cx="7504114" cy="2987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52057"/>
                <a:gridCol w="37520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Type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Scope/Modifiers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Constants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static final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Abstract Methods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abstract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Default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smtClean="0"/>
                        <a:t>Methods (8)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default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Instance </a:t>
                      </a:r>
                      <a:r>
                        <a:rPr lang="en-US" sz="2200" dirty="0" smtClean="0"/>
                        <a:t>Methods (9)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Public Static </a:t>
                      </a:r>
                      <a:r>
                        <a:rPr lang="en-US" sz="2200" dirty="0" smtClean="0"/>
                        <a:t>Methods (8)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static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Private Static </a:t>
                      </a:r>
                      <a:r>
                        <a:rPr lang="en-US" sz="2200" dirty="0" smtClean="0"/>
                        <a:t>Methods (9)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 static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33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Effectively Final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Added in Java 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If </a:t>
            </a:r>
            <a:r>
              <a:rPr lang="en-US" sz="2800" dirty="0"/>
              <a:t>typed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2800" dirty="0"/>
              <a:t> before </a:t>
            </a:r>
            <a:r>
              <a:rPr lang="en-US" sz="2800" dirty="0" err="1"/>
              <a:t>param</a:t>
            </a:r>
            <a:r>
              <a:rPr lang="en-US" sz="2800" dirty="0"/>
              <a:t>/local </a:t>
            </a:r>
            <a:r>
              <a:rPr lang="en-US" sz="2800" dirty="0" smtClean="0"/>
              <a:t>variable and </a:t>
            </a:r>
            <a:r>
              <a:rPr lang="en-US" sz="2800" dirty="0"/>
              <a:t>it would still </a:t>
            </a:r>
            <a:r>
              <a:rPr lang="en-US" sz="2800" dirty="0" smtClean="0"/>
              <a:t>compile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Can be used in lambda expressions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0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are effectively final?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numChairs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4;</a:t>
            </a: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numLegs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numChairs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4;</a:t>
            </a:r>
          </a:p>
          <a:p>
            <a:pPr marL="0" indent="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numChairs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numChairs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UnaryOperator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&lt;Integer&gt; rc1 = r -&gt; r *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numChairs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UnaryOperator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&lt;Integer&gt; rc2 = r -&gt; r *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numLegs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2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Try-with-Resources -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428751"/>
            <a:ext cx="7504113" cy="29337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Resource must be declared with try-with-resources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path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("file")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reader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Files.newBufferedReader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read file</a:t>
            </a: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7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Try-with-Resources - 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428751"/>
            <a:ext cx="7504113" cy="29337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Effectively final resources can be declared before try-with-resources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path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("file");</a:t>
            </a:r>
          </a:p>
          <a:p>
            <a:pPr marL="0" indent="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Files.newBufferedReader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try(r)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read file</a:t>
            </a: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2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1950"/>
            <a:ext cx="7569200" cy="8524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What’s wrong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066800" y="971550"/>
            <a:ext cx="7603200" cy="353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28" tIns="37013" rIns="74028" bIns="37013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 con 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   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DriverManager.getConnection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con.prepareStatement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ps.setInt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id);</a:t>
            </a:r>
          </a:p>
          <a:p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ps.executeQuery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(con;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de-DE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</a:t>
            </a:r>
            <a:r>
              <a:rPr lang="de-DE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de-DE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endParaRPr lang="de-DE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}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172200" y="1809750"/>
            <a:ext cx="2286000" cy="42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4028" tIns="37013" rIns="74028" bIns="37013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Resource leak!</a:t>
            </a:r>
          </a:p>
        </p:txBody>
      </p:sp>
    </p:spTree>
    <p:extLst>
      <p:ext uri="{BB962C8B-B14F-4D97-AF65-F5344CB8AC3E}">
        <p14:creationId xmlns:p14="http://schemas.microsoft.com/office/powerpoint/2010/main" val="293322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09551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200150"/>
            <a:ext cx="7504113" cy="2933700"/>
          </a:xfrm>
        </p:spPr>
        <p:txBody>
          <a:bodyPr/>
          <a:lstStyle/>
          <a:p>
            <a:r>
              <a:rPr lang="en-US" dirty="0" smtClean="0"/>
              <a:t>Which of the following compile?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String _a = null;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String </a:t>
            </a:r>
            <a:r>
              <a:rPr lang="en-US" dirty="0" smtClean="0"/>
              <a:t>_1 = </a:t>
            </a:r>
            <a:r>
              <a:rPr lang="en-US" dirty="0"/>
              <a:t>null;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String $</a:t>
            </a:r>
            <a:r>
              <a:rPr lang="en-US" dirty="0" smtClean="0"/>
              <a:t> </a:t>
            </a:r>
            <a:r>
              <a:rPr lang="en-US" dirty="0"/>
              <a:t>= null;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String </a:t>
            </a:r>
            <a:r>
              <a:rPr lang="en-US" dirty="0" smtClean="0"/>
              <a:t>_ </a:t>
            </a:r>
            <a:r>
              <a:rPr lang="en-US" dirty="0"/>
              <a:t>= null;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String __  = </a:t>
            </a:r>
            <a:r>
              <a:rPr lang="en-US" dirty="0"/>
              <a:t>1</a:t>
            </a:r>
            <a:r>
              <a:rPr lang="en-US" dirty="0" smtClean="0"/>
              <a:t>;</a:t>
            </a: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can fill in the blank?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TheInterface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method() { return 1; } }</a:t>
            </a: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p</a:t>
            </a:r>
            <a:r>
              <a:rPr lang="en-US" dirty="0" smtClean="0"/>
              <a:t>ublic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p</a:t>
            </a:r>
            <a:r>
              <a:rPr lang="en-US" dirty="0" smtClean="0"/>
              <a:t>rotected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no modifier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private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can fill in the blank?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TheInterface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 static void method() {} }</a:t>
            </a: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p</a:t>
            </a:r>
            <a:r>
              <a:rPr lang="en-US" dirty="0" smtClean="0"/>
              <a:t>ublic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p</a:t>
            </a:r>
            <a:r>
              <a:rPr lang="en-US" dirty="0" smtClean="0"/>
              <a:t>rotected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n</a:t>
            </a:r>
            <a:r>
              <a:rPr lang="en-US" dirty="0" smtClean="0"/>
              <a:t>o modifier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private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8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How many identifiers could have independently been changed to _ in Java 10?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0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1-2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3-4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5 or more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</a:t>
            </a:r>
            <a:r>
              <a:rPr lang="mr-IN" dirty="0" smtClean="0"/>
              <a:t>–</a:t>
            </a:r>
            <a:r>
              <a:rPr lang="en-US" dirty="0" smtClean="0"/>
              <a:t> code does not compile</a:t>
            </a:r>
          </a:p>
          <a:p>
            <a:pPr marL="0" indent="0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6431" y="1962150"/>
            <a:ext cx="5876930" cy="1097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Planet {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int </a:t>
            </a:r>
            <a:r>
              <a:rPr lang="en-US" sz="14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1;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void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add(int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private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int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return </a:t>
            </a:r>
            <a:r>
              <a:rPr lang="en-US" sz="14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018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Jeanne &amp; Scott’s Java 8 Cert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76350"/>
            <a:ext cx="6019800" cy="31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78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is true at the end of the code block?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Reader is closed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Reader remains open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None; the code does not compile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4" y="1504950"/>
            <a:ext cx="57150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2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V. Var/Stream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977" indent="-456977">
              <a:buFont typeface="Arial"/>
              <a:buChar char="•"/>
            </a:pPr>
            <a:r>
              <a:rPr lang="en-US" dirty="0" err="1" smtClean="0"/>
              <a:t>Var</a:t>
            </a:r>
            <a:r>
              <a:rPr lang="en-US" dirty="0" smtClean="0"/>
              <a:t> (local variable 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  type inference)</a:t>
            </a:r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Streams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049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3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5" y="590551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 = 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276063" indent="-276063" defTabSz="369672">
              <a:defRPr/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name = "Jeanne";</a:t>
            </a:r>
          </a:p>
          <a:p>
            <a:pPr marL="276063" indent="-276063" defTabSz="369672">
              <a:defRPr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list = List.of(1, 2, 3);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mr-IN" sz="2400" dirty="0">
                <a:solidFill>
                  <a:srgbClr val="FF0000"/>
                </a:solidFill>
                <a:latin typeface="Courier New" panose="02070309020205020404" pitchFamily="49" charset="0"/>
                <a:cs typeface="Courier"/>
              </a:rPr>
              <a:t>var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 list = List.of(1, 2, 3);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696" indent="-342696" defTabSz="369672">
              <a:buFont typeface="Arial"/>
              <a:buChar char="•"/>
              <a:defRPr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Syntactical sugar/less boilerplate</a:t>
            </a:r>
          </a:p>
          <a:p>
            <a:pPr marL="342696" indent="-342696" defTabSz="369672">
              <a:buFont typeface="Arial"/>
              <a:buChar char="•"/>
              <a:defRPr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Not immutable (no </a:t>
            </a:r>
            <a:r>
              <a:rPr lang="en-US" sz="2400" dirty="0" err="1">
                <a:latin typeface="+mj-lt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78490-BB65-4248-A8E9-EBD75FA31094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0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5" y="590551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WebElement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headers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thead.findElements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By.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tagName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marL="276063" indent="-276063" defTabSz="369672">
              <a:defRPr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VolunteerDashboardRow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headerRow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VolunteerDashboardRow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(headers);</a:t>
            </a:r>
          </a:p>
          <a:p>
            <a:pPr marL="276063" indent="-276063" defTabSz="369672">
              <a:defRPr/>
            </a:pPr>
            <a:r>
              <a:rPr lang="en-US" sz="2200" dirty="0" err="1">
                <a:latin typeface="+mj-lt"/>
                <a:cs typeface="Courier New" panose="02070309020205020404" pitchFamily="49" charset="0"/>
              </a:rPr>
              <a:t>vs</a:t>
            </a:r>
            <a:endParaRPr lang="en-US" sz="2200" dirty="0">
              <a:latin typeface="+mj-lt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headers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thead.findElements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By.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tagName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marL="276063" indent="-276063" defTabSz="369672">
              <a:defRPr/>
            </a:pP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headerRow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VolunteerDashboardRow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(headers);</a:t>
            </a:r>
          </a:p>
          <a:p>
            <a:pPr marL="276063" indent="-276063" defTabSz="369672">
              <a:defRPr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BAFDC4-329A-2948-B3D2-38EB51F607FF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0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5" y="895350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csvPath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createAndGetFile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(CSV_DATA);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try 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csvWriter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    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newBufferedWriter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csvPath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csvPrinter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CSVPrinter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csvWriter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CSVFormat.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91DE2-A04B-484A-A95D-8DB2FF7543F6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5" y="895350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Map&lt;Integer, String&gt; productMap1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String&gt;();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Map&lt;Integer, String&gt; productMap2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276063" indent="-276063" defTabSz="369672">
              <a:defRPr/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productMap3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String&gt;();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62A74C-311B-3749-8CEB-EA19915158EB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7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69672">
              <a:defRPr/>
            </a:pPr>
            <a:r>
              <a:rPr lang="en-US" dirty="0" smtClean="0"/>
              <a:t>Where can we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0150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mr-IN" sz="2400" dirty="0">
                <a:solidFill>
                  <a:srgbClr val="FF0000"/>
                </a:solidFill>
                <a:latin typeface="Courier New" panose="02070309020205020404" pitchFamily="49" charset="0"/>
                <a:cs typeface="Courier"/>
              </a:rPr>
              <a:t>var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name = "SF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6063" indent="-276063" defTabSz="369672">
              <a:defRPr/>
            </a:pPr>
            <a:r>
              <a:rPr lang="mr-IN" sz="2400" dirty="0">
                <a:solidFill>
                  <a:srgbClr val="FF0000"/>
                </a:solidFill>
                <a:latin typeface="Courier New" panose="02070309020205020404" pitchFamily="49" charset="0"/>
                <a:cs typeface="Courier"/>
              </a:rPr>
              <a:t>var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other = name + 2;</a:t>
            </a:r>
          </a:p>
          <a:p>
            <a:pPr marL="276063" indent="-276063" defTabSz="369672"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mr-IN" sz="2400" dirty="0">
                <a:solidFill>
                  <a:srgbClr val="FF0000"/>
                </a:solidFill>
                <a:latin typeface="Courier New" panose="02070309020205020404" pitchFamily="49" charset="0"/>
                <a:cs typeface="Courier"/>
              </a:rPr>
              <a:t>var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 list = List.of(1, 2, 3);</a:t>
            </a:r>
          </a:p>
          <a:p>
            <a:pPr marL="276063" indent="-276063" defTabSz="369672">
              <a:defRPr/>
            </a:pPr>
            <a:r>
              <a:rPr lang="mr-IN" sz="2400" dirty="0">
                <a:latin typeface="Courier New" panose="02070309020205020404" pitchFamily="49" charset="0"/>
                <a:cs typeface="Courier"/>
              </a:rPr>
              <a:t>for (</a:t>
            </a:r>
            <a:r>
              <a:rPr lang="mr-IN" sz="2400" dirty="0">
                <a:solidFill>
                  <a:srgbClr val="FF0000"/>
                </a:solidFill>
                <a:latin typeface="Courier New" panose="02070309020205020404" pitchFamily="49" charset="0"/>
                <a:cs typeface="Courier"/>
              </a:rPr>
              <a:t>var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 num : list) {</a:t>
            </a:r>
            <a:r>
              <a:rPr lang="mr-IN" sz="2400" dirty="0" smtClean="0">
                <a:latin typeface="Courier New" panose="02070309020205020404" pitchFamily="49" charset="0"/>
                <a:cs typeface="Courier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map,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list) -&gt; true;</a:t>
            </a:r>
          </a:p>
          <a:p>
            <a:pPr marL="276063" indent="-276063" defTabSz="369672">
              <a:defRPr/>
            </a:pPr>
            <a:endParaRPr lang="mr-IN" sz="2400" dirty="0">
              <a:latin typeface="Courier New" panose="02070309020205020404" pitchFamily="49" charset="0"/>
              <a:cs typeface="Courier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3EB9DF-419C-684F-BC99-7CF022093A28}" type="slidenum">
              <a:rPr lang="en-US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4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69672">
              <a:defRPr/>
            </a:pPr>
            <a:r>
              <a:rPr lang="en-US" dirty="0" smtClean="0"/>
              <a:t>All or nothing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276350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Good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map,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list) -&gt; true</a:t>
            </a:r>
          </a:p>
          <a:p>
            <a:pPr marL="276063" indent="-276063" defTabSz="369672">
              <a:defRPr/>
            </a:pPr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No good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map, list) -&gt; true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map, List list) -&gt; true</a:t>
            </a:r>
          </a:p>
          <a:p>
            <a:pPr marL="276063" indent="-276063" defTabSz="369672"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DF23E-ACC9-5242-8D8C-EE8FBC2FB4F9}" type="slidenum">
              <a:rPr lang="en-US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2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69672">
              <a:defRPr/>
            </a:pPr>
            <a:r>
              <a:rPr lang="en-US" dirty="0" smtClean="0"/>
              <a:t>Where can’t we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Inner {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bad =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"; }</a:t>
            </a:r>
          </a:p>
          <a:p>
            <a:pPr marL="276063" indent="-276063" defTabSz="369672"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noGood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6063" indent="-276063" defTabSz="369672"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noGood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4;</a:t>
            </a:r>
          </a:p>
          <a:p>
            <a:pPr marL="0" indent="0" defTabSz="369672">
              <a:defRPr/>
            </a:pP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Also 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instance variables, </a:t>
            </a:r>
            <a:r>
              <a:rPr lang="en-US" sz="2400" dirty="0" err="1">
                <a:latin typeface="+mj-lt"/>
                <a:cs typeface="Courier New" panose="02070309020205020404" pitchFamily="49" charset="0"/>
              </a:rPr>
              <a:t>etc</a:t>
            </a:r>
            <a:endParaRPr lang="mr-IN" sz="2400" dirty="0">
              <a:latin typeface="+mj-lt"/>
              <a:cs typeface="Courier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3383FA-26F1-0042-92A4-78D6F378443A}" type="slidenum">
              <a:rPr lang="en-US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0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69672">
              <a:defRPr/>
            </a:pPr>
            <a:r>
              <a:rPr lang="en-US" dirty="0" smtClean="0"/>
              <a:t>Does this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6063" indent="-276063" algn="ctr" defTabSz="369672">
              <a:defRPr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algn="ctr" defTabSz="369672">
              <a:defRPr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mr-IN" sz="3200" dirty="0">
              <a:latin typeface="Courier New" panose="02070309020205020404" pitchFamily="49" charset="0"/>
              <a:cs typeface="Courier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1A211B-307C-9744-8DA4-5A2500FD77A9}" type="slidenum">
              <a:rPr lang="en-US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Java 11 Cert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84" y="1428750"/>
            <a:ext cx="1929432" cy="241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428750"/>
            <a:ext cx="1889760" cy="23622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15980" y="3841750"/>
            <a:ext cx="7504113" cy="561976"/>
          </a:xfrm>
        </p:spPr>
        <p:txBody>
          <a:bodyPr/>
          <a:lstStyle/>
          <a:p>
            <a:pPr marL="0" indent="0"/>
            <a:r>
              <a:rPr lang="en-US" dirty="0" smtClean="0"/>
              <a:t>Book I (Exam 1Z0-815) available in November</a:t>
            </a:r>
          </a:p>
        </p:txBody>
      </p:sp>
    </p:spTree>
    <p:extLst>
      <p:ext uri="{BB962C8B-B14F-4D97-AF65-F5344CB8AC3E}">
        <p14:creationId xmlns:p14="http://schemas.microsoft.com/office/powerpoint/2010/main" val="46385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971550"/>
          <a:ext cx="7162800" cy="256063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276600"/>
                <a:gridCol w="3886200"/>
              </a:tblGrid>
              <a:tr h="45725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Pros</a:t>
                      </a:r>
                      <a:endParaRPr 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Cons</a:t>
                      </a:r>
                      <a:endParaRPr lang="en-US" sz="2400" dirty="0"/>
                    </a:p>
                  </a:txBody>
                  <a:tcPr marT="45726" marB="45726"/>
                </a:tc>
              </a:tr>
              <a:tr h="45725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</a:t>
                      </a:r>
                      <a:r>
                        <a:rPr lang="en-US" sz="2400" baseline="0" dirty="0" smtClean="0"/>
                        <a:t> typing</a:t>
                      </a:r>
                      <a:endParaRPr 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Loss of</a:t>
                      </a:r>
                      <a:r>
                        <a:rPr lang="en-US" sz="2400" baseline="0" dirty="0" smtClean="0"/>
                        <a:t> information</a:t>
                      </a:r>
                      <a:endParaRPr lang="en-US" sz="2400" dirty="0"/>
                    </a:p>
                  </a:txBody>
                  <a:tcPr marT="45726" marB="45726"/>
                </a:tc>
              </a:tr>
              <a:tr h="82306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 redundancy</a:t>
                      </a:r>
                      <a:endParaRPr 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Variable names matter more</a:t>
                      </a:r>
                      <a:endParaRPr lang="en-US" sz="2400" dirty="0"/>
                    </a:p>
                  </a:txBody>
                  <a:tcPr marT="45726" marB="45726"/>
                </a:tc>
              </a:tr>
              <a:tr h="82306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Can scan variable names</a:t>
                      </a:r>
                      <a:endParaRPr 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Be careful!</a:t>
                      </a:r>
                      <a:endParaRPr lang="en-US" sz="2400" dirty="0"/>
                    </a:p>
                  </a:txBody>
                  <a:tcPr marT="45726" marB="45726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BDD035-1B6D-C34B-BF6D-788E5DF71671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83987" name="Rectangle 1"/>
          <p:cNvSpPr>
            <a:spLocks noChangeArrowheads="1"/>
          </p:cNvSpPr>
          <p:nvPr/>
        </p:nvSpPr>
        <p:spPr bwMode="auto">
          <a:xfrm>
            <a:off x="990600" y="3714753"/>
            <a:ext cx="7086600" cy="367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5" tIns="45699" rIns="91395" bIns="45699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http://openjdk.java.net/projects/amber/LVTIstyle.html</a:t>
            </a:r>
          </a:p>
        </p:txBody>
      </p:sp>
    </p:spTree>
    <p:extLst>
      <p:ext uri="{BB962C8B-B14F-4D97-AF65-F5344CB8AC3E}">
        <p14:creationId xmlns:p14="http://schemas.microsoft.com/office/powerpoint/2010/main" val="30639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n123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lines(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".chars(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count();</a:t>
            </a:r>
          </a:p>
          <a:p>
            <a:pPr marL="0" indent="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1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ofNullable</a:t>
            </a:r>
            <a:endParaRPr lang="en-US" dirty="0"/>
          </a:p>
        </p:txBody>
      </p:sp>
      <p:sp>
        <p:nvSpPr>
          <p:cNvPr id="68610" name="Rectangle 4"/>
          <p:cNvSpPr>
            <a:spLocks noChangeArrowheads="1"/>
          </p:cNvSpPr>
          <p:nvPr/>
        </p:nvSpPr>
        <p:spPr bwMode="auto">
          <a:xfrm>
            <a:off x="839520" y="1690378"/>
            <a:ext cx="6981120" cy="110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stream = dubiousObj == null</a:t>
            </a:r>
          </a:p>
          <a:p>
            <a:r>
              <a:rPr lang="en-US" sz="2400">
                <a:solidFill>
                  <a:srgbClr val="000000"/>
                </a:solidFill>
              </a:rPr>
              <a:t>   ? Stream.empty() </a:t>
            </a:r>
          </a:p>
          <a:p>
            <a:r>
              <a:rPr lang="en-US" sz="2400">
                <a:solidFill>
                  <a:srgbClr val="000000"/>
                </a:solidFill>
              </a:rPr>
              <a:t>   :  Stream.of(dubiousObj);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00" y="3504969"/>
            <a:ext cx="6981120" cy="422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stream = Stream.ofNullable(dubiousObj); 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3604320" y="2779133"/>
            <a:ext cx="1175040" cy="673991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4050" tIns="37025" rIns="74050" bIns="37025"/>
          <a:lstStyle/>
          <a:p>
            <a:pPr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86400" y="1352551"/>
            <a:ext cx="2590800" cy="639577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Optional.ofNullable</a:t>
            </a:r>
            <a:r>
              <a:rPr lang="en-US" dirty="0" smtClean="0">
                <a:solidFill>
                  <a:srgbClr val="000000"/>
                </a:solidFill>
              </a:rPr>
              <a:t>() existed since Java 8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66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iterate</a:t>
            </a:r>
            <a:endParaRPr lang="en-US" dirty="0"/>
          </a:p>
        </p:txBody>
      </p:sp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839520" y="1690378"/>
            <a:ext cx="6981120" cy="110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Stream.iterate(10, i-&gt; i-1)</a:t>
            </a:r>
          </a:p>
          <a:p>
            <a:r>
              <a:rPr lang="de-DE" sz="2400">
                <a:solidFill>
                  <a:srgbClr val="000000"/>
                </a:solidFill>
              </a:rPr>
              <a:t>          .limit(10)</a:t>
            </a:r>
          </a:p>
          <a:p>
            <a:r>
              <a:rPr lang="de-DE" sz="2400">
                <a:solidFill>
                  <a:srgbClr val="000000"/>
                </a:solidFill>
              </a:rPr>
              <a:t>          .forEach(System.out::println);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00" y="3504970"/>
            <a:ext cx="6981120" cy="76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pl-PL" sz="2400">
                <a:solidFill>
                  <a:srgbClr val="000000"/>
                </a:solidFill>
              </a:rPr>
              <a:t>Stream.iterate(10, i-&gt; i&gt;0, i-&gt; i-1)</a:t>
            </a:r>
          </a:p>
          <a:p>
            <a:r>
              <a:rPr lang="pl-PL" sz="2400">
                <a:solidFill>
                  <a:srgbClr val="000000"/>
                </a:solidFill>
              </a:rPr>
              <a:t>          .forEach(System.out::println);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3604320" y="2779133"/>
            <a:ext cx="1175040" cy="673991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4050" tIns="37025" rIns="74050" bIns="37025"/>
          <a:lstStyle/>
          <a:p>
            <a:pPr>
              <a:defRPr/>
            </a:pPr>
            <a:endParaRPr lang="en-US"/>
          </a:p>
        </p:txBody>
      </p:sp>
      <p:sp>
        <p:nvSpPr>
          <p:cNvPr id="66565" name="Rectangle 7"/>
          <p:cNvSpPr>
            <a:spLocks noChangeArrowheads="1"/>
          </p:cNvSpPr>
          <p:nvPr/>
        </p:nvSpPr>
        <p:spPr bwMode="auto">
          <a:xfrm>
            <a:off x="1599840" y="2053296"/>
            <a:ext cx="2073600" cy="366054"/>
          </a:xfrm>
          <a:prstGeom prst="rect">
            <a:avLst/>
          </a:prstGeom>
          <a:solidFill>
            <a:srgbClr val="00B8FF">
              <a:alpha val="0"/>
            </a:srgb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lIns="74050" tIns="37025" rIns="74050" bIns="37025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657600" y="3562350"/>
            <a:ext cx="2133601" cy="304800"/>
          </a:xfrm>
          <a:prstGeom prst="rect">
            <a:avLst/>
          </a:prstGeom>
          <a:solidFill>
            <a:srgbClr val="00B8FF">
              <a:alpha val="0"/>
            </a:srgb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lIns="74050" tIns="37025" rIns="74050" bIns="3702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takeWhile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7760" y="1534842"/>
            <a:ext cx="7188480" cy="102328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</a:rPr>
              <a:t>Stream.iterate</a:t>
            </a:r>
            <a:r>
              <a:rPr lang="en-US" sz="2200" dirty="0">
                <a:solidFill>
                  <a:srgbClr val="000000"/>
                </a:solidFill>
              </a:rPr>
              <a:t>(1,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&lt; 10,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+ 1)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  .</a:t>
            </a:r>
            <a:r>
              <a:rPr lang="en-US" sz="2200" dirty="0" err="1">
                <a:solidFill>
                  <a:srgbClr val="000000"/>
                </a:solidFill>
              </a:rPr>
              <a:t>takeWhile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&lt; 5)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  .</a:t>
            </a:r>
            <a:r>
              <a:rPr lang="en-US" sz="2200" dirty="0" err="1">
                <a:solidFill>
                  <a:srgbClr val="000000"/>
                </a:solidFill>
              </a:rPr>
              <a:t>forEach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System.out</a:t>
            </a:r>
            <a:r>
              <a:rPr lang="en-US" sz="2200" dirty="0">
                <a:solidFill>
                  <a:srgbClr val="000000"/>
                </a:solidFill>
              </a:rPr>
              <a:t>::</a:t>
            </a:r>
            <a:r>
              <a:rPr lang="en-US" sz="2200" dirty="0" err="1">
                <a:solidFill>
                  <a:srgbClr val="000000"/>
                </a:solidFill>
              </a:rPr>
              <a:t>println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90600" y="3638550"/>
            <a:ext cx="6359040" cy="62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Assumes ordered stream. Takes all elements until one doesn’t match. </a:t>
            </a:r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rints the numbers 1-4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7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takeWhile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7760" y="1534842"/>
            <a:ext cx="7188480" cy="248344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</a:rPr>
              <a:t>Stream.iterate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new </a:t>
            </a:r>
            <a:r>
              <a:rPr lang="en-US" sz="2400" dirty="0" err="1">
                <a:solidFill>
                  <a:srgbClr val="000000"/>
                </a:solidFill>
              </a:rPr>
              <a:t>SimpleEntry</a:t>
            </a:r>
            <a:r>
              <a:rPr lang="en-US" sz="2400" dirty="0">
                <a:solidFill>
                  <a:srgbClr val="000000"/>
                </a:solidFill>
              </a:rPr>
              <a:t>&lt;Integer, Integer&gt;(1,1), </a:t>
            </a:r>
          </a:p>
          <a:p>
            <a:r>
              <a:rPr lang="ro-RO" sz="2400" dirty="0">
                <a:solidFill>
                  <a:srgbClr val="000000"/>
                </a:solidFill>
              </a:rPr>
              <a:t>      e -&gt; new SimpleEntry&lt;Integer,Integer&gt;(</a:t>
            </a:r>
          </a:p>
          <a:p>
            <a:r>
              <a:rPr lang="ro-RO" sz="2400" dirty="0">
                <a:solidFill>
                  <a:srgbClr val="000000"/>
                </a:solidFill>
              </a:rPr>
              <a:t>                   e.getValue(), e.getKey()+e.getValue()))</a:t>
            </a:r>
          </a:p>
          <a:p>
            <a:r>
              <a:rPr lang="de-DE" sz="2400" dirty="0">
                <a:solidFill>
                  <a:srgbClr val="000000"/>
                </a:solidFill>
              </a:rPr>
              <a:t>      .</a:t>
            </a:r>
            <a:r>
              <a:rPr lang="de-DE" sz="2400" dirty="0" err="1">
                <a:solidFill>
                  <a:srgbClr val="000000"/>
                </a:solidFill>
              </a:rPr>
              <a:t>map</a:t>
            </a:r>
            <a:r>
              <a:rPr lang="de-DE" sz="2400" dirty="0">
                <a:solidFill>
                  <a:srgbClr val="000000"/>
                </a:solidFill>
              </a:rPr>
              <a:t>(Entry::</a:t>
            </a:r>
            <a:r>
              <a:rPr lang="de-DE" sz="2400" dirty="0" err="1">
                <a:solidFill>
                  <a:srgbClr val="000000"/>
                </a:solidFill>
              </a:rPr>
              <a:t>getValue</a:t>
            </a:r>
            <a:r>
              <a:rPr lang="de-DE" sz="2400" dirty="0">
                <a:solidFill>
                  <a:srgbClr val="000000"/>
                </a:solidFill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     .</a:t>
            </a:r>
            <a:r>
              <a:rPr lang="en-US" sz="2400" dirty="0" err="1">
                <a:solidFill>
                  <a:srgbClr val="000000"/>
                </a:solidFill>
              </a:rPr>
              <a:t>takeWhile</a:t>
            </a:r>
            <a:r>
              <a:rPr lang="en-US" sz="2400" dirty="0">
                <a:solidFill>
                  <a:srgbClr val="000000"/>
                </a:solidFill>
              </a:rPr>
              <a:t>(n -&gt; n &lt; 30)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     .</a:t>
            </a:r>
            <a:r>
              <a:rPr lang="en-US" sz="2400" dirty="0" err="1">
                <a:solidFill>
                  <a:srgbClr val="000000"/>
                </a:solidFill>
              </a:rPr>
              <a:t>forEach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 err="1">
                <a:solidFill>
                  <a:srgbClr val="000000"/>
                </a:solidFill>
              </a:rPr>
              <a:t>System.out</a:t>
            </a:r>
            <a:r>
              <a:rPr lang="en-US" sz="2400" dirty="0">
                <a:solidFill>
                  <a:srgbClr val="000000"/>
                </a:solidFill>
              </a:rPr>
              <a:t>::</a:t>
            </a:r>
            <a:r>
              <a:rPr lang="en-US" sz="2400" dirty="0" err="1">
                <a:solidFill>
                  <a:srgbClr val="000000"/>
                </a:solidFill>
              </a:rPr>
              <a:t>println</a:t>
            </a:r>
            <a:r>
              <a:rPr lang="en-US" sz="24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1046880" y="1223770"/>
            <a:ext cx="6359040" cy="35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How </a:t>
            </a:r>
            <a:r>
              <a:rPr lang="en-US" dirty="0" smtClean="0">
                <a:solidFill>
                  <a:srgbClr val="000000"/>
                </a:solidFill>
              </a:rPr>
              <a:t>to print </a:t>
            </a:r>
            <a:r>
              <a:rPr lang="en-US" dirty="0">
                <a:solidFill>
                  <a:srgbClr val="000000"/>
                </a:solidFill>
              </a:rPr>
              <a:t>all Fibonacci #s less than 30?</a:t>
            </a:r>
          </a:p>
        </p:txBody>
      </p:sp>
    </p:spTree>
    <p:extLst>
      <p:ext uri="{BB962C8B-B14F-4D97-AF65-F5344CB8AC3E}">
        <p14:creationId xmlns:p14="http://schemas.microsoft.com/office/powerpoint/2010/main" val="194419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dropWhile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7760" y="1534842"/>
            <a:ext cx="7188480" cy="102328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</a:rPr>
              <a:t>Stream.iterate</a:t>
            </a:r>
            <a:r>
              <a:rPr lang="en-US" sz="2200" dirty="0">
                <a:solidFill>
                  <a:srgbClr val="000000"/>
                </a:solidFill>
              </a:rPr>
              <a:t>(1,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&lt; 10,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+ 1)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  .</a:t>
            </a:r>
            <a:r>
              <a:rPr lang="en-US" sz="2200" dirty="0" err="1">
                <a:solidFill>
                  <a:srgbClr val="000000"/>
                </a:solidFill>
              </a:rPr>
              <a:t>dropWhile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&lt; 5)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  .</a:t>
            </a:r>
            <a:r>
              <a:rPr lang="en-US" sz="2200" dirty="0" err="1">
                <a:solidFill>
                  <a:srgbClr val="000000"/>
                </a:solidFill>
              </a:rPr>
              <a:t>forEach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System.out</a:t>
            </a:r>
            <a:r>
              <a:rPr lang="en-US" sz="2200" dirty="0">
                <a:solidFill>
                  <a:srgbClr val="000000"/>
                </a:solidFill>
              </a:rPr>
              <a:t>::</a:t>
            </a:r>
            <a:r>
              <a:rPr lang="en-US" sz="2200" dirty="0" err="1">
                <a:solidFill>
                  <a:srgbClr val="000000"/>
                </a:solidFill>
              </a:rPr>
              <a:t>println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90600" y="3638550"/>
            <a:ext cx="6359040" cy="62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Assumes ordered stream. Takes all elements until one doesn’t match. </a:t>
            </a:r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rints the numbers 5-9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28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dropWhile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7760" y="1586687"/>
            <a:ext cx="7188480" cy="196786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</a:rPr>
              <a:t>Stream.iterate</a:t>
            </a:r>
            <a:r>
              <a:rPr lang="en-US" sz="2200" dirty="0">
                <a:solidFill>
                  <a:srgbClr val="000000"/>
                </a:solidFill>
              </a:rPr>
              <a:t>(new </a:t>
            </a:r>
            <a:r>
              <a:rPr lang="en-US" sz="2200" dirty="0" err="1">
                <a:solidFill>
                  <a:srgbClr val="000000"/>
                </a:solidFill>
              </a:rPr>
              <a:t>SimpleEntry</a:t>
            </a:r>
            <a:r>
              <a:rPr lang="en-US" sz="2200" dirty="0">
                <a:solidFill>
                  <a:srgbClr val="000000"/>
                </a:solidFill>
              </a:rPr>
              <a:t>&lt;Integer, Integer&gt;(1,1), </a:t>
            </a:r>
          </a:p>
          <a:p>
            <a:r>
              <a:rPr lang="ro-RO" sz="2200" dirty="0">
                <a:solidFill>
                  <a:srgbClr val="000000"/>
                </a:solidFill>
              </a:rPr>
              <a:t>    e -&gt; new SimpleEntry&lt;Integer, Integer&gt;(</a:t>
            </a:r>
          </a:p>
          <a:p>
            <a:r>
              <a:rPr lang="ro-RO" sz="2200" dirty="0">
                <a:solidFill>
                  <a:srgbClr val="000000"/>
                </a:solidFill>
              </a:rPr>
              <a:t>                   e.getValue(), e.getKey()+e.getValue()))</a:t>
            </a:r>
          </a:p>
          <a:p>
            <a:r>
              <a:rPr lang="de-DE" sz="2200" dirty="0">
                <a:solidFill>
                  <a:srgbClr val="000000"/>
                </a:solidFill>
              </a:rPr>
              <a:t>    .</a:t>
            </a:r>
            <a:r>
              <a:rPr lang="de-DE" sz="2200" dirty="0" err="1">
                <a:solidFill>
                  <a:srgbClr val="000000"/>
                </a:solidFill>
              </a:rPr>
              <a:t>map</a:t>
            </a:r>
            <a:r>
              <a:rPr lang="de-DE" sz="2200" dirty="0">
                <a:solidFill>
                  <a:srgbClr val="000000"/>
                </a:solidFill>
              </a:rPr>
              <a:t>(Entry::</a:t>
            </a:r>
            <a:r>
              <a:rPr lang="de-DE" sz="2200" dirty="0" err="1">
                <a:solidFill>
                  <a:srgbClr val="000000"/>
                </a:solidFill>
              </a:rPr>
              <a:t>getValue</a:t>
            </a:r>
            <a:r>
              <a:rPr lang="de-DE" sz="2200" dirty="0">
                <a:solidFill>
                  <a:srgbClr val="000000"/>
                </a:solidFill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.</a:t>
            </a:r>
            <a:r>
              <a:rPr lang="en-US" sz="2200" dirty="0" err="1">
                <a:solidFill>
                  <a:srgbClr val="000000"/>
                </a:solidFill>
              </a:rPr>
              <a:t>dropWhile</a:t>
            </a:r>
            <a:r>
              <a:rPr lang="en-US" sz="2200" dirty="0">
                <a:solidFill>
                  <a:srgbClr val="000000"/>
                </a:solidFill>
              </a:rPr>
              <a:t>(n -&gt; n &lt; 30)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.</a:t>
            </a:r>
            <a:r>
              <a:rPr lang="en-US" sz="2200" dirty="0" err="1">
                <a:solidFill>
                  <a:srgbClr val="000000"/>
                </a:solidFill>
              </a:rPr>
              <a:t>forEach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System.out</a:t>
            </a:r>
            <a:r>
              <a:rPr lang="en-US" sz="2200" dirty="0">
                <a:solidFill>
                  <a:srgbClr val="000000"/>
                </a:solidFill>
              </a:rPr>
              <a:t>::</a:t>
            </a:r>
            <a:r>
              <a:rPr lang="en-US" sz="2200" dirty="0" err="1">
                <a:solidFill>
                  <a:srgbClr val="000000"/>
                </a:solidFill>
              </a:rPr>
              <a:t>println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90600" y="3638550"/>
            <a:ext cx="6359040" cy="62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Note: This doesn’t work. </a:t>
            </a:r>
            <a:r>
              <a:rPr lang="en-US" dirty="0" err="1">
                <a:solidFill>
                  <a:srgbClr val="000000"/>
                </a:solidFill>
              </a:rPr>
              <a:t>takeWhile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dirty="0" err="1">
                <a:solidFill>
                  <a:srgbClr val="000000"/>
                </a:solidFill>
              </a:rPr>
              <a:t>dropWhile</a:t>
            </a:r>
            <a:r>
              <a:rPr lang="en-US" dirty="0">
                <a:solidFill>
                  <a:srgbClr val="000000"/>
                </a:solidFill>
              </a:rPr>
              <a:t> aren’t always opposites. </a:t>
            </a:r>
          </a:p>
        </p:txBody>
      </p:sp>
    </p:spTree>
    <p:extLst>
      <p:ext uri="{BB962C8B-B14F-4D97-AF65-F5344CB8AC3E}">
        <p14:creationId xmlns:p14="http://schemas.microsoft.com/office/powerpoint/2010/main" val="311922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is the output?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= 1;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 = a;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 = b;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a does not compile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b does not compile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c does not compile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2952751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1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0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is the output?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= 1;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= a;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c = b;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a does not compile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b does not compile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c does not compile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2952751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1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100" indent="-514100">
              <a:buFont typeface="+mj-lt"/>
              <a:buAutoNum type="arabicPeriod"/>
            </a:pPr>
            <a:r>
              <a:rPr lang="en-US" dirty="0" smtClean="0"/>
              <a:t>A bit of the material is from our books.</a:t>
            </a:r>
          </a:p>
          <a:p>
            <a:pPr marL="514100" indent="-514100">
              <a:buFont typeface="+mj-lt"/>
              <a:buAutoNum type="arabicPeriod"/>
            </a:pPr>
            <a:r>
              <a:rPr lang="en-US" dirty="0" smtClean="0"/>
              <a:t>Some of the material in this presentation may appear in our upcoming certification books.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0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variable declarations compile?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= null;  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 = 1;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c;				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3;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a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0289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3"/>
            </a:pPr>
            <a:r>
              <a:rPr lang="en-US" dirty="0"/>
              <a:t>c</a:t>
            </a:r>
            <a:endParaRPr lang="en-US" dirty="0" smtClean="0"/>
          </a:p>
          <a:p>
            <a:pPr marL="514100" indent="-514100">
              <a:buFont typeface="+mj-lt"/>
              <a:buAutoNum type="alphaUcPeriod" startAt="3"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endParaRPr lang="en-US" dirty="0" smtClean="0"/>
          </a:p>
          <a:p>
            <a:pPr marL="514100" indent="-514100">
              <a:buFont typeface="+mj-lt"/>
              <a:buAutoNum type="alphaUcPeriod" startAt="3"/>
            </a:pPr>
            <a:endParaRPr lang="en-US" dirty="0" smtClean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allow using </a:t>
            </a:r>
            <a:r>
              <a:rPr lang="en-US" dirty="0" err="1" smtClean="0"/>
              <a:t>var</a:t>
            </a:r>
            <a:r>
              <a:rPr lang="en-US" dirty="0" smtClean="0"/>
              <a:t>?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Inner class instance variables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Lambda variables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Static variables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Try-with-resources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2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long count = Stream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.iterate(1;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 10;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i+2).count();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(count);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0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5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10</a:t>
            </a: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0456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Stream.iterate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 10,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takeWhile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 5)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The numbers 1-4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The numbers 5-9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An infinite stream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05060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long count = Stream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.iterate(1,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 10,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i+2).count();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(count);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0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5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10</a:t>
            </a: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5988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Stream.iterate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 10,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++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dropWhile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 5)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The numbers 1-4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The numbers 5-9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An infinite stream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05428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long count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Stream.of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(null).count();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(count);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0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null</a:t>
            </a:r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40472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VI. Lab #2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5" y="1047750"/>
            <a:ext cx="7504113" cy="3200400"/>
          </a:xfrm>
        </p:spPr>
        <p:txBody>
          <a:bodyPr/>
          <a:lstStyle/>
          <a:p>
            <a:pPr marL="0" indent="0" algn="ctr"/>
            <a:r>
              <a:rPr lang="en-US" dirty="0" smtClean="0"/>
              <a:t>(when done have a beer at </a:t>
            </a:r>
            <a:r>
              <a:rPr lang="en-US" dirty="0" err="1" smtClean="0"/>
              <a:t>CloudFest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81150"/>
            <a:ext cx="2647950" cy="2647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6573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5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964682"/>
              </p:ext>
            </p:extLst>
          </p:nvPr>
        </p:nvGraphicFramePr>
        <p:xfrm>
          <a:off x="990604" y="1179830"/>
          <a:ext cx="6172200" cy="2595880"/>
        </p:xfrm>
        <a:graphic>
          <a:graphicData uri="http://schemas.openxmlformats.org/drawingml/2006/table">
            <a:tbl>
              <a:tblPr bandRow="1">
                <a:tableStyleId>{10A1B5D5-9B99-4C35-A422-299274C87663}</a:tableStyleId>
              </a:tblPr>
              <a:tblGrid>
                <a:gridCol w="617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I.</a:t>
                      </a:r>
                      <a:r>
                        <a:rPr lang="en-US" sz="1500" baseline="0" dirty="0" smtClean="0"/>
                        <a:t>  </a:t>
                      </a:r>
                      <a:r>
                        <a:rPr lang="en-US" sz="1500" dirty="0" smtClean="0"/>
                        <a:t>Certification Overview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smtClean="0"/>
                        <a:t>II. Modules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370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III. Lab #1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IV.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dirty="0" smtClean="0"/>
                        <a:t>Small</a:t>
                      </a:r>
                      <a:r>
                        <a:rPr lang="en-US" sz="1500" baseline="0" dirty="0" smtClean="0"/>
                        <a:t> features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V. Var/Stream</a:t>
                      </a:r>
                      <a:r>
                        <a:rPr lang="en-US" sz="1500" baseline="0" dirty="0" smtClean="0"/>
                        <a:t> Changes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370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VI.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dirty="0" smtClean="0"/>
                        <a:t>Lab #2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370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...then Off to </a:t>
                      </a:r>
                      <a:r>
                        <a:rPr lang="en-US" sz="1500" dirty="0" err="1" smtClean="0"/>
                        <a:t>CloudFest</a:t>
                      </a:r>
                      <a:r>
                        <a:rPr lang="en-US" sz="1500" dirty="0" smtClean="0"/>
                        <a:t> @ Chase Center!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8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Certification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81150"/>
            <a:ext cx="2495550" cy="249555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38601" y="1962150"/>
            <a:ext cx="3581400" cy="2286000"/>
          </a:xfrm>
        </p:spPr>
        <p:txBody>
          <a:bodyPr/>
          <a:lstStyle/>
          <a:p>
            <a:pPr marL="0" indent="0"/>
            <a:r>
              <a:rPr lang="en-US" dirty="0" smtClean="0"/>
              <a:t>What is the OCP Java SE 11 Developer Certification?</a:t>
            </a:r>
          </a:p>
        </p:txBody>
      </p:sp>
    </p:spTree>
    <p:extLst>
      <p:ext uri="{BB962C8B-B14F-4D97-AF65-F5344CB8AC3E}">
        <p14:creationId xmlns:p14="http://schemas.microsoft.com/office/powerpoint/2010/main" val="141380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Certification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86138"/>
            <a:ext cx="5420389" cy="28773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39000" y="742954"/>
            <a:ext cx="1600200" cy="367622"/>
          </a:xfrm>
          <a:prstGeom prst="rect">
            <a:avLst/>
          </a:prstGeom>
          <a:noFill/>
        </p:spPr>
        <p:txBody>
          <a:bodyPr wrap="square" lIns="91395" tIns="45699" rIns="91395" bIns="45699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 upgrade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41473</TotalTime>
  <Words>2041</Words>
  <Application>Microsoft Office PowerPoint</Application>
  <PresentationFormat>On-screen Show (16:9)</PresentationFormat>
  <Paragraphs>578</Paragraphs>
  <Slides>67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1_Office Theme</vt:lpstr>
      <vt:lpstr>Hands On Java 11 OCP Certification Prep</vt:lpstr>
      <vt:lpstr>URLs</vt:lpstr>
      <vt:lpstr>About Us</vt:lpstr>
      <vt:lpstr>Jeanne &amp; Scott’s Java 8 Cert Books</vt:lpstr>
      <vt:lpstr>Pre-order Java 11 Cert Books</vt:lpstr>
      <vt:lpstr>Disclaimers</vt:lpstr>
      <vt:lpstr>Agenda</vt:lpstr>
      <vt:lpstr>I. Certification Overview</vt:lpstr>
      <vt:lpstr>Previous Certification History</vt:lpstr>
      <vt:lpstr>New Certification Path</vt:lpstr>
      <vt:lpstr>Java 11 Path</vt:lpstr>
      <vt:lpstr>If you have an older cert</vt:lpstr>
      <vt:lpstr>II. Modules</vt:lpstr>
      <vt:lpstr>JDK has been modularized</vt:lpstr>
      <vt:lpstr>Module graph</vt:lpstr>
      <vt:lpstr>Simple module</vt:lpstr>
      <vt:lpstr>module-info.java</vt:lpstr>
      <vt:lpstr>Module file “commands”</vt:lpstr>
      <vt:lpstr>Module implications</vt:lpstr>
      <vt:lpstr>Question 1</vt:lpstr>
      <vt:lpstr>Question 2</vt:lpstr>
      <vt:lpstr>Question 3</vt:lpstr>
      <vt:lpstr>Question 4</vt:lpstr>
      <vt:lpstr>III. Lab #1</vt:lpstr>
      <vt:lpstr>Labs</vt:lpstr>
      <vt:lpstr>III. Lab #1</vt:lpstr>
      <vt:lpstr>IV. Small Features</vt:lpstr>
      <vt:lpstr>Underscores</vt:lpstr>
      <vt:lpstr>Private methods</vt:lpstr>
      <vt:lpstr>6 Types Allowed in Interfaces</vt:lpstr>
      <vt:lpstr>Effectively Final Definition</vt:lpstr>
      <vt:lpstr>Which are effectively final?</vt:lpstr>
      <vt:lpstr>Try-with-Resources - Before</vt:lpstr>
      <vt:lpstr>Try-with-Resources - After</vt:lpstr>
      <vt:lpstr>What’s wrong here?</vt:lpstr>
      <vt:lpstr>Question 1</vt:lpstr>
      <vt:lpstr>Question 2</vt:lpstr>
      <vt:lpstr>Question 3</vt:lpstr>
      <vt:lpstr>Question 4</vt:lpstr>
      <vt:lpstr>Question 5</vt:lpstr>
      <vt:lpstr>V. Var/Stream Changes</vt:lpstr>
      <vt:lpstr>PowerPoint Presentation</vt:lpstr>
      <vt:lpstr>PowerPoint Presentation</vt:lpstr>
      <vt:lpstr>PowerPoint Presentation</vt:lpstr>
      <vt:lpstr>PowerPoint Presentation</vt:lpstr>
      <vt:lpstr>Where can we use?</vt:lpstr>
      <vt:lpstr>All or nothing</vt:lpstr>
      <vt:lpstr>Where can’t we use?</vt:lpstr>
      <vt:lpstr>Does this work?</vt:lpstr>
      <vt:lpstr>PowerPoint Presentation</vt:lpstr>
      <vt:lpstr>Strings</vt:lpstr>
      <vt:lpstr>Streams - ofNullable</vt:lpstr>
      <vt:lpstr>Streams - iterate</vt:lpstr>
      <vt:lpstr>Streams - takeWhile</vt:lpstr>
      <vt:lpstr>Streams - takeWhile</vt:lpstr>
      <vt:lpstr>Streams - dropWhile</vt:lpstr>
      <vt:lpstr>Streams - dropWhile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8</vt:lpstr>
      <vt:lpstr>VI. Lab #2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 5-8 and Eclipse</dc:title>
  <dc:creator>Jeanne Boyarsky</dc:creator>
  <cp:lastModifiedBy>Scott Selikoff</cp:lastModifiedBy>
  <cp:revision>721</cp:revision>
  <cp:lastPrinted>2015-05-02T03:43:06Z</cp:lastPrinted>
  <dcterms:created xsi:type="dcterms:W3CDTF">2014-06-07T18:52:31Z</dcterms:created>
  <dcterms:modified xsi:type="dcterms:W3CDTF">2019-09-08T21:38:28Z</dcterms:modified>
</cp:coreProperties>
</file>