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4" r:id="rId2"/>
    <p:sldId id="530" r:id="rId3"/>
    <p:sldId id="543" r:id="rId4"/>
    <p:sldId id="541" r:id="rId5"/>
    <p:sldId id="542" r:id="rId6"/>
    <p:sldId id="355" r:id="rId7"/>
    <p:sldId id="356" r:id="rId8"/>
    <p:sldId id="548" r:id="rId9"/>
    <p:sldId id="360" r:id="rId10"/>
    <p:sldId id="545" r:id="rId11"/>
    <p:sldId id="546" r:id="rId12"/>
    <p:sldId id="549" r:id="rId13"/>
    <p:sldId id="492" r:id="rId14"/>
    <p:sldId id="504" r:id="rId15"/>
    <p:sldId id="498" r:id="rId16"/>
    <p:sldId id="499" r:id="rId17"/>
    <p:sldId id="500" r:id="rId18"/>
    <p:sldId id="501" r:id="rId19"/>
    <p:sldId id="511" r:id="rId20"/>
    <p:sldId id="508" r:id="rId21"/>
    <p:sldId id="510" r:id="rId22"/>
    <p:sldId id="550" r:id="rId23"/>
    <p:sldId id="381" r:id="rId24"/>
    <p:sldId id="425" r:id="rId25"/>
    <p:sldId id="395" r:id="rId26"/>
    <p:sldId id="547" r:id="rId27"/>
    <p:sldId id="382" r:id="rId28"/>
    <p:sldId id="383" r:id="rId29"/>
    <p:sldId id="385" r:id="rId30"/>
    <p:sldId id="410" r:id="rId31"/>
    <p:sldId id="411" r:id="rId32"/>
    <p:sldId id="412" r:id="rId33"/>
    <p:sldId id="413" r:id="rId34"/>
    <p:sldId id="439" r:id="rId35"/>
    <p:sldId id="388" r:id="rId36"/>
    <p:sldId id="390" r:id="rId37"/>
    <p:sldId id="392" r:id="rId38"/>
    <p:sldId id="389" r:id="rId39"/>
    <p:sldId id="394" r:id="rId40"/>
    <p:sldId id="416" r:id="rId41"/>
    <p:sldId id="376" r:id="rId42"/>
    <p:sldId id="398" r:id="rId43"/>
    <p:sldId id="400" r:id="rId44"/>
    <p:sldId id="401" r:id="rId45"/>
    <p:sldId id="402" r:id="rId46"/>
    <p:sldId id="403" r:id="rId47"/>
    <p:sldId id="409" r:id="rId48"/>
    <p:sldId id="404" r:id="rId49"/>
    <p:sldId id="405" r:id="rId50"/>
    <p:sldId id="406" r:id="rId51"/>
    <p:sldId id="453" r:id="rId52"/>
    <p:sldId id="479" r:id="rId53"/>
    <p:sldId id="478" r:id="rId54"/>
    <p:sldId id="476" r:id="rId55"/>
    <p:sldId id="480" r:id="rId56"/>
    <p:sldId id="483" r:id="rId57"/>
    <p:sldId id="477" r:id="rId58"/>
    <p:sldId id="418" r:id="rId59"/>
    <p:sldId id="420" r:id="rId60"/>
    <p:sldId id="421" r:id="rId61"/>
    <p:sldId id="423" r:id="rId62"/>
    <p:sldId id="485" r:id="rId63"/>
    <p:sldId id="481" r:id="rId64"/>
    <p:sldId id="486" r:id="rId65"/>
    <p:sldId id="487" r:id="rId66"/>
    <p:sldId id="488" r:id="rId67"/>
    <p:sldId id="536" r:id="rId68"/>
  </p:sldIdLst>
  <p:sldSz cx="9144000" cy="5143500" type="screen16x9"/>
  <p:notesSz cx="7772400" cy="10058400"/>
  <p:defaultTextStyle>
    <a:defPPr>
      <a:defRPr lang="en-GB"/>
    </a:defPPr>
    <a:lvl1pPr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599784" indent="-228489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923475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293183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1662890" indent="-182475" algn="l" defTabSz="36812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488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1864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198840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5817" algn="l" defTabSz="456977" rtl="0" eaLnBrk="1" latinLnBrk="0" hangingPunct="1">
      <a:defRPr sz="19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A81DBC-B390-9C45-8641-C6182047225E}">
          <p14:sldIdLst>
            <p14:sldId id="354"/>
            <p14:sldId id="530"/>
            <p14:sldId id="543"/>
            <p14:sldId id="541"/>
            <p14:sldId id="542"/>
            <p14:sldId id="355"/>
            <p14:sldId id="356"/>
          </p14:sldIdLst>
        </p14:section>
        <p14:section name="Exam Overview" id="{50503E07-B9C4-4145-AE09-F5573FAF1449}">
          <p14:sldIdLst>
            <p14:sldId id="548"/>
            <p14:sldId id="360"/>
            <p14:sldId id="545"/>
            <p14:sldId id="546"/>
          </p14:sldIdLst>
        </p14:section>
        <p14:section name="Modules" id="{1B418B75-C289-0A41-9DFC-9CE3E0D5AC5F}">
          <p14:sldIdLst>
            <p14:sldId id="549"/>
            <p14:sldId id="492"/>
            <p14:sldId id="504"/>
            <p14:sldId id="498"/>
            <p14:sldId id="499"/>
            <p14:sldId id="500"/>
            <p14:sldId id="501"/>
            <p14:sldId id="511"/>
            <p14:sldId id="508"/>
            <p14:sldId id="510"/>
            <p14:sldId id="550"/>
            <p14:sldId id="381"/>
            <p14:sldId id="425"/>
            <p14:sldId id="395"/>
          </p14:sldIdLst>
        </p14:section>
        <p14:section name="Small Features" id="{2653BB80-879A-6C49-A600-18F98C1307BB}">
          <p14:sldIdLst>
            <p14:sldId id="547"/>
            <p14:sldId id="382"/>
            <p14:sldId id="383"/>
            <p14:sldId id="385"/>
            <p14:sldId id="410"/>
            <p14:sldId id="411"/>
            <p14:sldId id="412"/>
            <p14:sldId id="413"/>
            <p14:sldId id="439"/>
            <p14:sldId id="388"/>
            <p14:sldId id="390"/>
            <p14:sldId id="392"/>
            <p14:sldId id="389"/>
            <p14:sldId id="394"/>
            <p14:sldId id="416"/>
          </p14:sldIdLst>
        </p14:section>
        <p14:section name="Var" id="{A1CA07F6-897A-A34B-8612-9ECA5A47D86D}">
          <p14:sldIdLst>
            <p14:sldId id="376"/>
            <p14:sldId id="398"/>
            <p14:sldId id="400"/>
            <p14:sldId id="401"/>
            <p14:sldId id="402"/>
            <p14:sldId id="403"/>
            <p14:sldId id="409"/>
            <p14:sldId id="404"/>
            <p14:sldId id="405"/>
            <p14:sldId id="406"/>
            <p14:sldId id="453"/>
            <p14:sldId id="479"/>
            <p14:sldId id="478"/>
            <p14:sldId id="476"/>
            <p14:sldId id="480"/>
            <p14:sldId id="483"/>
            <p14:sldId id="477"/>
            <p14:sldId id="418"/>
            <p14:sldId id="420"/>
            <p14:sldId id="421"/>
            <p14:sldId id="423"/>
            <p14:sldId id="485"/>
            <p14:sldId id="481"/>
            <p14:sldId id="486"/>
            <p14:sldId id="487"/>
            <p14:sldId id="488"/>
            <p14:sldId id="53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B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-2674" y="-82"/>
      </p:cViewPr>
      <p:guideLst>
        <p:guide orient="horz" pos="2142"/>
        <p:guide pos="438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70286">
              <a:defRPr sz="1200"/>
            </a:lvl1pPr>
          </a:lstStyle>
          <a:p>
            <a:pPr>
              <a:defRPr/>
            </a:pPr>
            <a:fld id="{E504BF6F-FB33-0348-8447-94056523DCC2}" type="datetimeFigureOut">
              <a:rPr lang="en-US"/>
              <a:pPr>
                <a:defRPr/>
              </a:pPr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7028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70286">
              <a:defRPr sz="1200"/>
            </a:lvl1pPr>
          </a:lstStyle>
          <a:p>
            <a:pPr>
              <a:defRPr/>
            </a:pPr>
            <a:fld id="{C1FD81E5-C1A4-8046-8CEE-F534A235B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1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36575" y="763588"/>
            <a:ext cx="6691313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0300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0"/>
            <a:ext cx="33670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398963" y="0"/>
            <a:ext cx="33670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555163"/>
            <a:ext cx="33670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370286"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5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370286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52F9E70-24B7-F544-81C7-5A2119E126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4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588" indent="-285610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2445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599420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6398" indent="-228489" algn="l" defTabSz="36812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185034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041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0489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0557" algn="l" defTabSz="37007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76B86D1-AC9A-2846-9A78-CB32EC9C14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B,C,D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dirty="0" smtClean="0"/>
              <a:t>=238196&amp;picture=woman-drinking-coffee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openjdk.java.net</a:t>
            </a:r>
            <a:r>
              <a:rPr lang="en-US" dirty="0" smtClean="0"/>
              <a:t>/</a:t>
            </a:r>
            <a:r>
              <a:rPr lang="en-US" dirty="0" err="1" smtClean="0"/>
              <a:t>jeps</a:t>
            </a:r>
            <a:r>
              <a:rPr lang="en-US" dirty="0" smtClean="0"/>
              <a:t>/225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3B46421-AF0A-9146-BFF2-CEA5E4F8524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325437" lvl="1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7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A,C,D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A,B,C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827B6A4-1AFE-AF40-8B05-FEB222D3EC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Point out </a:t>
            </a:r>
            <a:r>
              <a:rPr lang="en-US" dirty="0" err="1" smtClean="0"/>
              <a:t>scanability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3946D1A-C3B6-534C-80B1-E3108B08AD4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3DBE707-66CE-A643-AD2A-980C0638E6B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r>
              <a:rPr lang="en-US" dirty="0" smtClean="0"/>
              <a:t>Not always less typing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A62F1A6-3ADD-8942-9AF0-37D77DC1437B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69852">
              <a:defRPr/>
            </a:pPr>
            <a:r>
              <a:rPr lang="en-US" dirty="0" smtClean="0"/>
              <a:t>Useful for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B2704AF-24DA-C04F-A717-1E20CC64ADD5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70286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D71BF3-945F-C940-BDDA-D5F7C21F905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0789AF4-44EF-6245-9475-DC337CB2A861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1CC60D6-A86D-D54E-8288-AD7FB836F16C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CE4714D-83FE-7A45-9551-02159529CD54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Drops prefix</a:t>
            </a:r>
            <a:r>
              <a:rPr lang="en-US" baseline="0" dirty="0" smtClean="0"/>
              <a:t> and then goes on infinitely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EB26F9-DA03-6D4F-BF22-A288216552C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 and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B,</a:t>
            </a:r>
            <a:r>
              <a:rPr lang="en-US" baseline="0" dirty="0" smtClean="0"/>
              <a:t> 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 (semi-colons not commas)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 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++ doesn’t update anything)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B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 from https://</a:t>
            </a:r>
            <a:r>
              <a:rPr lang="en-US" dirty="0" err="1" smtClean="0"/>
              <a:t>www.maxpixel.net</a:t>
            </a:r>
            <a:r>
              <a:rPr lang="en-US" dirty="0" smtClean="0"/>
              <a:t>/Clipart-Boy-Science-Cartoon-Lab-Experiments-Vitro-2841726 and https://</a:t>
            </a:r>
            <a:r>
              <a:rPr lang="en-US" dirty="0" err="1" smtClean="0"/>
              <a:t>www.publicdomainpictures.net</a:t>
            </a:r>
            <a:r>
              <a:rPr lang="en-US" dirty="0" smtClean="0"/>
              <a:t>/en/</a:t>
            </a:r>
            <a:r>
              <a:rPr lang="en-US" dirty="0" err="1" smtClean="0"/>
              <a:t>view-image.php?image</a:t>
            </a:r>
            <a:r>
              <a:rPr lang="en-US" smtClean="0"/>
              <a:t>=238196&amp;picture=woman-drinking-coffee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8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91313" cy="3763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52F9E70-24B7-F544-81C7-5A2119E126E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1597489"/>
            <a:ext cx="7773120" cy="11027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70070" indent="0" algn="ctr">
              <a:buNone/>
              <a:defRPr/>
            </a:lvl2pPr>
            <a:lvl3pPr marL="740140" indent="0" algn="ctr">
              <a:buNone/>
              <a:defRPr/>
            </a:lvl3pPr>
            <a:lvl4pPr marL="1110211" indent="0" algn="ctr">
              <a:buNone/>
              <a:defRPr/>
            </a:lvl4pPr>
            <a:lvl5pPr marL="1480279" indent="0" algn="ctr">
              <a:buNone/>
              <a:defRPr/>
            </a:lvl5pPr>
            <a:lvl6pPr marL="1850349" indent="0" algn="ctr">
              <a:buNone/>
              <a:defRPr/>
            </a:lvl6pPr>
            <a:lvl7pPr marL="2220417" indent="0" algn="ctr">
              <a:buNone/>
              <a:defRPr/>
            </a:lvl7pPr>
            <a:lvl8pPr marL="2590489" indent="0" algn="ctr">
              <a:buNone/>
              <a:defRPr/>
            </a:lvl8pPr>
            <a:lvl9pPr marL="296055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40FA6-0E4E-374F-A670-4D4482D28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E5878-8193-EF4C-8F1B-5B3D327B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28160" y="488217"/>
            <a:ext cx="1892160" cy="3915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1680" y="488217"/>
            <a:ext cx="5538240" cy="3915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F573A-13E2-7441-8E85-C6D929C5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D745-8A3A-FF41-968A-5946F3DDC3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3305153"/>
            <a:ext cx="7771680" cy="102178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179669"/>
            <a:ext cx="7771680" cy="1125478"/>
          </a:xfrm>
        </p:spPr>
        <p:txBody>
          <a:bodyPr anchor="b"/>
          <a:lstStyle>
            <a:lvl1pPr marL="0" indent="0">
              <a:buNone/>
              <a:defRPr sz="1600"/>
            </a:lvl1pPr>
            <a:lvl2pPr marL="370070" indent="0">
              <a:buNone/>
              <a:defRPr sz="1500"/>
            </a:lvl2pPr>
            <a:lvl3pPr marL="740140" indent="0">
              <a:buNone/>
              <a:defRPr sz="1300"/>
            </a:lvl3pPr>
            <a:lvl4pPr marL="1110211" indent="0">
              <a:buNone/>
              <a:defRPr sz="1100"/>
            </a:lvl4pPr>
            <a:lvl5pPr marL="1480279" indent="0">
              <a:buNone/>
              <a:defRPr sz="1100"/>
            </a:lvl5pPr>
            <a:lvl6pPr marL="1850349" indent="0">
              <a:buNone/>
              <a:defRPr sz="1100"/>
            </a:lvl6pPr>
            <a:lvl7pPr marL="2220417" indent="0">
              <a:buNone/>
              <a:defRPr sz="1100"/>
            </a:lvl7pPr>
            <a:lvl8pPr marL="2590489" indent="0">
              <a:buNone/>
              <a:defRPr sz="1100"/>
            </a:lvl8pPr>
            <a:lvl9pPr marL="296055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E8218-29B9-5548-BCCA-B035CE2B2F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2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481" y="1470035"/>
            <a:ext cx="368208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800" y="1470035"/>
            <a:ext cx="3683520" cy="29335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07CEE-5447-484B-AE7B-F716159212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2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151401"/>
            <a:ext cx="403920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1630971"/>
            <a:ext cx="403920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070" indent="0">
              <a:buNone/>
              <a:defRPr sz="1600" b="1"/>
            </a:lvl2pPr>
            <a:lvl3pPr marL="740140" indent="0">
              <a:buNone/>
              <a:defRPr sz="1500" b="1"/>
            </a:lvl3pPr>
            <a:lvl4pPr marL="1110211" indent="0">
              <a:buNone/>
              <a:defRPr sz="1300" b="1"/>
            </a:lvl4pPr>
            <a:lvl5pPr marL="1480279" indent="0">
              <a:buNone/>
              <a:defRPr sz="1300" b="1"/>
            </a:lvl5pPr>
            <a:lvl6pPr marL="1850349" indent="0">
              <a:buNone/>
              <a:defRPr sz="1300" b="1"/>
            </a:lvl6pPr>
            <a:lvl7pPr marL="2220417" indent="0">
              <a:buNone/>
              <a:defRPr sz="1300" b="1"/>
            </a:lvl7pPr>
            <a:lvl8pPr marL="2590489" indent="0">
              <a:buNone/>
              <a:defRPr sz="1300" b="1"/>
            </a:lvl8pPr>
            <a:lvl9pPr marL="2960557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8614E-ED44-7646-A963-1A3635A4C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2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FBB04-9F96-5A46-9C8F-AA86A6260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84093-3A47-D24D-B76F-9D2BFC1822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05223"/>
            <a:ext cx="3008160" cy="87057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5" y="205221"/>
            <a:ext cx="5112000" cy="4389581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075794"/>
            <a:ext cx="3008160" cy="3519009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9F69-3A2C-224C-8A8F-5D99DB4A93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5" y="3600024"/>
            <a:ext cx="5486400" cy="42556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5" y="459050"/>
            <a:ext cx="5486400" cy="3086964"/>
          </a:xfrm>
        </p:spPr>
        <p:txBody>
          <a:bodyPr/>
          <a:lstStyle>
            <a:lvl1pPr marL="0" indent="0">
              <a:buNone/>
              <a:defRPr sz="2600"/>
            </a:lvl1pPr>
            <a:lvl2pPr marL="370070" indent="0">
              <a:buNone/>
              <a:defRPr sz="2300"/>
            </a:lvl2pPr>
            <a:lvl3pPr marL="740140" indent="0">
              <a:buNone/>
              <a:defRPr sz="1900"/>
            </a:lvl3pPr>
            <a:lvl4pPr marL="1110211" indent="0">
              <a:buNone/>
              <a:defRPr sz="1600"/>
            </a:lvl4pPr>
            <a:lvl5pPr marL="1480279" indent="0">
              <a:buNone/>
              <a:defRPr sz="1600"/>
            </a:lvl5pPr>
            <a:lvl6pPr marL="1850349" indent="0">
              <a:buNone/>
              <a:defRPr sz="1600"/>
            </a:lvl6pPr>
            <a:lvl7pPr marL="2220417" indent="0">
              <a:buNone/>
              <a:defRPr sz="1600"/>
            </a:lvl7pPr>
            <a:lvl8pPr marL="2590489" indent="0">
              <a:buNone/>
              <a:defRPr sz="1600"/>
            </a:lvl8pPr>
            <a:lvl9pPr marL="2960557" indent="0">
              <a:buNone/>
              <a:defRPr sz="16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5" y="4025584"/>
            <a:ext cx="5486400" cy="603783"/>
          </a:xfrm>
        </p:spPr>
        <p:txBody>
          <a:bodyPr/>
          <a:lstStyle>
            <a:lvl1pPr marL="0" indent="0">
              <a:buNone/>
              <a:defRPr sz="1100"/>
            </a:lvl1pPr>
            <a:lvl2pPr marL="370070" indent="0">
              <a:buNone/>
              <a:defRPr sz="1000"/>
            </a:lvl2pPr>
            <a:lvl3pPr marL="740140" indent="0">
              <a:buNone/>
              <a:defRPr sz="800"/>
            </a:lvl3pPr>
            <a:lvl4pPr marL="1110211" indent="0">
              <a:buNone/>
              <a:defRPr sz="700"/>
            </a:lvl4pPr>
            <a:lvl5pPr marL="1480279" indent="0">
              <a:buNone/>
              <a:defRPr sz="700"/>
            </a:lvl5pPr>
            <a:lvl6pPr marL="1850349" indent="0">
              <a:buNone/>
              <a:defRPr sz="700"/>
            </a:lvl6pPr>
            <a:lvl7pPr marL="2220417" indent="0">
              <a:buNone/>
              <a:defRPr sz="700"/>
            </a:lvl7pPr>
            <a:lvl8pPr marL="2590489" indent="0">
              <a:buNone/>
              <a:defRPr sz="700"/>
            </a:lvl8pPr>
            <a:lvl9pPr marL="2960557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30A59-9C23-4D44-92BF-034561E26E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0888" y="488951"/>
            <a:ext cx="75692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80" y="1470026"/>
            <a:ext cx="7504113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4686300"/>
            <a:ext cx="2122488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7375" y="4686300"/>
            <a:ext cx="2894013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74014" tIns="37005" rIns="74014" bIns="37005" anchor="ctr"/>
          <a:lstStyle/>
          <a:p>
            <a:pPr defTabSz="370070"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629400" y="4552955"/>
            <a:ext cx="212248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370070">
              <a:buClrTx/>
              <a:buFontTx/>
              <a:buNone/>
              <a:tabLst>
                <a:tab pos="585945" algn="l"/>
                <a:tab pos="1171886" algn="l"/>
                <a:tab pos="1757833" algn="l"/>
              </a:tabLst>
              <a:defRPr sz="22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239A834-7389-4949-BEEE-9637A1BB22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 txBox="1">
            <a:spLocks noChangeArrowheads="1"/>
          </p:cNvSpPr>
          <p:nvPr userDrawn="1"/>
        </p:nvSpPr>
        <p:spPr bwMode="auto">
          <a:xfrm>
            <a:off x="990600" y="4552955"/>
            <a:ext cx="7086600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 tIns="0" rIns="0" bIns="0"/>
          <a:lstStyle>
            <a:defPPr>
              <a:defRPr lang="en-GB"/>
            </a:defPPr>
            <a:lvl1pPr algn="r" defTabSz="37025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586230" algn="l"/>
                <a:tab pos="1172459" algn="l"/>
                <a:tab pos="1758689" algn="l"/>
              </a:tabLst>
              <a:defRPr sz="1400" kern="1200">
                <a:solidFill>
                  <a:srgbClr val="FFFFFF"/>
                </a:solidFill>
                <a:latin typeface="Times New Roman" charset="0"/>
                <a:ea typeface="ＭＳ Ｐゴシック" charset="0"/>
                <a:cs typeface="Arial Unicode MS" charset="0"/>
              </a:defRPr>
            </a:lvl1pPr>
            <a:lvl2pPr marL="601604" indent="-230165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25423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295274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665126" indent="-184132" algn="l" defTabSz="369852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577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2933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088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244" algn="l" defTabSz="457155" rtl="0" eaLnBrk="1" latinLnBrk="0" hangingPunct="1">
              <a:defRPr sz="1900" kern="12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@</a:t>
            </a:r>
            <a:r>
              <a:rPr lang="en-US" sz="2200" dirty="0" err="1" smtClean="0">
                <a:solidFill>
                  <a:schemeClr val="tx1"/>
                </a:solidFill>
              </a:rPr>
              <a:t>JeanneBoyarsky</a:t>
            </a:r>
            <a:r>
              <a:rPr lang="en-US" sz="2200" dirty="0" smtClean="0">
                <a:solidFill>
                  <a:schemeClr val="tx1"/>
                </a:solidFill>
              </a:rPr>
              <a:t>	 	@</a:t>
            </a:r>
            <a:r>
              <a:rPr lang="en-US" sz="2200" dirty="0" err="1" smtClean="0">
                <a:solidFill>
                  <a:schemeClr val="tx1"/>
                </a:solidFill>
              </a:rPr>
              <a:t>ScottSelikoff</a:t>
            </a:r>
            <a:r>
              <a:rPr lang="en-US" sz="2200" dirty="0" smtClean="0">
                <a:solidFill>
                  <a:schemeClr val="tx1"/>
                </a:solidFill>
              </a:rPr>
              <a:t>			@</a:t>
            </a:r>
            <a:r>
              <a:rPr lang="en-US" sz="2200" dirty="0" err="1" smtClean="0">
                <a:solidFill>
                  <a:schemeClr val="tx1"/>
                </a:solidFill>
              </a:rPr>
              <a:t>omniprof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6812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2035384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6pPr>
      <a:lvl7pPr marL="2405456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7pPr>
      <a:lvl8pPr marL="2775525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8pPr>
      <a:lvl9pPr marL="3145592" indent="-185035" algn="ctr" defTabSz="37007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3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74503" indent="-274503" algn="l" defTabSz="368120" rtl="0" eaLnBrk="0" fontAlgn="base" hangingPunct="0">
        <a:lnSpc>
          <a:spcPct val="93000"/>
        </a:lnSpc>
        <a:spcBef>
          <a:spcPct val="0"/>
        </a:spcBef>
        <a:spcAft>
          <a:spcPts val="1150"/>
        </a:spcAft>
        <a:buClr>
          <a:srgbClr val="000000"/>
        </a:buClr>
        <a:buSzPct val="100000"/>
        <a:buFont typeface="Times New Roman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599784" indent="-228489" algn="l" defTabSz="368120" rtl="0" eaLnBrk="0" fontAlgn="base" hangingPunct="0">
        <a:lnSpc>
          <a:spcPct val="93000"/>
        </a:lnSpc>
        <a:spcBef>
          <a:spcPct val="0"/>
        </a:spcBef>
        <a:spcAft>
          <a:spcPts val="925"/>
        </a:spcAft>
        <a:buClr>
          <a:srgbClr val="000000"/>
        </a:buClr>
        <a:buSzPct val="100000"/>
        <a:buFont typeface="Times New Roman" charset="0"/>
        <a:defRPr sz="2300">
          <a:solidFill>
            <a:srgbClr val="000000"/>
          </a:solidFill>
          <a:latin typeface="+mn-lt"/>
          <a:ea typeface="+mn-ea"/>
          <a:cs typeface="+mn-cs"/>
        </a:defRPr>
      </a:lvl2pPr>
      <a:lvl3pPr marL="923475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688"/>
        </a:spcAft>
        <a:buClr>
          <a:srgbClr val="000000"/>
        </a:buClr>
        <a:buSzPct val="100000"/>
        <a:buFont typeface="Times New Roman" charset="0"/>
        <a:defRPr sz="1900">
          <a:solidFill>
            <a:srgbClr val="000000"/>
          </a:solidFill>
          <a:latin typeface="+mn-lt"/>
          <a:ea typeface="+mn-ea"/>
          <a:cs typeface="+mn-cs"/>
        </a:defRPr>
      </a:lvl3pPr>
      <a:lvl4pPr marL="1293183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46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662890" indent="-182475" algn="l" defTabSz="368120" rtl="0" eaLnBrk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5pPr>
      <a:lvl6pPr marL="2035384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405456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2775525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145592" indent="-185035" algn="l" defTabSz="370070" rtl="0" eaLnBrk="0" fontAlgn="base" hangingPunct="0">
        <a:lnSpc>
          <a:spcPct val="93000"/>
        </a:lnSpc>
        <a:spcBef>
          <a:spcPct val="0"/>
        </a:spcBef>
        <a:spcAft>
          <a:spcPts val="233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07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140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0211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027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034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41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0489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0557" algn="l" defTabSz="3700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105150"/>
            <a:ext cx="6400800" cy="1316038"/>
          </a:xfrm>
        </p:spPr>
        <p:txBody>
          <a:bodyPr/>
          <a:lstStyle/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Wednesday, September 18, 2019</a:t>
            </a:r>
            <a:endParaRPr lang="en-US" dirty="0"/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Oracle Code One (HOL18122)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675" y="549275"/>
            <a:ext cx="7772400" cy="1103313"/>
          </a:xfrm>
        </p:spPr>
        <p:txBody>
          <a:bodyPr/>
          <a:lstStyle/>
          <a:p>
            <a:pPr defTabSz="370070">
              <a:defRPr/>
            </a:pPr>
            <a:r>
              <a:rPr lang="en-US" dirty="0" smtClean="0"/>
              <a:t>Hands On Java 11 OCP Certification Prep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447800" y="1885950"/>
            <a:ext cx="6400800" cy="131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7007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0140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110211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480279" indent="0" algn="ctr" defTabSz="36812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85034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22041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590489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2960557" indent="0" algn="ctr" defTabSz="37007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Jeanne Boyarsky, Scott </a:t>
            </a:r>
            <a:r>
              <a:rPr lang="en-US" dirty="0" err="1" smtClean="0"/>
              <a:t>Selikoff</a:t>
            </a:r>
            <a:r>
              <a:rPr lang="en-US" dirty="0" smtClean="0"/>
              <a:t> </a:t>
            </a:r>
          </a:p>
          <a:p>
            <a:pPr defTabSz="370070">
              <a:spcAft>
                <a:spcPts val="1144"/>
              </a:spcAft>
              <a:defRPr/>
            </a:pPr>
            <a:r>
              <a:rPr lang="en-US" dirty="0" smtClean="0"/>
              <a:t>&amp; Ken </a:t>
            </a:r>
            <a:r>
              <a:rPr lang="en-US" dirty="0" err="1" smtClean="0"/>
              <a:t>Fogel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11 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38200" y="1531077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1936" y="1665250"/>
            <a:ext cx="1953123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1Z0-815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1)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57600" y="1529950"/>
            <a:ext cx="2319674" cy="1193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336" y="1664123"/>
            <a:ext cx="1909659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1Z0-816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(OCP part 2)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907553"/>
            <a:ext cx="1725733" cy="440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+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37936" y="26479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142" y="3540681"/>
            <a:ext cx="2275676" cy="7835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OCP: Java SE 11 Developer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5492" y="3333750"/>
            <a:ext cx="2204887" cy="1082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563413" y="1276350"/>
            <a:ext cx="1676400" cy="712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39613" y="1314449"/>
            <a:ext cx="15240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Yes, 2 OCP level </a:t>
            </a:r>
            <a:r>
              <a:rPr lang="en-US" dirty="0" smtClean="0">
                <a:solidFill>
                  <a:srgbClr val="000000"/>
                </a:solidFill>
              </a:rPr>
              <a:t>exams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867400" y="2503139"/>
            <a:ext cx="2352408" cy="6742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1933" y="2503139"/>
            <a:ext cx="2362200" cy="63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No cert granted for completing 1Z0-815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65889" y="3345337"/>
            <a:ext cx="3073924" cy="978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1813" y="3397081"/>
            <a:ext cx="3113988" cy="92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OCP Part 1 (1Z0-815) similar to OCA 8 (1Z0-808) exam, but much harder!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2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 an older cert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13565"/>
              </p:ext>
            </p:extLst>
          </p:nvPr>
        </p:nvGraphicFramePr>
        <p:xfrm>
          <a:off x="838200" y="1276350"/>
          <a:ext cx="7504114" cy="29260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If already passed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Need to take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OCP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1Z0-817 (upgrade exam)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OCA 6, 7, 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1Z0-816 (part 2)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OCJP/SCJP 1.5</a:t>
                      </a:r>
                      <a:r>
                        <a:rPr lang="en-US" sz="2800" baseline="0" dirty="0" smtClean="0"/>
                        <a:t> or earlier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1Z0-815 (part 1) +</a:t>
                      </a:r>
                      <a:r>
                        <a:rPr lang="en-US" sz="2800" baseline="0" dirty="0" smtClean="0"/>
                        <a:t> 1Z0-816 (part 2)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8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 has been modularized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133600" y="1504950"/>
            <a:ext cx="2667000" cy="25908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1962150"/>
            <a:ext cx="20574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java.base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9800" y="1504950"/>
            <a:ext cx="213360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JDK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2495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java.logging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2200" y="3038475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java.sql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62200" y="3638550"/>
            <a:ext cx="2133600" cy="381000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+ many more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1504950"/>
            <a:ext cx="2590800" cy="121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 smtClean="0">
                <a:solidFill>
                  <a:srgbClr val="000000"/>
                </a:solidFill>
              </a:rPr>
              <a:t>java.base</a:t>
            </a:r>
            <a:r>
              <a:rPr lang="en-US" sz="26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000000"/>
                </a:solidFill>
              </a:rPr>
              <a:t>automatically available</a:t>
            </a:r>
            <a:endParaRPr lang="en-US" sz="260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419600" y="1733550"/>
            <a:ext cx="1066800" cy="3810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13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200" dirty="0"/>
              <a:t>https://</a:t>
            </a:r>
            <a:r>
              <a:rPr lang="en-US" sz="2200" dirty="0" err="1"/>
              <a:t>docs.oracle.com</a:t>
            </a:r>
            <a:r>
              <a:rPr lang="en-US" sz="2200" dirty="0"/>
              <a:t>/en/java/</a:t>
            </a:r>
            <a:r>
              <a:rPr lang="en-US" sz="2200" dirty="0" err="1"/>
              <a:t>javase</a:t>
            </a:r>
            <a:r>
              <a:rPr lang="en-US" sz="2200" dirty="0"/>
              <a:t>/11/docs/</a:t>
            </a:r>
            <a:r>
              <a:rPr lang="en-US" sz="2200" dirty="0" err="1"/>
              <a:t>api</a:t>
            </a:r>
            <a:r>
              <a:rPr lang="en-US" sz="2200" dirty="0"/>
              <a:t>/</a:t>
            </a:r>
            <a:r>
              <a:rPr lang="en-US" sz="2200" dirty="0" err="1"/>
              <a:t>java.logging</a:t>
            </a:r>
            <a:r>
              <a:rPr lang="en-US" sz="2200" dirty="0"/>
              <a:t>/module-</a:t>
            </a:r>
            <a:r>
              <a:rPr lang="en-US" sz="2200" dirty="0" err="1"/>
              <a:t>summary.html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190750"/>
            <a:ext cx="3786496" cy="22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95800" y="1276350"/>
            <a:ext cx="37338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350"/>
            <a:ext cx="7504113" cy="2933700"/>
          </a:xfrm>
        </p:spPr>
        <p:txBody>
          <a:bodyPr/>
          <a:lstStyle/>
          <a:p>
            <a:pPr marL="0" indent="0"/>
            <a:r>
              <a:rPr lang="en-US" dirty="0" err="1" smtClean="0"/>
              <a:t>src</a:t>
            </a:r>
            <a:endParaRPr lang="en-US" dirty="0"/>
          </a:p>
          <a:p>
            <a:pPr marL="0" indent="0"/>
            <a:r>
              <a:rPr lang="en-US" dirty="0" smtClean="0"/>
              <a:t>	package1</a:t>
            </a:r>
          </a:p>
          <a:p>
            <a:pPr marL="0" indent="0"/>
            <a:r>
              <a:rPr lang="en-US" dirty="0"/>
              <a:t>		</a:t>
            </a:r>
            <a:r>
              <a:rPr lang="en-US" dirty="0" smtClean="0"/>
              <a:t>MyClass1.class</a:t>
            </a:r>
            <a:endParaRPr lang="en-US" dirty="0"/>
          </a:p>
          <a:p>
            <a:pPr marL="0" indent="0"/>
            <a:r>
              <a:rPr lang="en-US" dirty="0"/>
              <a:t>	</a:t>
            </a:r>
            <a:r>
              <a:rPr lang="en-US" dirty="0" smtClean="0"/>
              <a:t>package2</a:t>
            </a:r>
          </a:p>
          <a:p>
            <a:pPr marL="0" indent="0"/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MyClass2.class</a:t>
            </a:r>
            <a:endParaRPr lang="en-US" dirty="0"/>
          </a:p>
          <a:p>
            <a:pPr marL="0" indent="0"/>
            <a:r>
              <a:rPr lang="en-US" dirty="0" smtClean="0"/>
              <a:t>	module-</a:t>
            </a:r>
            <a:r>
              <a:rPr lang="en-US" dirty="0" err="1" smtClean="0"/>
              <a:t>info.class</a:t>
            </a:r>
            <a:endParaRPr lang="en-US" dirty="0" smtClean="0"/>
          </a:p>
          <a:p>
            <a:pPr marL="0" indent="0"/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704053"/>
            <a:ext cx="2971800" cy="170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Requirements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>
                <a:solidFill>
                  <a:srgbClr val="000000"/>
                </a:solidFill>
              </a:rPr>
              <a:t>m</a:t>
            </a:r>
            <a:r>
              <a:rPr lang="en-US" sz="2800" dirty="0" smtClean="0">
                <a:solidFill>
                  <a:srgbClr val="000000"/>
                </a:solidFill>
              </a:rPr>
              <a:t>odule-info file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2800" dirty="0" smtClean="0">
                <a:solidFill>
                  <a:srgbClr val="000000"/>
                </a:solidFill>
              </a:rPr>
              <a:t>One or more packages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</a:t>
            </a:r>
            <a:r>
              <a:rPr lang="en-US" dirty="0" err="1" smtClean="0"/>
              <a:t>info.java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module </a:t>
            </a:r>
            <a:r>
              <a:rPr lang="en-US" dirty="0" err="1" smtClean="0"/>
              <a:t>moduleName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requires </a:t>
            </a:r>
            <a:r>
              <a:rPr lang="en-US" dirty="0" err="1" smtClean="0"/>
              <a:t>otherModuleName</a:t>
            </a:r>
            <a:r>
              <a:rPr lang="en-US" dirty="0" smtClean="0"/>
              <a:t>;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exports </a:t>
            </a:r>
            <a:r>
              <a:rPr lang="en-US" dirty="0" err="1" smtClean="0"/>
              <a:t>packageName</a:t>
            </a:r>
            <a:r>
              <a:rPr lang="en-US" dirty="0"/>
              <a:t>;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file “commands”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3" y="1115309"/>
            <a:ext cx="7504113" cy="29337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Requires </a:t>
            </a:r>
            <a:r>
              <a:rPr lang="mr-IN" dirty="0" smtClean="0"/>
              <a:t>–</a:t>
            </a:r>
            <a:r>
              <a:rPr lang="en-US" dirty="0" smtClean="0"/>
              <a:t> dependencies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Requires transitive </a:t>
            </a:r>
            <a:r>
              <a:rPr lang="mr-IN" dirty="0" smtClean="0"/>
              <a:t>–</a:t>
            </a:r>
            <a:r>
              <a:rPr lang="en-US" dirty="0" smtClean="0"/>
              <a:t> grant to caller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Exports </a:t>
            </a:r>
            <a:r>
              <a:rPr lang="mr-IN" dirty="0" smtClean="0"/>
              <a:t>–</a:t>
            </a:r>
            <a:r>
              <a:rPr lang="en-US" dirty="0" smtClean="0"/>
              <a:t> share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Exports to </a:t>
            </a:r>
            <a:r>
              <a:rPr lang="mr-IN" dirty="0" smtClean="0"/>
              <a:t>–</a:t>
            </a:r>
            <a:r>
              <a:rPr lang="en-US" dirty="0" smtClean="0"/>
              <a:t> share package with specific module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Opens </a:t>
            </a:r>
            <a:r>
              <a:rPr lang="mr-IN" dirty="0" smtClean="0"/>
              <a:t>–</a:t>
            </a:r>
            <a:r>
              <a:rPr lang="en-US" dirty="0" smtClean="0"/>
              <a:t> for reflection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Provides/uses </a:t>
            </a:r>
            <a:r>
              <a:rPr lang="mr-IN" dirty="0" smtClean="0"/>
              <a:t>–</a:t>
            </a:r>
            <a:r>
              <a:rPr lang="en-US" dirty="0" smtClean="0"/>
              <a:t> for services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Can have “private” package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No circular dependencies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callers to access a package?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01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speakerdeck.com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endParaRPr lang="en-US" dirty="0"/>
          </a:p>
          <a:p>
            <a:pPr marL="514100" indent="-514100">
              <a:buFont typeface="+mj-lt"/>
              <a:buAutoNum type="arabicPeriod"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boyarsky</a:t>
            </a:r>
            <a:r>
              <a:rPr lang="en-US" dirty="0"/>
              <a:t>/2019-oraclecodeone-cert-hol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modules are available by default?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4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5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module command allows reflection?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e</a:t>
            </a:r>
            <a:r>
              <a:rPr lang="en-US" dirty="0" smtClean="0"/>
              <a:t>xports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opens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reflects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requires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 of the above</a:t>
            </a:r>
          </a:p>
          <a:p>
            <a:pPr marL="514100" indent="-514100">
              <a:buFont typeface="+mj-lt"/>
              <a:buAutoNum type="alphaUcPeriod"/>
            </a:pP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85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are true of the module info?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It </a:t>
            </a:r>
            <a:r>
              <a:rPr lang="en-US" dirty="0" smtClean="0"/>
              <a:t>must have </a:t>
            </a:r>
            <a:r>
              <a:rPr lang="en-US" dirty="0"/>
              <a:t>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cannot have a public modifier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is required to be in a module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It appears at the root of the module</a:t>
            </a:r>
          </a:p>
          <a:p>
            <a:pPr marL="0" indent="0"/>
            <a:r>
              <a:rPr lang="en-US" dirty="0" smtClean="0"/>
              <a:t>E.	 It’s name is </a:t>
            </a:r>
            <a:r>
              <a:rPr lang="en-US" dirty="0" err="1" smtClean="0"/>
              <a:t>moduleInfo.java</a:t>
            </a:r>
            <a:endParaRPr lang="en-US" dirty="0"/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58139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6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Software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Java 11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Editor or IDE of your choice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Note: we don’t recommend using an IDE to study for the cert, but we only have two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5" y="1352550"/>
            <a:ext cx="7504113" cy="2933700"/>
          </a:xfrm>
        </p:spPr>
        <p:txBody>
          <a:bodyPr/>
          <a:lstStyle/>
          <a:p>
            <a:pPr marL="514100" indent="-514100">
              <a:buFont typeface="Arial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will sprinkle in some concepts form earlier version of Java into the labs. (ex: reading from a file). 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/>
              <a:t>If you are not familiar with these, it is fine to Google or ask </a:t>
            </a:r>
            <a:r>
              <a:rPr lang="en-US" sz="2400" dirty="0" smtClean="0"/>
              <a:t>us for help.</a:t>
            </a:r>
          </a:p>
          <a:p>
            <a:pPr marL="514100" indent="-514100">
              <a:buFont typeface="Arial"/>
              <a:buChar char="•"/>
            </a:pPr>
            <a:r>
              <a:rPr lang="en-US" sz="2400" dirty="0" smtClean="0"/>
              <a:t>Sample solutions are in the </a:t>
            </a:r>
            <a:r>
              <a:rPr lang="en-US" sz="2400" dirty="0" err="1" smtClean="0"/>
              <a:t>github</a:t>
            </a:r>
            <a:r>
              <a:rPr lang="en-US" sz="2400" smtClean="0"/>
              <a:t> repo.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_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private interface </a:t>
            </a:r>
            <a:r>
              <a:rPr lang="en-US" sz="2800" dirty="0" smtClean="0"/>
              <a:t>methods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effectively </a:t>
            </a:r>
            <a:r>
              <a:rPr lang="en-US" sz="2800" dirty="0"/>
              <a:t>final in </a:t>
            </a:r>
            <a:endParaRPr lang="en-US" sz="2800" dirty="0" smtClean="0"/>
          </a:p>
          <a:p>
            <a:pPr marL="0" indent="0"/>
            <a:r>
              <a:rPr lang="en-US" sz="2800" dirty="0"/>
              <a:t> </a:t>
            </a:r>
            <a:r>
              <a:rPr lang="en-US" sz="2800" dirty="0" smtClean="0"/>
              <a:t>    try </a:t>
            </a:r>
            <a:r>
              <a:rPr lang="en-US" sz="2800" dirty="0"/>
              <a:t>with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5811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smtClean="0"/>
              <a:t>Single _ no longer a valid identifier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Double underscore valid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Underscore and letters valid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Positioning for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/>
              <a:t>p</a:t>
            </a:r>
            <a:r>
              <a:rPr lang="en-US" dirty="0" smtClean="0"/>
              <a:t>rivate </a:t>
            </a:r>
            <a:r>
              <a:rPr lang="en-US" dirty="0" smtClean="0"/>
              <a:t>and private static methods allowed in interfaces</a:t>
            </a:r>
          </a:p>
          <a:p>
            <a:pPr marL="456977" indent="-456977">
              <a:buFont typeface="Arial"/>
              <a:buChar char="•"/>
            </a:pPr>
            <a:endParaRPr lang="en-US" dirty="0"/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Why? </a:t>
            </a:r>
            <a:r>
              <a:rPr lang="en-US" dirty="0" smtClean="0"/>
              <a:t>Can be used by static and default methods to reduce code duplication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Allowed in Interfaces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77365"/>
              </p:ext>
            </p:extLst>
          </p:nvPr>
        </p:nvGraphicFramePr>
        <p:xfrm>
          <a:off x="815979" y="1470025"/>
          <a:ext cx="7504114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2057"/>
                <a:gridCol w="37520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Scope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Constants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Abstract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Default</a:t>
                      </a:r>
                      <a:r>
                        <a:rPr lang="en-US" sz="2200" baseline="0" dirty="0" smtClean="0"/>
                        <a:t>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Static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public </a:t>
                      </a:r>
                      <a:r>
                        <a:rPr lang="en-US" sz="2200" dirty="0" smtClean="0"/>
                        <a:t>or private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Instance methods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private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76350"/>
            <a:ext cx="1393486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276350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276350"/>
            <a:ext cx="1371600" cy="13524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2800350"/>
            <a:ext cx="2819400" cy="104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2800" y="2800350"/>
            <a:ext cx="2819400" cy="1351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Developer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CodeRanch</a:t>
            </a:r>
            <a:r>
              <a:rPr lang="en-US" sz="2200" dirty="0" smtClean="0">
                <a:solidFill>
                  <a:srgbClr val="000000"/>
                </a:solidFill>
              </a:rPr>
              <a:t> Mod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Software Consultant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800350"/>
            <a:ext cx="2819400" cy="135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Teacher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err="1" smtClean="0">
                <a:solidFill>
                  <a:srgbClr val="000000"/>
                </a:solidFill>
              </a:rPr>
              <a:t>DawsCon</a:t>
            </a:r>
            <a:r>
              <a:rPr lang="en-US" sz="2200" dirty="0" smtClean="0">
                <a:solidFill>
                  <a:srgbClr val="000000"/>
                </a:solidFill>
              </a:rPr>
              <a:t> Organizer</a:t>
            </a:r>
          </a:p>
          <a:p>
            <a:pPr marL="168275" indent="-168275">
              <a:buFont typeface="Arial"/>
              <a:buChar char="•"/>
            </a:pPr>
            <a:r>
              <a:rPr lang="en-US" sz="2200" dirty="0" smtClean="0">
                <a:solidFill>
                  <a:srgbClr val="000000"/>
                </a:solidFill>
              </a:rPr>
              <a:t>Java Champion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87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Effectively Final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/>
              <a:t>If typed final before </a:t>
            </a:r>
            <a:r>
              <a:rPr lang="en-US" sz="2800" dirty="0" err="1"/>
              <a:t>param</a:t>
            </a:r>
            <a:r>
              <a:rPr lang="en-US" sz="2800" dirty="0"/>
              <a:t>/local variable </a:t>
            </a:r>
          </a:p>
          <a:p>
            <a:pPr marL="0" indent="0"/>
            <a:r>
              <a:rPr lang="en-US" sz="2800" dirty="0"/>
              <a:t>and it would still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are effectively final?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800" dirty="0"/>
              <a:t>public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numChairs</a:t>
            </a:r>
            <a:r>
              <a:rPr lang="en-US" sz="2800" dirty="0"/>
              <a:t> = 4;</a:t>
            </a:r>
          </a:p>
          <a:p>
            <a:pPr marL="0" indent="0"/>
            <a:r>
              <a:rPr lang="en-US" sz="2800" dirty="0" smtClean="0"/>
              <a:t>public </a:t>
            </a:r>
            <a:r>
              <a:rPr lang="en-US" sz="2800" dirty="0"/>
              <a:t>int </a:t>
            </a:r>
            <a:r>
              <a:rPr lang="en-US" sz="2800" dirty="0" err="1"/>
              <a:t>numLegs</a:t>
            </a:r>
            <a:r>
              <a:rPr lang="en-US" sz="2800" dirty="0"/>
              <a:t> = </a:t>
            </a:r>
            <a:r>
              <a:rPr lang="en-US" sz="2800" dirty="0" err="1"/>
              <a:t>numChairs</a:t>
            </a:r>
            <a:r>
              <a:rPr lang="en-US" sz="2800" dirty="0"/>
              <a:t> * 4;</a:t>
            </a:r>
          </a:p>
          <a:p>
            <a:pPr marL="0" indent="0"/>
            <a:r>
              <a:rPr lang="en-US" sz="2800" dirty="0" err="1"/>
              <a:t>numChairs</a:t>
            </a:r>
            <a:r>
              <a:rPr lang="en-US" sz="2800" dirty="0"/>
              <a:t>++;</a:t>
            </a:r>
          </a:p>
          <a:p>
            <a:pPr marL="0" indent="0"/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numChairs</a:t>
            </a:r>
            <a:r>
              <a:rPr lang="en-US" sz="2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with Resources - 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0" indent="0"/>
            <a:r>
              <a:rPr lang="en-US" dirty="0"/>
              <a:t>Path path = </a:t>
            </a:r>
            <a:r>
              <a:rPr lang="en-US" dirty="0" err="1"/>
              <a:t>Paths.get</a:t>
            </a:r>
            <a:r>
              <a:rPr lang="en-US" dirty="0"/>
              <a:t>("file")</a:t>
            </a:r>
            <a:r>
              <a:rPr lang="en-US" dirty="0" smtClean="0"/>
              <a:t>;</a:t>
            </a:r>
            <a:endParaRPr lang="en-US" dirty="0"/>
          </a:p>
          <a:p>
            <a:pPr marL="0" indent="0"/>
            <a:r>
              <a:rPr lang="en-US" dirty="0" smtClean="0"/>
              <a:t>try(</a:t>
            </a:r>
            <a:r>
              <a:rPr lang="en-US" dirty="0" err="1"/>
              <a:t>BufferedReader</a:t>
            </a:r>
            <a:r>
              <a:rPr lang="en-US" dirty="0"/>
              <a:t> reader = </a:t>
            </a:r>
          </a:p>
          <a:p>
            <a:pPr marL="0" indent="0"/>
            <a:r>
              <a:rPr lang="en-US" dirty="0"/>
              <a:t>        </a:t>
            </a:r>
            <a:r>
              <a:rPr lang="en-US" dirty="0" err="1"/>
              <a:t>Files.newBufferedReader</a:t>
            </a:r>
            <a:r>
              <a:rPr lang="en-US" dirty="0"/>
              <a:t>(path)</a:t>
            </a:r>
            <a:r>
              <a:rPr lang="en-US" dirty="0" smtClean="0"/>
              <a:t>)</a:t>
            </a:r>
            <a:r>
              <a:rPr lang="en-US" dirty="0"/>
              <a:t>{</a:t>
            </a:r>
          </a:p>
          <a:p>
            <a:pPr marL="0" indent="0"/>
            <a:r>
              <a:rPr lang="en-US" dirty="0"/>
              <a:t>       // read file</a:t>
            </a:r>
          </a:p>
          <a:p>
            <a:pPr marL="0" indent="0"/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with Resources -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428751"/>
            <a:ext cx="7504113" cy="2933700"/>
          </a:xfrm>
        </p:spPr>
        <p:txBody>
          <a:bodyPr/>
          <a:lstStyle/>
          <a:p>
            <a:pPr marL="0" indent="0"/>
            <a:r>
              <a:rPr lang="en-US" dirty="0"/>
              <a:t>Path path = </a:t>
            </a:r>
            <a:r>
              <a:rPr lang="en-US" dirty="0" err="1"/>
              <a:t>Paths.get</a:t>
            </a:r>
            <a:r>
              <a:rPr lang="en-US" dirty="0"/>
              <a:t>("file");</a:t>
            </a:r>
          </a:p>
          <a:p>
            <a:pPr marL="0" indent="0"/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/>
              <a:t>reader = </a:t>
            </a:r>
            <a:endParaRPr lang="en-US" dirty="0" smtClean="0"/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Files.newBufferedReader</a:t>
            </a:r>
            <a:r>
              <a:rPr lang="en-US" dirty="0"/>
              <a:t>(path);</a:t>
            </a:r>
          </a:p>
          <a:p>
            <a:pPr marL="0" indent="0"/>
            <a:r>
              <a:rPr lang="en-US" smtClean="0"/>
              <a:t>try</a:t>
            </a:r>
            <a:r>
              <a:rPr lang="en-US"/>
              <a:t>(reader</a:t>
            </a:r>
            <a:r>
              <a:rPr lang="en-US" smtClean="0"/>
              <a:t>) {</a:t>
            </a:r>
            <a:endParaRPr lang="en-US" dirty="0"/>
          </a:p>
          <a:p>
            <a:pPr marL="0" indent="0"/>
            <a:r>
              <a:rPr lang="en-US" dirty="0"/>
              <a:t>       // read file</a:t>
            </a:r>
          </a:p>
          <a:p>
            <a:pPr marL="0" indent="0"/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2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569200" cy="8524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What’s wrong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971550"/>
            <a:ext cx="7603200" cy="35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Connection con =   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DriverManager.getConnection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url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PreparedStatement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ps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</a:t>
            </a:r>
            <a:r>
              <a:rPr lang="en-US" sz="2200" dirty="0" err="1">
                <a:solidFill>
                  <a:srgbClr val="000000"/>
                </a:solidFill>
              </a:rPr>
              <a:t>con.prepareStatement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sql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ps.setInt</a:t>
            </a:r>
            <a:r>
              <a:rPr lang="en-US" sz="2200" dirty="0">
                <a:solidFill>
                  <a:srgbClr val="000000"/>
                </a:solidFill>
              </a:rPr>
              <a:t>(1, id);</a:t>
            </a:r>
          </a:p>
          <a:p>
            <a:r>
              <a:rPr lang="en-US" sz="2200" dirty="0" err="1">
                <a:solidFill>
                  <a:srgbClr val="000000"/>
                </a:solidFill>
              </a:rPr>
              <a:t>ResultSet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rs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ps.executeQuery</a:t>
            </a:r>
            <a:r>
              <a:rPr lang="en-US" sz="2200" dirty="0">
                <a:solidFill>
                  <a:srgbClr val="000000"/>
                </a:solidFill>
              </a:rPr>
              <a:t>();</a:t>
            </a: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try (con; </a:t>
            </a:r>
            <a:r>
              <a:rPr lang="en-US" sz="2200" dirty="0" err="1">
                <a:solidFill>
                  <a:srgbClr val="000000"/>
                </a:solidFill>
              </a:rPr>
              <a:t>ps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 err="1">
                <a:solidFill>
                  <a:srgbClr val="000000"/>
                </a:solidFill>
              </a:rPr>
              <a:t>rs</a:t>
            </a:r>
            <a:r>
              <a:rPr lang="en-US" sz="2200" dirty="0">
                <a:solidFill>
                  <a:srgbClr val="000000"/>
                </a:solidFill>
              </a:rPr>
              <a:t>) {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while (</a:t>
            </a:r>
            <a:r>
              <a:rPr lang="en-US" sz="2200" dirty="0" err="1">
                <a:solidFill>
                  <a:srgbClr val="000000"/>
                </a:solidFill>
              </a:rPr>
              <a:t>rs.next</a:t>
            </a:r>
            <a:r>
              <a:rPr lang="en-US" sz="2200" dirty="0">
                <a:solidFill>
                  <a:srgbClr val="000000"/>
                </a:solidFill>
              </a:rPr>
              <a:t>()) {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 // </a:t>
            </a:r>
            <a:r>
              <a:rPr lang="de-DE" sz="2200" dirty="0" err="1">
                <a:solidFill>
                  <a:srgbClr val="000000"/>
                </a:solidFill>
              </a:rPr>
              <a:t>process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result</a:t>
            </a:r>
            <a:r>
              <a:rPr lang="de-DE" sz="2200" dirty="0">
                <a:solidFill>
                  <a:srgbClr val="000000"/>
                </a:solidFill>
              </a:rPr>
              <a:t> </a:t>
            </a:r>
            <a:r>
              <a:rPr lang="de-DE" sz="2200" dirty="0" err="1">
                <a:solidFill>
                  <a:srgbClr val="000000"/>
                </a:solidFill>
              </a:rPr>
              <a:t>set</a:t>
            </a:r>
            <a:endParaRPr lang="de-DE" sz="2200" dirty="0">
              <a:solidFill>
                <a:srgbClr val="000000"/>
              </a:solidFill>
            </a:endParaRPr>
          </a:p>
          <a:p>
            <a:r>
              <a:rPr lang="de-DE" sz="2200" dirty="0">
                <a:solidFill>
                  <a:srgbClr val="000000"/>
                </a:solidFill>
              </a:rPr>
              <a:t>}  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70560" y="3453127"/>
            <a:ext cx="2557440" cy="42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28" tIns="37013" rIns="74028" bIns="37013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Resource leak!</a:t>
            </a:r>
          </a:p>
        </p:txBody>
      </p:sp>
    </p:spTree>
    <p:extLst>
      <p:ext uri="{BB962C8B-B14F-4D97-AF65-F5344CB8AC3E}">
        <p14:creationId xmlns:p14="http://schemas.microsoft.com/office/powerpoint/2010/main" val="293322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1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001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_a 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_1 = </a:t>
            </a:r>
            <a:r>
              <a:rPr lang="en-US" dirty="0"/>
              <a:t>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$</a:t>
            </a:r>
            <a:r>
              <a:rPr lang="en-US" dirty="0" smtClean="0"/>
              <a:t>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String </a:t>
            </a:r>
            <a:r>
              <a:rPr lang="en-US" dirty="0" smtClean="0"/>
              <a:t>_ </a:t>
            </a:r>
            <a:r>
              <a:rPr lang="en-US" dirty="0"/>
              <a:t>= null;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String __  = </a:t>
            </a:r>
            <a:r>
              <a:rPr lang="en-US" dirty="0"/>
              <a:t>1</a:t>
            </a:r>
            <a:r>
              <a:rPr lang="en-US" dirty="0" smtClean="0"/>
              <a:t>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"/>
                <a:cs typeface="Courier"/>
              </a:rPr>
              <a:t>interface </a:t>
            </a:r>
            <a:r>
              <a:rPr lang="en-US" sz="2400" dirty="0" err="1">
                <a:latin typeface="Courier"/>
                <a:cs typeface="Courier"/>
              </a:rPr>
              <a:t>TheInterface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latin typeface="Courier"/>
                <a:cs typeface="Courier"/>
              </a:rPr>
              <a:t>    ____ </a:t>
            </a:r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method() { return 1; 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can fill in the blank?</a:t>
            </a:r>
          </a:p>
          <a:p>
            <a:r>
              <a:rPr lang="en-US" sz="2400" dirty="0">
                <a:latin typeface="Courier"/>
                <a:cs typeface="Courier"/>
              </a:rPr>
              <a:t>interface </a:t>
            </a:r>
            <a:r>
              <a:rPr lang="en-US" sz="2400" dirty="0" err="1">
                <a:latin typeface="Courier"/>
                <a:cs typeface="Courier"/>
              </a:rPr>
              <a:t>TheInterface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r>
              <a:rPr lang="en-US" sz="2400" dirty="0">
                <a:latin typeface="Courier"/>
                <a:cs typeface="Courier"/>
              </a:rPr>
              <a:t>    ____ static void method() {} }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ublic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p</a:t>
            </a:r>
            <a:r>
              <a:rPr lang="en-US" dirty="0" smtClean="0"/>
              <a:t>rotected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n</a:t>
            </a:r>
            <a:r>
              <a:rPr lang="en-US" dirty="0" smtClean="0"/>
              <a:t>o modifier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private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of the following compile?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d 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double d = </a:t>
            </a:r>
            <a:r>
              <a:rPr lang="en-US" dirty="0" smtClean="0"/>
              <a:t>1.0</a:t>
            </a:r>
            <a:r>
              <a:rPr lang="en-US" dirty="0"/>
              <a:t>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</a:t>
            </a:r>
            <a:r>
              <a:rPr lang="en-US" dirty="0" err="1" smtClean="0"/>
              <a:t>d_d</a:t>
            </a:r>
            <a:r>
              <a:rPr lang="en-US" dirty="0" smtClean="0"/>
              <a:t> </a:t>
            </a:r>
            <a:r>
              <a:rPr lang="en-US" dirty="0"/>
              <a:t>= 1_0;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_d_ </a:t>
            </a:r>
            <a:r>
              <a:rPr lang="en-US" dirty="0"/>
              <a:t>= </a:t>
            </a:r>
            <a:r>
              <a:rPr lang="en-US" dirty="0" smtClean="0"/>
              <a:t>_1_;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double _ </a:t>
            </a:r>
            <a:r>
              <a:rPr lang="en-US" dirty="0"/>
              <a:t>= </a:t>
            </a:r>
            <a:r>
              <a:rPr lang="en-US" dirty="0" smtClean="0"/>
              <a:t>1_;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How many identifiers could have independently been changed to _ in Java 10?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1-2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3-4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5 or more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</a:t>
            </a:r>
            <a:r>
              <a:rPr lang="mr-IN" dirty="0" smtClean="0"/>
              <a:t>–</a:t>
            </a:r>
            <a:r>
              <a:rPr lang="en-US" dirty="0" smtClean="0"/>
              <a:t> code does not compile</a:t>
            </a:r>
          </a:p>
          <a:p>
            <a:pPr marL="0" indent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962150"/>
            <a:ext cx="5168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Jeanne &amp; Scott’s Java 8 Cert 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76350"/>
            <a:ext cx="6019800" cy="31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7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is true at the end of the code block?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is closed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Reader remains open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None; the code does not compile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4" y="1504950"/>
            <a:ext cx="5715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6977" indent="-456977">
              <a:buFont typeface="Arial"/>
              <a:buChar char="•"/>
            </a:pPr>
            <a:r>
              <a:rPr lang="en-US" dirty="0" err="1" smtClean="0"/>
              <a:t>Var</a:t>
            </a:r>
            <a:r>
              <a:rPr lang="en-US" dirty="0" smtClean="0"/>
              <a:t> (local variable 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type inference)</a:t>
            </a:r>
          </a:p>
          <a:p>
            <a:pPr marL="456977" indent="-456977">
              <a:buFont typeface="Arial"/>
              <a:buChar char="•"/>
            </a:pPr>
            <a:r>
              <a:rPr lang="en-US" dirty="0" smtClean="0"/>
              <a:t>Streams</a:t>
            </a:r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49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String name = "</a:t>
            </a:r>
            <a:r>
              <a:rPr lang="en-US" sz="2400" dirty="0" smtClean="0">
                <a:latin typeface="Courier"/>
                <a:cs typeface="Courier"/>
              </a:rPr>
              <a:t>SF</a:t>
            </a:r>
            <a:r>
              <a:rPr lang="en-US" sz="2400" dirty="0">
                <a:latin typeface="Courier"/>
                <a:cs typeface="Courier"/>
              </a:rPr>
              <a:t>";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name = "Jeanne";</a:t>
            </a:r>
          </a:p>
          <a:p>
            <a:pPr marL="276063" indent="-276063" defTabSz="369672">
              <a:defRPr/>
            </a:pPr>
            <a:endParaRPr lang="en-US" sz="8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List </a:t>
            </a:r>
            <a:r>
              <a:rPr lang="mr-IN" sz="2400" dirty="0">
                <a:latin typeface="Courier"/>
                <a:cs typeface="Courier"/>
              </a:rPr>
              <a:t>list = List.of(1, 2, 3);</a:t>
            </a: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list = List.of(1, 2, 3);</a:t>
            </a: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endParaRPr lang="en-US" sz="800" dirty="0">
              <a:latin typeface="Courier"/>
              <a:cs typeface="Courier"/>
            </a:endParaRP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"/>
              </a:rPr>
              <a:t>Syntactical sugar/less boilerplate</a:t>
            </a:r>
          </a:p>
          <a:p>
            <a:pPr marL="342696" indent="-342696" defTabSz="369672">
              <a:buFont typeface="Arial"/>
              <a:buChar char="•"/>
              <a:defRPr/>
            </a:pPr>
            <a:r>
              <a:rPr lang="en-US" sz="2400" dirty="0">
                <a:latin typeface="+mj-lt"/>
                <a:cs typeface="Courier"/>
              </a:rPr>
              <a:t>Not immutable (no </a:t>
            </a:r>
            <a:r>
              <a:rPr lang="en-US" sz="2400" dirty="0" err="1">
                <a:latin typeface="+mj-lt"/>
                <a:cs typeface="Courier"/>
              </a:rPr>
              <a:t>val</a:t>
            </a:r>
            <a:r>
              <a:rPr lang="en-US" sz="2400" dirty="0">
                <a:latin typeface="+mj-lt"/>
                <a:cs typeface="Courier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78490-BB65-4248-A8E9-EBD75FA31094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590551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200" dirty="0">
                <a:latin typeface="Courier"/>
                <a:cs typeface="Courier"/>
              </a:rPr>
              <a:t>List&lt;</a:t>
            </a:r>
            <a:r>
              <a:rPr lang="en-US" sz="2200" dirty="0" err="1">
                <a:latin typeface="Courier"/>
                <a:cs typeface="Courier"/>
              </a:rPr>
              <a:t>WebElement</a:t>
            </a:r>
            <a:r>
              <a:rPr lang="en-US" sz="2200" dirty="0">
                <a:latin typeface="Courier"/>
                <a:cs typeface="Courier"/>
              </a:rPr>
              <a:t>&gt; headers = </a:t>
            </a:r>
            <a:r>
              <a:rPr lang="en-US" sz="2200" dirty="0" err="1">
                <a:latin typeface="Courier"/>
                <a:cs typeface="Courier"/>
              </a:rPr>
              <a:t>thead.findElements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By.</a:t>
            </a:r>
            <a:r>
              <a:rPr lang="en-US" sz="2200" i="1" dirty="0" err="1">
                <a:latin typeface="Courier"/>
                <a:cs typeface="Courier"/>
              </a:rPr>
              <a:t>tagName</a:t>
            </a:r>
            <a:r>
              <a:rPr lang="en-US" sz="2200" i="1" dirty="0">
                <a:latin typeface="Courier"/>
                <a:cs typeface="Courier"/>
              </a:rPr>
              <a:t>("</a:t>
            </a:r>
            <a:r>
              <a:rPr lang="en-US" sz="2200" i="1" dirty="0" err="1">
                <a:latin typeface="Courier"/>
                <a:cs typeface="Courier"/>
              </a:rPr>
              <a:t>th</a:t>
            </a:r>
            <a:r>
              <a:rPr lang="en-US" sz="2200" i="1" dirty="0">
                <a:latin typeface="Courier"/>
                <a:cs typeface="Courier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headerRow</a:t>
            </a:r>
            <a:r>
              <a:rPr lang="en-US" sz="2200" dirty="0">
                <a:latin typeface="Courier"/>
                <a:cs typeface="Courier"/>
              </a:rPr>
              <a:t> = new </a:t>
            </a: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(headers);</a:t>
            </a:r>
          </a:p>
          <a:p>
            <a:pPr marL="276063" indent="-276063" defTabSz="369672">
              <a:defRPr/>
            </a:pPr>
            <a:r>
              <a:rPr lang="en-US" sz="2200" dirty="0" err="1">
                <a:latin typeface="+mj-lt"/>
                <a:cs typeface="Courier"/>
              </a:rPr>
              <a:t>vs</a:t>
            </a:r>
            <a:endParaRPr lang="en-US" sz="2200" dirty="0">
              <a:latin typeface="+mj-lt"/>
              <a:cs typeface="Courier"/>
            </a:endParaRP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200" dirty="0">
                <a:latin typeface="Courier"/>
                <a:cs typeface="Courier"/>
              </a:rPr>
              <a:t>headers = </a:t>
            </a:r>
            <a:r>
              <a:rPr lang="en-US" sz="2200" dirty="0" err="1">
                <a:latin typeface="Courier"/>
                <a:cs typeface="Courier"/>
              </a:rPr>
              <a:t>thead.findElements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By.</a:t>
            </a:r>
            <a:r>
              <a:rPr lang="en-US" sz="2200" i="1" dirty="0" err="1">
                <a:latin typeface="Courier"/>
                <a:cs typeface="Courier"/>
              </a:rPr>
              <a:t>tagName</a:t>
            </a:r>
            <a:r>
              <a:rPr lang="en-US" sz="2200" i="1" dirty="0">
                <a:latin typeface="Courier"/>
                <a:cs typeface="Courier"/>
              </a:rPr>
              <a:t>("</a:t>
            </a:r>
            <a:r>
              <a:rPr lang="en-US" sz="2200" i="1" dirty="0" err="1">
                <a:latin typeface="Courier"/>
                <a:cs typeface="Courier"/>
              </a:rPr>
              <a:t>th</a:t>
            </a:r>
            <a:r>
              <a:rPr lang="en-US" sz="2200" i="1" dirty="0">
                <a:latin typeface="Courier"/>
                <a:cs typeface="Courier"/>
              </a:rPr>
              <a:t>"));</a:t>
            </a:r>
          </a:p>
          <a:p>
            <a:pPr marL="276063" indent="-276063" defTabSz="369672">
              <a:defRPr/>
            </a:pPr>
            <a:r>
              <a:rPr lang="en-US" sz="22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200" dirty="0">
                <a:latin typeface="Courier"/>
                <a:cs typeface="Courier"/>
              </a:rPr>
              <a:t> </a:t>
            </a:r>
            <a:r>
              <a:rPr lang="en-US" sz="2200" dirty="0" err="1">
                <a:latin typeface="Courier"/>
                <a:cs typeface="Courier"/>
              </a:rPr>
              <a:t>headerRow</a:t>
            </a:r>
            <a:r>
              <a:rPr lang="en-US" sz="2200" dirty="0">
                <a:latin typeface="Courier"/>
                <a:cs typeface="Courier"/>
              </a:rPr>
              <a:t> = new </a:t>
            </a:r>
            <a:r>
              <a:rPr lang="en-US" sz="2200" dirty="0" err="1">
                <a:latin typeface="Courier"/>
                <a:cs typeface="Courier"/>
              </a:rPr>
              <a:t>VolunteerDashboardRow</a:t>
            </a:r>
            <a:r>
              <a:rPr lang="en-US" sz="2200" dirty="0">
                <a:latin typeface="Courier"/>
                <a:cs typeface="Courier"/>
              </a:rPr>
              <a:t>(headers);</a:t>
            </a:r>
          </a:p>
          <a:p>
            <a:pPr marL="276063" indent="-276063" defTabSz="369672">
              <a:defRPr/>
            </a:pPr>
            <a:endParaRPr lang="en-US" sz="2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BAFDC4-329A-2948-B3D2-38EB51F607F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csvPath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i="1" dirty="0" err="1">
                <a:latin typeface="Courier"/>
                <a:cs typeface="Courier"/>
              </a:rPr>
              <a:t>createAndGetFile</a:t>
            </a:r>
            <a:r>
              <a:rPr lang="en-US" sz="2400" i="1" dirty="0">
                <a:latin typeface="Courier"/>
                <a:cs typeface="Courier"/>
              </a:rPr>
              <a:t>(CSV_DATA);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try 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csvWriter</a:t>
            </a:r>
            <a:r>
              <a:rPr lang="en-US" sz="2400" dirty="0">
                <a:latin typeface="Courier"/>
                <a:cs typeface="Courier"/>
              </a:rPr>
              <a:t> =     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Files.</a:t>
            </a:r>
            <a:r>
              <a:rPr lang="en-US" sz="2400" i="1" dirty="0" err="1">
                <a:latin typeface="Courier"/>
                <a:cs typeface="Courier"/>
              </a:rPr>
              <a:t>newBufferedWriter</a:t>
            </a:r>
            <a:r>
              <a:rPr lang="en-US" sz="2400" i="1" dirty="0">
                <a:latin typeface="Courier"/>
                <a:cs typeface="Courier"/>
              </a:rPr>
              <a:t>(</a:t>
            </a:r>
            <a:r>
              <a:rPr lang="en-US" sz="2400" i="1" dirty="0" err="1">
                <a:latin typeface="Courier"/>
                <a:cs typeface="Courier"/>
              </a:rPr>
              <a:t>csvPath</a:t>
            </a:r>
            <a:r>
              <a:rPr lang="en-US" sz="2400" i="1" dirty="0">
                <a:latin typeface="Courier"/>
                <a:cs typeface="Courier"/>
              </a:rPr>
              <a:t>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		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csvPrinter</a:t>
            </a:r>
            <a:r>
              <a:rPr lang="en-US" sz="2400" dirty="0">
                <a:latin typeface="Courier"/>
                <a:cs typeface="Courier"/>
              </a:rPr>
              <a:t> = new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CSVPrinter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csvWriter</a:t>
            </a:r>
            <a:r>
              <a:rPr lang="en-US" sz="2400" dirty="0">
                <a:latin typeface="Courier"/>
                <a:cs typeface="Courier"/>
              </a:rPr>
              <a:t>,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CSVFormat.</a:t>
            </a:r>
            <a:r>
              <a:rPr lang="en-US" sz="2400" i="1" dirty="0" err="1">
                <a:latin typeface="Courier"/>
                <a:cs typeface="Courier"/>
              </a:rPr>
              <a:t>DEFAULT</a:t>
            </a:r>
            <a:r>
              <a:rPr lang="en-US" sz="2400" i="1" dirty="0">
                <a:latin typeface="Courier"/>
                <a:cs typeface="Courier"/>
              </a:rPr>
              <a:t>));</a:t>
            </a:r>
            <a:r>
              <a:rPr lang="en-US" sz="2400" dirty="0">
                <a:latin typeface="Courier"/>
                <a:cs typeface="Courier"/>
              </a:rPr>
              <a:t> {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91DE2-A04B-484A-A95D-8DB2FF7543F6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5" y="895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Map&lt;Integer, String&gt; productMap1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&lt;Integer, String&gt;();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Map&lt;Integer, String&gt; productMap2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&lt;&gt;();</a:t>
            </a: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productMap3 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  = new </a:t>
            </a:r>
            <a:r>
              <a:rPr lang="en-US" sz="2400" dirty="0" err="1">
                <a:latin typeface="Courier"/>
                <a:cs typeface="Courier"/>
              </a:rPr>
              <a:t>HashMap</a:t>
            </a:r>
            <a:r>
              <a:rPr lang="en-US" sz="2400" dirty="0">
                <a:latin typeface="Courier"/>
                <a:cs typeface="Courier"/>
              </a:rPr>
              <a:t>&lt;Integer, String&gt;();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62A74C-311B-3749-8CEB-EA19915158EB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01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name = "SF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other = name + 2;</a:t>
            </a:r>
          </a:p>
          <a:p>
            <a:pPr marL="276063" indent="-276063" defTabSz="369672">
              <a:defRPr/>
            </a:pPr>
            <a:endParaRPr lang="en-US" sz="10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list = List.of(1, 2, 3);</a:t>
            </a:r>
          </a:p>
          <a:p>
            <a:pPr marL="276063" indent="-276063" defTabSz="369672">
              <a:defRPr/>
            </a:pPr>
            <a:r>
              <a:rPr lang="mr-IN" sz="2400" dirty="0">
                <a:latin typeface="Courier"/>
                <a:cs typeface="Courier"/>
              </a:rPr>
              <a:t>for (</a:t>
            </a:r>
            <a:r>
              <a:rPr lang="mr-IN" sz="2400" dirty="0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mr-IN" sz="2400" dirty="0">
                <a:latin typeface="Courier"/>
                <a:cs typeface="Courier"/>
              </a:rPr>
              <a:t> num : list) {</a:t>
            </a:r>
            <a:r>
              <a:rPr lang="mr-IN" sz="2400" dirty="0" smtClean="0">
                <a:latin typeface="Courier"/>
                <a:cs typeface="Courier"/>
              </a:rPr>
              <a:t>}</a:t>
            </a:r>
            <a:endParaRPr lang="en-US" sz="2400" dirty="0" smtClean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endParaRPr lang="en-US" sz="1000" dirty="0" smtClean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>
                <a:latin typeface="Courier"/>
                <a:cs typeface="Courier"/>
              </a:rPr>
              <a:t>@</a:t>
            </a:r>
            <a:r>
              <a:rPr lang="en-US" sz="2400" dirty="0" err="1">
                <a:latin typeface="Courier"/>
                <a:cs typeface="Courier"/>
              </a:rPr>
              <a:t>NotNull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list) -&gt; true;</a:t>
            </a:r>
          </a:p>
          <a:p>
            <a:pPr marL="276063" indent="-276063" defTabSz="369672">
              <a:defRPr/>
            </a:pPr>
            <a:endParaRPr lang="mr-IN" sz="24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3EB9DF-419C-684F-BC99-7CF022093A28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All or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276350"/>
            <a:ext cx="7504113" cy="2933700"/>
          </a:xfrm>
        </p:spPr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"/>
              </a:rPr>
              <a:t>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+mj-lt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>
                <a:latin typeface="+mj-lt"/>
                <a:cs typeface="Courier"/>
              </a:rPr>
              <a:t>No good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list) -&gt; true</a:t>
            </a:r>
          </a:p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	(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map, List list) -&gt; true</a:t>
            </a:r>
          </a:p>
          <a:p>
            <a:pPr marL="276063" indent="-276063" defTabSz="369672">
              <a:defRPr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4DF23E-ACC9-5242-8D8C-EE8FBC2FB4F9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Where can’t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defTabSz="369672">
              <a:defRPr/>
            </a:pPr>
            <a:r>
              <a:rPr lang="en-US" sz="2400" dirty="0">
                <a:latin typeface="Courier"/>
                <a:cs typeface="Courier"/>
              </a:rPr>
              <a:t>class Inner { 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bad = "</a:t>
            </a:r>
            <a:r>
              <a:rPr lang="en-US" sz="2400" dirty="0" err="1">
                <a:latin typeface="Courier"/>
                <a:cs typeface="Courier"/>
              </a:rPr>
              <a:t>abc</a:t>
            </a:r>
            <a:r>
              <a:rPr lang="en-US" sz="2400" dirty="0">
                <a:latin typeface="Courier"/>
                <a:cs typeface="Courier"/>
              </a:rPr>
              <a:t>"; }</a:t>
            </a:r>
          </a:p>
          <a:p>
            <a:pPr marL="276063" indent="-276063" defTabSz="369672">
              <a:defRPr/>
            </a:pPr>
            <a:endParaRPr lang="en-US" sz="2400" dirty="0">
              <a:latin typeface="Courier"/>
              <a:cs typeface="Courier"/>
            </a:endParaRPr>
          </a:p>
          <a:p>
            <a:pPr marL="276063" indent="-276063" defTabSz="369672">
              <a:defRPr/>
            </a:pP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var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noGood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pPr marL="276063" indent="-276063" defTabSz="369672">
              <a:defRPr/>
            </a:pPr>
            <a:r>
              <a:rPr lang="en-US" sz="2400" dirty="0" err="1">
                <a:latin typeface="Courier"/>
                <a:cs typeface="Courier"/>
              </a:rPr>
              <a:t>noGood</a:t>
            </a:r>
            <a:r>
              <a:rPr lang="en-US" sz="2400" dirty="0">
                <a:latin typeface="Courier"/>
                <a:cs typeface="Courier"/>
              </a:rPr>
              <a:t> = 4;</a:t>
            </a:r>
          </a:p>
          <a:p>
            <a:pPr marL="0" indent="0" defTabSz="369672">
              <a:defRPr/>
            </a:pPr>
            <a:r>
              <a:rPr lang="en-US" sz="2400" dirty="0" smtClean="0">
                <a:latin typeface="+mj-lt"/>
                <a:cs typeface="Courier"/>
              </a:rPr>
              <a:t>Also </a:t>
            </a:r>
            <a:r>
              <a:rPr lang="en-US" sz="2400" dirty="0">
                <a:latin typeface="+mj-lt"/>
                <a:cs typeface="Courier"/>
              </a:rPr>
              <a:t>instance variables, </a:t>
            </a:r>
            <a:r>
              <a:rPr lang="en-US" sz="2400" dirty="0" err="1">
                <a:latin typeface="+mj-lt"/>
                <a:cs typeface="Courier"/>
              </a:rPr>
              <a:t>etc</a:t>
            </a:r>
            <a:endParaRPr lang="mr-IN" sz="2400" dirty="0">
              <a:latin typeface="+mj-lt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3383FA-26F1-0042-92A4-78D6F378443A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369672">
              <a:defRPr/>
            </a:pPr>
            <a:r>
              <a:rPr lang="en-US" dirty="0" smtClean="0"/>
              <a:t>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063" indent="-276063" algn="ctr" defTabSz="369672">
              <a:defRPr/>
            </a:pPr>
            <a:endParaRPr lang="en-US" sz="3200" dirty="0">
              <a:latin typeface="Courier"/>
              <a:cs typeface="Courier"/>
            </a:endParaRPr>
          </a:p>
          <a:p>
            <a:pPr marL="276063" indent="-276063" algn="ctr" defTabSz="369672">
              <a:defRPr/>
            </a:pP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 = "</a:t>
            </a:r>
            <a:r>
              <a:rPr lang="en-US" sz="3200" dirty="0" err="1">
                <a:latin typeface="Courier"/>
                <a:cs typeface="Courier"/>
              </a:rPr>
              <a:t>var</a:t>
            </a:r>
            <a:r>
              <a:rPr lang="en-US" sz="3200" dirty="0">
                <a:latin typeface="Courier"/>
                <a:cs typeface="Courier"/>
              </a:rPr>
              <a:t>";</a:t>
            </a:r>
            <a:endParaRPr lang="mr-IN" sz="3200" dirty="0">
              <a:latin typeface="Courier"/>
              <a:cs typeface="Courier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1A211B-307C-9744-8DA4-5A2500FD77A9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Java 11 Cert </a:t>
            </a:r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28750"/>
            <a:ext cx="1930400" cy="241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28750"/>
            <a:ext cx="1889760" cy="23622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5980" y="3841750"/>
            <a:ext cx="7504113" cy="561976"/>
          </a:xfrm>
        </p:spPr>
        <p:txBody>
          <a:bodyPr/>
          <a:lstStyle/>
          <a:p>
            <a:pPr marL="0" indent="0"/>
            <a:r>
              <a:rPr lang="en-US" dirty="0" smtClean="0"/>
              <a:t>Book I (Exam 1Z0-815) available in November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8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971550"/>
          <a:ext cx="7162800" cy="256063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276600"/>
                <a:gridCol w="3886200"/>
              </a:tblGrid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45725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</a:t>
                      </a:r>
                      <a:r>
                        <a:rPr lang="en-US" sz="2400" baseline="0" dirty="0" smtClean="0"/>
                        <a:t> typing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Loss of</a:t>
                      </a:r>
                      <a:r>
                        <a:rPr lang="en-US" sz="2400" baseline="0" dirty="0" smtClean="0"/>
                        <a:t> information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Less redundancy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Variable names matter more</a:t>
                      </a:r>
                      <a:endParaRPr lang="en-US" sz="2400" dirty="0"/>
                    </a:p>
                  </a:txBody>
                  <a:tcPr marT="45726" marB="45726"/>
                </a:tc>
              </a:tr>
              <a:tr h="8230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 scan variable names</a:t>
                      </a:r>
                      <a:endParaRPr 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careful!</a:t>
                      </a:r>
                      <a:endParaRPr 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BDD035-1B6D-C34B-BF6D-788E5DF71671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3987" name="Rectangle 1"/>
          <p:cNvSpPr>
            <a:spLocks noChangeArrowheads="1"/>
          </p:cNvSpPr>
          <p:nvPr/>
        </p:nvSpPr>
        <p:spPr bwMode="auto">
          <a:xfrm>
            <a:off x="990600" y="3714753"/>
            <a:ext cx="7086600" cy="36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5" tIns="45699" rIns="91395" bIns="45699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http://openjdk.java.net/projects/amber/LVTIstyle.html</a:t>
            </a:r>
          </a:p>
        </p:txBody>
      </p:sp>
    </p:spTree>
    <p:extLst>
      <p:ext uri="{BB962C8B-B14F-4D97-AF65-F5344CB8AC3E}">
        <p14:creationId xmlns:p14="http://schemas.microsoft.com/office/powerpoint/2010/main" val="3063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err="1">
                <a:latin typeface="Courier"/>
                <a:cs typeface="Courier"/>
              </a:rPr>
              <a:t>abc</a:t>
            </a:r>
            <a:r>
              <a:rPr lang="en-US" dirty="0">
                <a:latin typeface="Courier"/>
                <a:cs typeface="Courier"/>
              </a:rPr>
              <a:t>\</a:t>
            </a:r>
            <a:r>
              <a:rPr lang="en-US" dirty="0" smtClean="0">
                <a:latin typeface="Courier"/>
                <a:cs typeface="Courier"/>
              </a:rPr>
              <a:t>n123</a:t>
            </a:r>
            <a:r>
              <a:rPr lang="en-US" dirty="0">
                <a:latin typeface="Courier"/>
                <a:cs typeface="Courier"/>
              </a:rPr>
              <a:t>"</a:t>
            </a:r>
            <a:endParaRPr lang="en-US" dirty="0" smtClean="0">
              <a:latin typeface="Courier"/>
              <a:cs typeface="Courier"/>
            </a:endParaRP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dirty="0">
                <a:latin typeface="Courier"/>
                <a:cs typeface="Courier"/>
              </a:rPr>
              <a:t>lines(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.</a:t>
            </a:r>
            <a:r>
              <a:rPr lang="en-US" dirty="0">
                <a:latin typeface="Courier"/>
                <a:cs typeface="Courier"/>
              </a:rPr>
              <a:t>count()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/>
            <a:endParaRPr lang="en-US" dirty="0" smtClean="0">
              <a:latin typeface="Courier"/>
              <a:cs typeface="Courier"/>
            </a:endParaRPr>
          </a:p>
          <a:p>
            <a:pPr marL="0" indent="0"/>
            <a:r>
              <a:rPr lang="en-US" dirty="0">
                <a:latin typeface="Courier"/>
                <a:cs typeface="Courier"/>
              </a:rPr>
              <a:t>"</a:t>
            </a:r>
            <a:r>
              <a:rPr lang="en-US" dirty="0" err="1">
                <a:latin typeface="Courier"/>
                <a:cs typeface="Courier"/>
              </a:rPr>
              <a:t>abc</a:t>
            </a:r>
            <a:r>
              <a:rPr lang="en-US" dirty="0">
                <a:latin typeface="Courier"/>
                <a:cs typeface="Courier"/>
              </a:rPr>
              <a:t>".chars(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/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.</a:t>
            </a:r>
            <a:r>
              <a:rPr lang="en-US" dirty="0">
                <a:latin typeface="Courier"/>
                <a:cs typeface="Courier"/>
              </a:rPr>
              <a:t>count();</a:t>
            </a:r>
          </a:p>
          <a:p>
            <a:pPr marL="0" indent="0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1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ofNullable</a:t>
            </a:r>
            <a:endParaRPr lang="en-US" dirty="0"/>
          </a:p>
        </p:txBody>
      </p:sp>
      <p:sp>
        <p:nvSpPr>
          <p:cNvPr id="68610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dubiousObj == null</a:t>
            </a:r>
          </a:p>
          <a:p>
            <a:r>
              <a:rPr lang="en-US" sz="2400">
                <a:solidFill>
                  <a:srgbClr val="000000"/>
                </a:solidFill>
              </a:rPr>
              <a:t>   ? Stream.empty() </a:t>
            </a:r>
          </a:p>
          <a:p>
            <a:r>
              <a:rPr lang="en-US" sz="2400">
                <a:solidFill>
                  <a:srgbClr val="000000"/>
                </a:solidFill>
              </a:rPr>
              <a:t>   :  Stream.of(dubiousObj);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69"/>
            <a:ext cx="6981120" cy="422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 = Stream.ofNullable(dubiousObj); 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352551"/>
            <a:ext cx="2590800" cy="639577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Optional.ofNullable</a:t>
            </a:r>
            <a:r>
              <a:rPr lang="en-US" dirty="0" smtClean="0">
                <a:solidFill>
                  <a:srgbClr val="000000"/>
                </a:solidFill>
              </a:rPr>
              <a:t>() existed since Java 8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iterate</a:t>
            </a:r>
            <a:endParaRPr lang="en-US" dirty="0"/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839520" y="1690378"/>
            <a:ext cx="6981120" cy="110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Stream.iterate(10, i-&gt; i-1)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.limit(10)</a:t>
            </a:r>
          </a:p>
          <a:p>
            <a:r>
              <a:rPr lang="de-DE" sz="2400">
                <a:solidFill>
                  <a:srgbClr val="000000"/>
                </a:solidFill>
              </a:rPr>
              <a:t>          .forEach(System.out::println);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00" y="3504970"/>
            <a:ext cx="6981120" cy="76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pl-PL" sz="2400">
                <a:solidFill>
                  <a:srgbClr val="000000"/>
                </a:solidFill>
              </a:rPr>
              <a:t>Stream.iterate(10, i-&gt; i&gt;0, i-&gt; i-1)</a:t>
            </a:r>
          </a:p>
          <a:p>
            <a:r>
              <a:rPr lang="pl-PL" sz="2400">
                <a:solidFill>
                  <a:srgbClr val="000000"/>
                </a:solidFill>
              </a:rPr>
              <a:t>          .forEach(System.out::println);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604320" y="2779133"/>
            <a:ext cx="1175040" cy="673991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74050" tIns="37025" rIns="74050" bIns="37025"/>
          <a:lstStyle/>
          <a:p>
            <a:pPr>
              <a:defRPr/>
            </a:pPr>
            <a:endParaRPr lang="en-US"/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599840" y="2053296"/>
            <a:ext cx="2073600" cy="366054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657600" y="3562350"/>
            <a:ext cx="2133601" cy="304800"/>
          </a:xfrm>
          <a:prstGeom prst="rect">
            <a:avLst/>
          </a:prstGeom>
          <a:solidFill>
            <a:srgbClr val="00B8FF">
              <a:alpha val="0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lIns="74050" tIns="37025" rIns="74050" bIns="3702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takeWhile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1-4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takeWhile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2483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Stream.iterate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new </a:t>
            </a:r>
            <a:r>
              <a:rPr lang="en-US" sz="2400" dirty="0" err="1">
                <a:solidFill>
                  <a:srgbClr val="000000"/>
                </a:solidFill>
              </a:rPr>
              <a:t>SimpleEntry</a:t>
            </a:r>
            <a:r>
              <a:rPr lang="en-US" sz="24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e -&gt; new SimpleEntry&lt;Integer,Integer&gt;(</a:t>
            </a:r>
          </a:p>
          <a:p>
            <a:r>
              <a:rPr lang="ro-RO" sz="24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400" dirty="0">
                <a:solidFill>
                  <a:srgbClr val="000000"/>
                </a:solidFill>
              </a:rPr>
              <a:t>      .</a:t>
            </a:r>
            <a:r>
              <a:rPr lang="de-DE" sz="2400" dirty="0" err="1">
                <a:solidFill>
                  <a:srgbClr val="000000"/>
                </a:solidFill>
              </a:rPr>
              <a:t>map</a:t>
            </a:r>
            <a:r>
              <a:rPr lang="de-DE" sz="2400" dirty="0">
                <a:solidFill>
                  <a:srgbClr val="000000"/>
                </a:solidFill>
              </a:rPr>
              <a:t>(Entry::</a:t>
            </a:r>
            <a:r>
              <a:rPr lang="de-DE" sz="2400" dirty="0" err="1">
                <a:solidFill>
                  <a:srgbClr val="000000"/>
                </a:solidFill>
              </a:rPr>
              <a:t>getValue</a:t>
            </a:r>
            <a:r>
              <a:rPr lang="de-DE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takeWhile</a:t>
            </a:r>
            <a:r>
              <a:rPr lang="en-US" sz="24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  .</a:t>
            </a:r>
            <a:r>
              <a:rPr lang="en-US" sz="2400" dirty="0" err="1">
                <a:solidFill>
                  <a:srgbClr val="000000"/>
                </a:solidFill>
              </a:rPr>
              <a:t>forEach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System.out</a:t>
            </a:r>
            <a:r>
              <a:rPr lang="en-US" sz="2400" dirty="0">
                <a:solidFill>
                  <a:srgbClr val="000000"/>
                </a:solidFill>
              </a:rPr>
              <a:t>::</a:t>
            </a:r>
            <a:r>
              <a:rPr lang="en-US" sz="2400" dirty="0" err="1">
                <a:solidFill>
                  <a:srgbClr val="000000"/>
                </a:solidFill>
              </a:rPr>
              <a:t>println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046880" y="1223770"/>
            <a:ext cx="6359040" cy="3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How print all Fibonacci #s less than 30?</a:t>
            </a:r>
          </a:p>
        </p:txBody>
      </p:sp>
    </p:spTree>
    <p:extLst>
      <p:ext uri="{BB962C8B-B14F-4D97-AF65-F5344CB8AC3E}">
        <p14:creationId xmlns:p14="http://schemas.microsoft.com/office/powerpoint/2010/main" val="19441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34842"/>
            <a:ext cx="7188480" cy="1023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(1,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&lt; 10,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+ 1)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-&gt;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&lt; 5)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Assumes ordered stream. Takes all elements until one doesn’t match. So prints the numbers 5-9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Streams - </a:t>
            </a:r>
            <a:r>
              <a:rPr lang="en-US" dirty="0" err="1" smtClean="0"/>
              <a:t>dropWhile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77760" y="1586687"/>
            <a:ext cx="7188480" cy="19678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</a:rPr>
              <a:t>Stream.iterate</a:t>
            </a:r>
            <a:r>
              <a:rPr lang="en-US" sz="2200" dirty="0">
                <a:solidFill>
                  <a:srgbClr val="000000"/>
                </a:solidFill>
              </a:rPr>
              <a:t>(new </a:t>
            </a:r>
            <a:r>
              <a:rPr lang="en-US" sz="2200" dirty="0" err="1">
                <a:solidFill>
                  <a:srgbClr val="000000"/>
                </a:solidFill>
              </a:rPr>
              <a:t>SimpleEntry</a:t>
            </a:r>
            <a:r>
              <a:rPr lang="en-US" sz="2200" dirty="0">
                <a:solidFill>
                  <a:srgbClr val="000000"/>
                </a:solidFill>
              </a:rPr>
              <a:t>&lt;Integer, Integer&gt;(1,1), 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e -&gt; new SimpleEntry&lt;Integer, Integer&gt;(</a:t>
            </a:r>
          </a:p>
          <a:p>
            <a:r>
              <a:rPr lang="ro-RO" sz="2200" dirty="0">
                <a:solidFill>
                  <a:srgbClr val="000000"/>
                </a:solidFill>
              </a:rPr>
              <a:t>                   e.getValue(), e.getKey()+e.getValue()))</a:t>
            </a:r>
          </a:p>
          <a:p>
            <a:r>
              <a:rPr lang="de-DE" sz="2200" dirty="0">
                <a:solidFill>
                  <a:srgbClr val="000000"/>
                </a:solidFill>
              </a:rPr>
              <a:t>    .</a:t>
            </a:r>
            <a:r>
              <a:rPr lang="de-DE" sz="2200" dirty="0" err="1">
                <a:solidFill>
                  <a:srgbClr val="000000"/>
                </a:solidFill>
              </a:rPr>
              <a:t>map</a:t>
            </a:r>
            <a:r>
              <a:rPr lang="de-DE" sz="2200" dirty="0">
                <a:solidFill>
                  <a:srgbClr val="000000"/>
                </a:solidFill>
              </a:rPr>
              <a:t>(Entry::</a:t>
            </a:r>
            <a:r>
              <a:rPr lang="de-DE" sz="2200" dirty="0" err="1">
                <a:solidFill>
                  <a:srgbClr val="000000"/>
                </a:solidFill>
              </a:rPr>
              <a:t>getValue</a:t>
            </a:r>
            <a:r>
              <a:rPr lang="de-DE" sz="2200" dirty="0">
                <a:solidFill>
                  <a:srgbClr val="000000"/>
                </a:solidFill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dropWhile</a:t>
            </a:r>
            <a:r>
              <a:rPr lang="en-US" sz="2200" dirty="0">
                <a:solidFill>
                  <a:srgbClr val="000000"/>
                </a:solidFill>
              </a:rPr>
              <a:t>(n -&gt; n &lt; 30)</a:t>
            </a:r>
          </a:p>
          <a:p>
            <a:r>
              <a:rPr lang="en-US" sz="2200" dirty="0">
                <a:solidFill>
                  <a:srgbClr val="000000"/>
                </a:solidFill>
              </a:rPr>
              <a:t>    .</a:t>
            </a:r>
            <a:r>
              <a:rPr lang="en-US" sz="2200" dirty="0" err="1">
                <a:solidFill>
                  <a:srgbClr val="000000"/>
                </a:solidFill>
              </a:rPr>
              <a:t>forEach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System.out</a:t>
            </a:r>
            <a:r>
              <a:rPr lang="en-US" sz="2200" dirty="0">
                <a:solidFill>
                  <a:srgbClr val="000000"/>
                </a:solidFill>
              </a:rPr>
              <a:t>::</a:t>
            </a:r>
            <a:r>
              <a:rPr lang="en-US" sz="2200" dirty="0" err="1">
                <a:solidFill>
                  <a:srgbClr val="000000"/>
                </a:solidFill>
              </a:rPr>
              <a:t>println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90600" y="3638550"/>
            <a:ext cx="6359040" cy="6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50" tIns="37025" rIns="74050" bIns="37025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Note: This doesn’t work. </a:t>
            </a:r>
            <a:r>
              <a:rPr lang="en-US" dirty="0" err="1">
                <a:solidFill>
                  <a:srgbClr val="000000"/>
                </a:solidFill>
              </a:rPr>
              <a:t>takeWhile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dropWhile</a:t>
            </a:r>
            <a:r>
              <a:rPr lang="en-US" dirty="0">
                <a:solidFill>
                  <a:srgbClr val="000000"/>
                </a:solidFill>
              </a:rPr>
              <a:t> aren’t always opposites. </a:t>
            </a:r>
          </a:p>
        </p:txBody>
      </p:sp>
    </p:spTree>
    <p:extLst>
      <p:ext uri="{BB962C8B-B14F-4D97-AF65-F5344CB8AC3E}">
        <p14:creationId xmlns:p14="http://schemas.microsoft.com/office/powerpoint/2010/main" val="31192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1;   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b = a;</a:t>
            </a:r>
          </a:p>
          <a:p>
            <a:r>
              <a:rPr lang="en-US" sz="2400" dirty="0" err="1">
                <a:latin typeface="Courier"/>
                <a:cs typeface="Courier"/>
              </a:rPr>
              <a:t>int</a:t>
            </a:r>
            <a:r>
              <a:rPr lang="en-US" sz="2400" dirty="0">
                <a:latin typeface="Courier"/>
                <a:cs typeface="Courier"/>
              </a:rPr>
              <a:t> c = b;   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is the output?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1;    </a:t>
            </a:r>
            <a:r>
              <a:rPr lang="en-US" sz="2400" dirty="0" smtClean="0">
                <a:latin typeface="Courier"/>
                <a:cs typeface="Courier"/>
              </a:rPr>
              <a:t>   </a:t>
            </a:r>
            <a:r>
              <a:rPr lang="en-US" sz="2400" dirty="0" err="1" smtClean="0">
                <a:latin typeface="Courier"/>
                <a:cs typeface="Courier"/>
              </a:rPr>
              <a:t>var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b = a;</a:t>
            </a:r>
          </a:p>
          <a:p>
            <a:r>
              <a:rPr lang="en-US" sz="2400" dirty="0">
                <a:latin typeface="Courier"/>
                <a:cs typeface="Courier"/>
              </a:rPr>
              <a:t>String c = b;    </a:t>
            </a:r>
            <a:r>
              <a:rPr lang="en-US" sz="2400" dirty="0" err="1">
                <a:latin typeface="Courier"/>
                <a:cs typeface="Courier"/>
              </a:rPr>
              <a:t>System.out.println</a:t>
            </a:r>
            <a:r>
              <a:rPr lang="en-US" sz="2400" dirty="0">
                <a:latin typeface="Courier"/>
                <a:cs typeface="Courier"/>
              </a:rPr>
              <a:t>(c);</a:t>
            </a:r>
          </a:p>
          <a:p>
            <a:pPr marL="514100" indent="-514100">
              <a:buFont typeface="+mj-lt"/>
              <a:buAutoNum type="alphaUcPeriod"/>
            </a:pPr>
            <a:endParaRPr lang="en-US" sz="1200" dirty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 does not compile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c does not compile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2952751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100" indent="-514100">
              <a:buFont typeface="+mj-lt"/>
              <a:buAutoNum type="arabicPeriod"/>
            </a:pPr>
            <a:r>
              <a:rPr lang="en-US" dirty="0" smtClean="0"/>
              <a:t>A bit of the material is from our books.</a:t>
            </a:r>
          </a:p>
          <a:p>
            <a:pPr marL="514100" indent="-514100">
              <a:buFont typeface="+mj-lt"/>
              <a:buAutoNum type="arabicPeriod"/>
            </a:pPr>
            <a:r>
              <a:rPr lang="en-US" dirty="0" smtClean="0"/>
              <a:t>Some of the material in this presentation may appear in our upcoming certification books.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variable declarations compile?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a = null;  	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b = 1;</a:t>
            </a:r>
          </a:p>
          <a:p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c;						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= 3;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a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0289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3"/>
            </a:pPr>
            <a:r>
              <a:rPr lang="en-US" dirty="0"/>
              <a:t>c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endParaRPr lang="en-US" dirty="0" smtClean="0"/>
          </a:p>
          <a:p>
            <a:pPr marL="514100" indent="-514100">
              <a:buFont typeface="+mj-lt"/>
              <a:buAutoNum type="alphaUcPeriod" startAt="3"/>
            </a:pPr>
            <a:endParaRPr lang="en-US" dirty="0" smtClean="0"/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Which allow using </a:t>
            </a:r>
            <a:r>
              <a:rPr lang="en-US" dirty="0" err="1" smtClean="0"/>
              <a:t>var</a:t>
            </a:r>
            <a:r>
              <a:rPr lang="en-US" dirty="0" smtClean="0"/>
              <a:t>?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Inner class instance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Lambda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Static variables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Try with resources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2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Stream</a:t>
            </a:r>
          </a:p>
          <a:p>
            <a:r>
              <a:rPr lang="en-US" sz="2200" dirty="0">
                <a:latin typeface="Courier"/>
                <a:cs typeface="Courier"/>
              </a:rPr>
              <a:t>  .iterate(1;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i+2).count();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456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"/>
                <a:cs typeface="Courier"/>
              </a:rPr>
              <a:t>Stream.iterate</a:t>
            </a:r>
            <a:r>
              <a:rPr lang="en-US" sz="2200" dirty="0">
                <a:latin typeface="Courier"/>
                <a:cs typeface="Courier"/>
              </a:rPr>
              <a:t>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++)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takeWhile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&lt; 5)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forEach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System.out</a:t>
            </a:r>
            <a:r>
              <a:rPr lang="en-US" sz="2200" dirty="0">
                <a:latin typeface="Courier"/>
                <a:cs typeface="Courier"/>
              </a:rPr>
              <a:t>::</a:t>
            </a:r>
            <a:r>
              <a:rPr lang="en-US" sz="2200" dirty="0" err="1">
                <a:latin typeface="Courier"/>
                <a:cs typeface="Courier"/>
              </a:rPr>
              <a:t>println</a:t>
            </a:r>
            <a:r>
              <a:rPr lang="en-US" sz="2200" dirty="0">
                <a:latin typeface="Courier"/>
                <a:cs typeface="Courier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06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/>
              <a:t>Module 5</a:t>
            </a:r>
            <a:r>
              <a:rPr lang="en-US" dirty="0" smtClean="0"/>
              <a:t> </a:t>
            </a:r>
            <a:r>
              <a:rPr lang="mr-IN" dirty="0"/>
              <a:t>–</a:t>
            </a:r>
            <a:r>
              <a:rPr lang="en-US" dirty="0"/>
              <a:t> 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Stream</a:t>
            </a:r>
          </a:p>
          <a:p>
            <a:r>
              <a:rPr lang="en-US" sz="2200" dirty="0">
                <a:latin typeface="Courier"/>
                <a:cs typeface="Courier"/>
              </a:rPr>
              <a:t>  .iterate(1,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i+2).count();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0</a:t>
            </a:r>
            <a:endParaRPr lang="en-US" dirty="0" smtClean="0"/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5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10</a:t>
            </a:r>
            <a:endParaRPr lang="en-US" dirty="0"/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9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 err="1">
                <a:latin typeface="Courier"/>
                <a:cs typeface="Courier"/>
              </a:rPr>
              <a:t>Stream.iterate</a:t>
            </a:r>
            <a:r>
              <a:rPr lang="en-US" sz="2200" dirty="0">
                <a:latin typeface="Courier"/>
                <a:cs typeface="Courier"/>
              </a:rPr>
              <a:t>(1,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&lt; 10,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-&gt; ++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dropWhile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-&gt; </a:t>
            </a:r>
            <a:r>
              <a:rPr lang="en-US" sz="2200" dirty="0" err="1">
                <a:latin typeface="Courier"/>
                <a:cs typeface="Courier"/>
              </a:rPr>
              <a:t>i</a:t>
            </a:r>
            <a:r>
              <a:rPr lang="en-US" sz="2200" dirty="0">
                <a:latin typeface="Courier"/>
                <a:cs typeface="Courier"/>
              </a:rPr>
              <a:t> &lt; 5)</a:t>
            </a:r>
          </a:p>
          <a:p>
            <a:r>
              <a:rPr lang="en-US" sz="2200" dirty="0">
                <a:latin typeface="Courier"/>
                <a:cs typeface="Courier"/>
              </a:rPr>
              <a:t>      .</a:t>
            </a:r>
            <a:r>
              <a:rPr lang="en-US" sz="2200" dirty="0" err="1">
                <a:latin typeface="Courier"/>
                <a:cs typeface="Courier"/>
              </a:rPr>
              <a:t>forEach</a:t>
            </a:r>
            <a:r>
              <a:rPr lang="en-US" sz="2200" dirty="0">
                <a:latin typeface="Courier"/>
                <a:cs typeface="Courier"/>
              </a:rPr>
              <a:t>(</a:t>
            </a:r>
            <a:r>
              <a:rPr lang="en-US" sz="2200" dirty="0" err="1">
                <a:latin typeface="Courier"/>
                <a:cs typeface="Courier"/>
              </a:rPr>
              <a:t>System.out</a:t>
            </a:r>
            <a:r>
              <a:rPr lang="en-US" sz="2200" dirty="0">
                <a:latin typeface="Courier"/>
                <a:cs typeface="Courier"/>
              </a:rPr>
              <a:t>::</a:t>
            </a:r>
            <a:r>
              <a:rPr lang="en-US" sz="2200" dirty="0" err="1">
                <a:latin typeface="Courier"/>
                <a:cs typeface="Courier"/>
              </a:rPr>
              <a:t>println</a:t>
            </a:r>
            <a:r>
              <a:rPr lang="en-US" sz="2200" dirty="0">
                <a:latin typeface="Courier"/>
                <a:cs typeface="Courier"/>
              </a:rPr>
              <a:t>);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1-4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The numbers 5-9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/>
              <a:t>An infinite stream</a:t>
            </a:r>
          </a:p>
          <a:p>
            <a:pPr marL="514100" indent="-514100">
              <a:buFont typeface="+mj-lt"/>
              <a:buAutoNum type="alphaUcPeriod"/>
            </a:pPr>
            <a:endParaRPr lang="en-US" dirty="0" smtClean="0"/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542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5" y="1123950"/>
            <a:ext cx="7504113" cy="2933700"/>
          </a:xfrm>
        </p:spPr>
        <p:txBody>
          <a:bodyPr/>
          <a:lstStyle/>
          <a:p>
            <a:r>
              <a:rPr lang="en-US" dirty="0" smtClean="0"/>
              <a:t>What does the following output?</a:t>
            </a:r>
          </a:p>
          <a:p>
            <a:r>
              <a:rPr lang="en-US" sz="2200" dirty="0">
                <a:latin typeface="Courier"/>
                <a:cs typeface="Courier"/>
              </a:rPr>
              <a:t>long count = </a:t>
            </a:r>
            <a:r>
              <a:rPr lang="en-US" sz="2200" dirty="0" err="1">
                <a:latin typeface="Courier"/>
                <a:cs typeface="Courier"/>
              </a:rPr>
              <a:t>Stream.of</a:t>
            </a:r>
            <a:r>
              <a:rPr lang="en-US" sz="2200" dirty="0">
                <a:latin typeface="Courier"/>
                <a:cs typeface="Courier"/>
              </a:rPr>
              <a:t>(null).count();</a:t>
            </a:r>
          </a:p>
          <a:p>
            <a:r>
              <a:rPr lang="en-US" sz="2200" dirty="0" err="1">
                <a:latin typeface="Courier"/>
                <a:cs typeface="Courier"/>
              </a:rPr>
              <a:t>System.out.println</a:t>
            </a:r>
            <a:r>
              <a:rPr lang="en-US" sz="2200" dirty="0">
                <a:latin typeface="Courier"/>
                <a:cs typeface="Courier"/>
              </a:rPr>
              <a:t>(count);</a:t>
            </a:r>
          </a:p>
          <a:p>
            <a:endParaRPr lang="en-US" sz="2200" dirty="0">
              <a:latin typeface="Courier"/>
              <a:cs typeface="Courier"/>
            </a:endParaRP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0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1</a:t>
            </a:r>
          </a:p>
          <a:p>
            <a:pPr marL="514100" indent="-514100">
              <a:buFont typeface="+mj-lt"/>
              <a:buAutoNum type="alphaUcPeriod"/>
            </a:pPr>
            <a:r>
              <a:rPr lang="en-US" dirty="0" smtClean="0"/>
              <a:t>null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4405" y="3105150"/>
            <a:ext cx="32765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2729" rIns="0" bIns="0" numCol="1" anchor="t" anchorCtr="0" compatLnSpc="1">
            <a:prstTxWarp prst="textNoShape">
              <a:avLst/>
            </a:prstTxWarp>
          </a:bodyPr>
          <a:lstStyle>
            <a:lvl1pPr marL="274638" indent="-274638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50"/>
              </a:spcAft>
              <a:buClr>
                <a:srgbClr val="000000"/>
              </a:buClr>
              <a:buSzPct val="100000"/>
              <a:buFont typeface="Times New Roman" charset="0"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00075" indent="-228600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925"/>
              </a:spcAft>
              <a:buClr>
                <a:srgbClr val="000000"/>
              </a:buClr>
              <a:buSzPct val="100000"/>
              <a:buFont typeface="Times New Roman" charset="0"/>
              <a:defRPr sz="23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23925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688"/>
              </a:spcAft>
              <a:buClr>
                <a:srgbClr val="000000"/>
              </a:buClr>
              <a:buSzPct val="100000"/>
              <a:buFont typeface="Times New Roman" charset="0"/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93813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46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63700" indent="-182563" algn="l" defTabSz="3683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8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03637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40662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76877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147126" indent="-185125" algn="l" defTabSz="37025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33"/>
              </a:spcAft>
              <a:buClr>
                <a:srgbClr val="000000"/>
              </a:buClr>
              <a:buSzPct val="100000"/>
              <a:buFont typeface="Times New Roman" charset="0"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The code does not compile</a:t>
            </a:r>
          </a:p>
          <a:p>
            <a:pPr marL="514100" indent="-514100">
              <a:buFont typeface="+mj-lt"/>
              <a:buAutoNum type="alphaUcPeriod" startAt="4"/>
            </a:pPr>
            <a:r>
              <a:rPr lang="en-US" dirty="0" smtClean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0472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569200" cy="852488"/>
          </a:xfrm>
        </p:spPr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5" y="1047750"/>
            <a:ext cx="7504113" cy="3200400"/>
          </a:xfrm>
        </p:spPr>
        <p:txBody>
          <a:bodyPr/>
          <a:lstStyle/>
          <a:p>
            <a:pPr marL="0" indent="0" algn="ctr"/>
            <a:r>
              <a:rPr lang="en-US" dirty="0" smtClean="0"/>
              <a:t>(when done have a beer at </a:t>
            </a:r>
            <a:r>
              <a:rPr lang="en-US" dirty="0" err="1" smtClean="0"/>
              <a:t>CloudFest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81150"/>
            <a:ext cx="2647950" cy="2647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657350"/>
            <a:ext cx="2495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36050"/>
              </p:ext>
            </p:extLst>
          </p:nvPr>
        </p:nvGraphicFramePr>
        <p:xfrm>
          <a:off x="990604" y="1276350"/>
          <a:ext cx="6172200" cy="3144520"/>
        </p:xfrm>
        <a:graphic>
          <a:graphicData uri="http://schemas.openxmlformats.org/drawingml/2006/table">
            <a:tbl>
              <a:tblPr bandRow="1">
                <a:tableStyleId>{10A1B5D5-9B99-4C35-A422-299274C87663}</a:tableStyleId>
              </a:tblPr>
              <a:tblGrid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Certification Overview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Modules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Small</a:t>
                      </a:r>
                      <a:r>
                        <a:rPr lang="en-US" sz="1500" baseline="0" dirty="0" smtClean="0"/>
                        <a:t> features: </a:t>
                      </a:r>
                      <a:r>
                        <a:rPr lang="en-US" sz="1500" dirty="0" smtClean="0"/>
                        <a:t>_, private methods, effectively final in try with resources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var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Streams changes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Lab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3702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Off to </a:t>
                      </a:r>
                      <a:r>
                        <a:rPr lang="en-US" sz="1500" dirty="0" err="1" smtClean="0"/>
                        <a:t>CloudFest</a:t>
                      </a:r>
                      <a:r>
                        <a:rPr lang="en-US" sz="1500" dirty="0" smtClean="0"/>
                        <a:t> @ Chase Center...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8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81150"/>
            <a:ext cx="2495550" cy="249555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38601" y="1962150"/>
            <a:ext cx="3581400" cy="2286000"/>
          </a:xfrm>
        </p:spPr>
        <p:txBody>
          <a:bodyPr/>
          <a:lstStyle/>
          <a:p>
            <a:pPr marL="0" indent="0"/>
            <a:r>
              <a:rPr lang="en-US" dirty="0" smtClean="0"/>
              <a:t>What is the OCP Java SE 11 Developer Certification?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8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Certification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CD7AD745-8A3A-FF41-968A-5946F3DDC3E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52555"/>
            <a:ext cx="5194300" cy="26063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9000" y="742954"/>
            <a:ext cx="1600200" cy="367622"/>
          </a:xfrm>
          <a:prstGeom prst="rect">
            <a:avLst/>
          </a:prstGeom>
          <a:noFill/>
        </p:spPr>
        <p:txBody>
          <a:bodyPr wrap="square" lIns="91395" tIns="45699" rIns="91395" bIns="45699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+ upgrade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41355</TotalTime>
  <Words>1957</Words>
  <Application>Microsoft Office PowerPoint</Application>
  <PresentationFormat>On-screen Show (16:9)</PresentationFormat>
  <Paragraphs>574</Paragraphs>
  <Slides>67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1_Office Theme</vt:lpstr>
      <vt:lpstr>Hands On Java 11 OCP Certification Prep</vt:lpstr>
      <vt:lpstr>URLs</vt:lpstr>
      <vt:lpstr>About Us</vt:lpstr>
      <vt:lpstr>Jeanne &amp; Scott’s Java 8 Cert Books</vt:lpstr>
      <vt:lpstr>Pre-order Java 11 Cert Books</vt:lpstr>
      <vt:lpstr>Disclaimers</vt:lpstr>
      <vt:lpstr>Agenda</vt:lpstr>
      <vt:lpstr>Exam Overview</vt:lpstr>
      <vt:lpstr>Previous Certification History</vt:lpstr>
      <vt:lpstr>Java 11 Path</vt:lpstr>
      <vt:lpstr>If you have an older cert</vt:lpstr>
      <vt:lpstr>Modules</vt:lpstr>
      <vt:lpstr>JDK has been modularized</vt:lpstr>
      <vt:lpstr>Module graph</vt:lpstr>
      <vt:lpstr>Simple module</vt:lpstr>
      <vt:lpstr>module-info.java</vt:lpstr>
      <vt:lpstr>Module file “commands”</vt:lpstr>
      <vt:lpstr>Module implications</vt:lpstr>
      <vt:lpstr>Question 1</vt:lpstr>
      <vt:lpstr>Question 2</vt:lpstr>
      <vt:lpstr>Question 3</vt:lpstr>
      <vt:lpstr>Question 4</vt:lpstr>
      <vt:lpstr>Required Software for Today</vt:lpstr>
      <vt:lpstr>Labs</vt:lpstr>
      <vt:lpstr>Lab</vt:lpstr>
      <vt:lpstr>Small Features</vt:lpstr>
      <vt:lpstr>Underscores</vt:lpstr>
      <vt:lpstr>Private methods</vt:lpstr>
      <vt:lpstr>Allowed in Interfaces</vt:lpstr>
      <vt:lpstr>Effectively Final Definition</vt:lpstr>
      <vt:lpstr>Which are effectively final?</vt:lpstr>
      <vt:lpstr>Try with Resources - Before</vt:lpstr>
      <vt:lpstr>Try with Resources - After</vt:lpstr>
      <vt:lpstr>What’s wrong here?</vt:lpstr>
      <vt:lpstr>Question 1</vt:lpstr>
      <vt:lpstr>Question 2</vt:lpstr>
      <vt:lpstr>Question 3</vt:lpstr>
      <vt:lpstr>Question 4</vt:lpstr>
      <vt:lpstr>Question 5</vt:lpstr>
      <vt:lpstr>Question 6</vt:lpstr>
      <vt:lpstr>Final section</vt:lpstr>
      <vt:lpstr>PowerPoint Presentation</vt:lpstr>
      <vt:lpstr>PowerPoint Presentation</vt:lpstr>
      <vt:lpstr>PowerPoint Presentation</vt:lpstr>
      <vt:lpstr>PowerPoint Presentation</vt:lpstr>
      <vt:lpstr>Where can we use?</vt:lpstr>
      <vt:lpstr>All or nothing</vt:lpstr>
      <vt:lpstr>Where can’t we use?</vt:lpstr>
      <vt:lpstr>Does this work?</vt:lpstr>
      <vt:lpstr>PowerPoint Presentation</vt:lpstr>
      <vt:lpstr>Strings</vt:lpstr>
      <vt:lpstr>Streams - ofNullable</vt:lpstr>
      <vt:lpstr>Streams - iterate</vt:lpstr>
      <vt:lpstr>Streams - takeWhile</vt:lpstr>
      <vt:lpstr>Streams - takeWhile</vt:lpstr>
      <vt:lpstr>Streams - dropWhile</vt:lpstr>
      <vt:lpstr>Streams - dropWhile</vt:lpstr>
      <vt:lpstr>Question 1</vt:lpstr>
      <vt:lpstr>Question 2</vt:lpstr>
      <vt:lpstr>Question 3</vt:lpstr>
      <vt:lpstr>Question 4</vt:lpstr>
      <vt:lpstr>Question 5</vt:lpstr>
      <vt:lpstr>Question 6</vt:lpstr>
      <vt:lpstr>Module 5 – Question 3</vt:lpstr>
      <vt:lpstr>Question 7</vt:lpstr>
      <vt:lpstr>Question 8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 5-8 and Eclipse</dc:title>
  <dc:creator>Jeanne Boyarsky</dc:creator>
  <cp:lastModifiedBy>Scott Selikoff</cp:lastModifiedBy>
  <cp:revision>674</cp:revision>
  <cp:lastPrinted>2015-05-02T03:43:06Z</cp:lastPrinted>
  <dcterms:created xsi:type="dcterms:W3CDTF">2014-06-07T18:52:31Z</dcterms:created>
  <dcterms:modified xsi:type="dcterms:W3CDTF">2019-08-11T03:52:06Z</dcterms:modified>
</cp:coreProperties>
</file>