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354" r:id="rId2"/>
    <p:sldId id="530" r:id="rId3"/>
    <p:sldId id="543" r:id="rId4"/>
    <p:sldId id="541" r:id="rId5"/>
    <p:sldId id="542" r:id="rId6"/>
    <p:sldId id="355" r:id="rId7"/>
    <p:sldId id="356" r:id="rId8"/>
    <p:sldId id="548" r:id="rId9"/>
    <p:sldId id="360" r:id="rId10"/>
    <p:sldId id="551" r:id="rId11"/>
    <p:sldId id="545" r:id="rId12"/>
    <p:sldId id="546" r:id="rId13"/>
    <p:sldId id="549" r:id="rId14"/>
    <p:sldId id="492" r:id="rId15"/>
    <p:sldId id="504" r:id="rId16"/>
    <p:sldId id="498" r:id="rId17"/>
    <p:sldId id="499" r:id="rId18"/>
    <p:sldId id="500" r:id="rId19"/>
    <p:sldId id="501" r:id="rId20"/>
    <p:sldId id="511" r:id="rId21"/>
    <p:sldId id="508" r:id="rId22"/>
    <p:sldId id="510" r:id="rId23"/>
    <p:sldId id="550" r:id="rId24"/>
    <p:sldId id="381" r:id="rId25"/>
    <p:sldId id="425" r:id="rId26"/>
    <p:sldId id="395" r:id="rId27"/>
    <p:sldId id="547" r:id="rId28"/>
    <p:sldId id="382" r:id="rId29"/>
    <p:sldId id="383" r:id="rId30"/>
    <p:sldId id="385" r:id="rId31"/>
    <p:sldId id="410" r:id="rId32"/>
    <p:sldId id="411" r:id="rId33"/>
    <p:sldId id="412" r:id="rId34"/>
    <p:sldId id="413" r:id="rId35"/>
    <p:sldId id="439" r:id="rId36"/>
    <p:sldId id="388" r:id="rId37"/>
    <p:sldId id="390" r:id="rId38"/>
    <p:sldId id="392" r:id="rId39"/>
    <p:sldId id="394" r:id="rId40"/>
    <p:sldId id="416" r:id="rId41"/>
    <p:sldId id="376" r:id="rId42"/>
    <p:sldId id="398" r:id="rId43"/>
    <p:sldId id="400" r:id="rId44"/>
    <p:sldId id="401" r:id="rId45"/>
    <p:sldId id="402" r:id="rId46"/>
    <p:sldId id="403" r:id="rId47"/>
    <p:sldId id="409" r:id="rId48"/>
    <p:sldId id="404" r:id="rId49"/>
    <p:sldId id="405" r:id="rId50"/>
    <p:sldId id="406" r:id="rId51"/>
    <p:sldId id="453" r:id="rId52"/>
    <p:sldId id="479" r:id="rId53"/>
    <p:sldId id="478" r:id="rId54"/>
    <p:sldId id="476" r:id="rId55"/>
    <p:sldId id="480" r:id="rId56"/>
    <p:sldId id="483" r:id="rId57"/>
    <p:sldId id="477" r:id="rId58"/>
    <p:sldId id="418" r:id="rId59"/>
    <p:sldId id="420" r:id="rId60"/>
    <p:sldId id="421" r:id="rId61"/>
    <p:sldId id="423" r:id="rId62"/>
    <p:sldId id="485" r:id="rId63"/>
    <p:sldId id="481" r:id="rId64"/>
    <p:sldId id="486" r:id="rId65"/>
    <p:sldId id="487" r:id="rId66"/>
    <p:sldId id="488" r:id="rId67"/>
    <p:sldId id="536" r:id="rId68"/>
  </p:sldIdLst>
  <p:sldSz cx="9144000" cy="5143500" type="screen16x9"/>
  <p:notesSz cx="7772400" cy="10058400"/>
  <p:defaultTextStyle>
    <a:defPPr>
      <a:defRPr lang="en-GB"/>
    </a:defPPr>
    <a:lvl1pPr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599784" indent="-228489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23475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293183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662890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488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1864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198840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581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A81DBC-B390-9C45-8641-C6182047225E}">
          <p14:sldIdLst>
            <p14:sldId id="354"/>
            <p14:sldId id="530"/>
            <p14:sldId id="543"/>
            <p14:sldId id="541"/>
            <p14:sldId id="542"/>
            <p14:sldId id="355"/>
            <p14:sldId id="356"/>
          </p14:sldIdLst>
        </p14:section>
        <p14:section name="Exam Overview" id="{50503E07-B9C4-4145-AE09-F5573FAF1449}">
          <p14:sldIdLst>
            <p14:sldId id="548"/>
            <p14:sldId id="360"/>
            <p14:sldId id="551"/>
            <p14:sldId id="545"/>
            <p14:sldId id="546"/>
          </p14:sldIdLst>
        </p14:section>
        <p14:section name="Modules" id="{1B418B75-C289-0A41-9DFC-9CE3E0D5AC5F}">
          <p14:sldIdLst>
            <p14:sldId id="549"/>
            <p14:sldId id="492"/>
            <p14:sldId id="504"/>
            <p14:sldId id="498"/>
            <p14:sldId id="499"/>
            <p14:sldId id="500"/>
            <p14:sldId id="501"/>
            <p14:sldId id="511"/>
            <p14:sldId id="508"/>
            <p14:sldId id="510"/>
            <p14:sldId id="550"/>
            <p14:sldId id="381"/>
            <p14:sldId id="425"/>
            <p14:sldId id="395"/>
          </p14:sldIdLst>
        </p14:section>
        <p14:section name="Small Features" id="{2653BB80-879A-6C49-A600-18F98C1307BB}">
          <p14:sldIdLst>
            <p14:sldId id="547"/>
            <p14:sldId id="382"/>
            <p14:sldId id="383"/>
            <p14:sldId id="385"/>
            <p14:sldId id="410"/>
            <p14:sldId id="411"/>
            <p14:sldId id="412"/>
            <p14:sldId id="413"/>
            <p14:sldId id="439"/>
            <p14:sldId id="388"/>
            <p14:sldId id="390"/>
            <p14:sldId id="392"/>
            <p14:sldId id="394"/>
            <p14:sldId id="416"/>
          </p14:sldIdLst>
        </p14:section>
        <p14:section name="Var" id="{A1CA07F6-897A-A34B-8612-9ECA5A47D86D}">
          <p14:sldIdLst>
            <p14:sldId id="376"/>
            <p14:sldId id="398"/>
            <p14:sldId id="400"/>
            <p14:sldId id="401"/>
            <p14:sldId id="402"/>
            <p14:sldId id="403"/>
            <p14:sldId id="409"/>
            <p14:sldId id="404"/>
            <p14:sldId id="405"/>
            <p14:sldId id="406"/>
            <p14:sldId id="453"/>
            <p14:sldId id="479"/>
            <p14:sldId id="478"/>
            <p14:sldId id="476"/>
            <p14:sldId id="480"/>
            <p14:sldId id="483"/>
            <p14:sldId id="477"/>
            <p14:sldId id="418"/>
            <p14:sldId id="420"/>
            <p14:sldId id="421"/>
            <p14:sldId id="423"/>
            <p14:sldId id="485"/>
            <p14:sldId id="481"/>
            <p14:sldId id="486"/>
            <p14:sldId id="487"/>
            <p14:sldId id="488"/>
            <p14:sldId id="5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B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2674" y="-82"/>
      </p:cViewPr>
      <p:guideLst>
        <p:guide orient="horz" pos="2142"/>
        <p:guide pos="438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70286">
              <a:defRPr sz="1200"/>
            </a:lvl1pPr>
          </a:lstStyle>
          <a:p>
            <a:pPr>
              <a:defRPr/>
            </a:pPr>
            <a:fld id="{E504BF6F-FB33-0348-8447-94056523DCC2}" type="datetimeFigureOut">
              <a:rPr lang="en-US"/>
              <a:pPr>
                <a:defRPr/>
              </a:pPr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70286">
              <a:defRPr sz="1200"/>
            </a:lvl1pPr>
          </a:lstStyle>
          <a:p>
            <a:pPr>
              <a:defRPr/>
            </a:pPr>
            <a:fld id="{C1FD81E5-C1A4-8046-8CEE-F534A235B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370286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52F9E70-24B7-F544-81C7-5A2119E12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588" indent="-285610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445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420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398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185034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041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048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055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6B86D1-AC9A-2846-9A78-CB32EC9C14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B,C,D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dirty="0" smtClean="0"/>
              <a:t>=238196&amp;picture=woman-drinking-coffee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openjdk.java.net</a:t>
            </a:r>
            <a:r>
              <a:rPr lang="en-US" dirty="0" smtClean="0"/>
              <a:t>/</a:t>
            </a:r>
            <a:r>
              <a:rPr lang="en-US" dirty="0" err="1" smtClean="0"/>
              <a:t>jeps</a:t>
            </a:r>
            <a:r>
              <a:rPr lang="en-US" dirty="0" smtClean="0"/>
              <a:t>/225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B46421-AF0A-9146-BFF2-CEA5E4F8524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A,B,C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325437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827B6A4-1AFE-AF40-8B05-FEB222D3EC3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Point out </a:t>
            </a:r>
            <a:r>
              <a:rPr lang="en-US" dirty="0" err="1" smtClean="0"/>
              <a:t>scanability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946D1A-C3B6-534C-80B1-E3108B08AD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3DBE707-66CE-A643-AD2A-980C0638E6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Not always less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A62F1A6-3ADD-8942-9AF0-37D77DC1437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r>
              <a:rPr lang="en-US" dirty="0" smtClean="0"/>
              <a:t>Useful for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2704AF-24DA-C04F-A717-1E20CC64ADD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D71BF3-945F-C940-BDDA-D5F7C21F905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0789AF4-44EF-6245-9475-DC337CB2A86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CC60D6-A86D-D54E-8288-AD7FB836F16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Drops prefix</a:t>
            </a:r>
            <a:r>
              <a:rPr lang="en-US" baseline="0" dirty="0" smtClean="0"/>
              <a:t> and then goes on infinitely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EB26F9-DA03-6D4F-BF22-A288216552C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and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 (semi-colons not commas)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 doesn’t update anything)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smtClean="0"/>
              <a:t>=238196&amp;picture=woman-drinking-coffee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070" indent="0" algn="ctr">
              <a:buNone/>
              <a:defRPr/>
            </a:lvl2pPr>
            <a:lvl3pPr marL="740140" indent="0" algn="ctr">
              <a:buNone/>
              <a:defRPr/>
            </a:lvl3pPr>
            <a:lvl4pPr marL="1110211" indent="0" algn="ctr">
              <a:buNone/>
              <a:defRPr/>
            </a:lvl4pPr>
            <a:lvl5pPr marL="1480279" indent="0" algn="ctr">
              <a:buNone/>
              <a:defRPr/>
            </a:lvl5pPr>
            <a:lvl6pPr marL="1850349" indent="0" algn="ctr">
              <a:buNone/>
              <a:defRPr/>
            </a:lvl6pPr>
            <a:lvl7pPr marL="2220417" indent="0" algn="ctr">
              <a:buNone/>
              <a:defRPr/>
            </a:lvl7pPr>
            <a:lvl8pPr marL="2590489" indent="0" algn="ctr">
              <a:buNone/>
              <a:defRPr/>
            </a:lvl8pPr>
            <a:lvl9pPr marL="296055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0FA6-0E4E-374F-A670-4D4482D28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E5878-8193-EF4C-8F1B-5B3D327BA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7"/>
            <a:ext cx="1892160" cy="3915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7"/>
            <a:ext cx="5538240" cy="3915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3A-13E2-7441-8E85-C6D929C56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D745-8A3A-FF41-968A-5946F3DDC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53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070" indent="0">
              <a:buNone/>
              <a:defRPr sz="1500"/>
            </a:lvl2pPr>
            <a:lvl3pPr marL="740140" indent="0">
              <a:buNone/>
              <a:defRPr sz="1300"/>
            </a:lvl3pPr>
            <a:lvl4pPr marL="1110211" indent="0">
              <a:buNone/>
              <a:defRPr sz="1100"/>
            </a:lvl4pPr>
            <a:lvl5pPr marL="1480279" indent="0">
              <a:buNone/>
              <a:defRPr sz="1100"/>
            </a:lvl5pPr>
            <a:lvl6pPr marL="1850349" indent="0">
              <a:buNone/>
              <a:defRPr sz="1100"/>
            </a:lvl6pPr>
            <a:lvl7pPr marL="2220417" indent="0">
              <a:buNone/>
              <a:defRPr sz="1100"/>
            </a:lvl7pPr>
            <a:lvl8pPr marL="2590489" indent="0">
              <a:buNone/>
              <a:defRPr sz="1100"/>
            </a:lvl8pPr>
            <a:lvl9pPr marL="296055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8218-29B9-5548-BCCA-B035CE2B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07CEE-5447-484B-AE7B-F71615921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614E-ED44-7646-A963-1A3635A4C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2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BB04-9F96-5A46-9C8F-AA86A6260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4093-3A47-D24D-B76F-9D2BFC182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3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5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9F69-3A2C-224C-8A8F-5D99DB4A9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5" y="3600024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5" y="459050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070" indent="0">
              <a:buNone/>
              <a:defRPr sz="2300"/>
            </a:lvl2pPr>
            <a:lvl3pPr marL="740140" indent="0">
              <a:buNone/>
              <a:defRPr sz="1900"/>
            </a:lvl3pPr>
            <a:lvl4pPr marL="1110211" indent="0">
              <a:buNone/>
              <a:defRPr sz="1600"/>
            </a:lvl4pPr>
            <a:lvl5pPr marL="1480279" indent="0">
              <a:buNone/>
              <a:defRPr sz="1600"/>
            </a:lvl5pPr>
            <a:lvl6pPr marL="1850349" indent="0">
              <a:buNone/>
              <a:defRPr sz="1600"/>
            </a:lvl6pPr>
            <a:lvl7pPr marL="2220417" indent="0">
              <a:buNone/>
              <a:defRPr sz="1600"/>
            </a:lvl7pPr>
            <a:lvl8pPr marL="2590489" indent="0">
              <a:buNone/>
              <a:defRPr sz="1600"/>
            </a:lvl8pPr>
            <a:lvl9pPr marL="2960557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5" y="4025584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0A59-9C23-4D44-92BF-034561E26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1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80" y="1470026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29400" y="4552955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370070">
              <a:buClrTx/>
              <a:buFontTx/>
              <a:buNone/>
              <a:tabLst>
                <a:tab pos="585945" algn="l"/>
                <a:tab pos="1171886" algn="l"/>
                <a:tab pos="1757833" algn="l"/>
              </a:tabLst>
              <a:defRPr sz="22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239A834-7389-4949-BEEE-9637A1BB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990600" y="4552955"/>
            <a:ext cx="7086600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defPPr>
              <a:defRPr lang="en-GB"/>
            </a:defPPr>
            <a:lvl1pPr algn="r" defTabSz="37025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86230" algn="l"/>
                <a:tab pos="1172459" algn="l"/>
                <a:tab pos="1758689" algn="l"/>
              </a:tabLst>
              <a:defRPr sz="1400" kern="1200">
                <a:solidFill>
                  <a:srgbClr val="FFFFFF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 marL="601604" indent="-230165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25423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295274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665126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7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933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08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244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@</a:t>
            </a:r>
            <a:r>
              <a:rPr lang="en-US" sz="2200" dirty="0" err="1" smtClean="0">
                <a:solidFill>
                  <a:schemeClr val="tx1"/>
                </a:solidFill>
              </a:rPr>
              <a:t>JeanneBoyarsky</a:t>
            </a:r>
            <a:r>
              <a:rPr lang="en-US" sz="2200" dirty="0" smtClean="0">
                <a:solidFill>
                  <a:schemeClr val="tx1"/>
                </a:solidFill>
              </a:rPr>
              <a:t>	 	@</a:t>
            </a:r>
            <a:r>
              <a:rPr lang="en-US" sz="2200" dirty="0" err="1" smtClean="0">
                <a:solidFill>
                  <a:schemeClr val="tx1"/>
                </a:solidFill>
              </a:rPr>
              <a:t>ScottSelikoff</a:t>
            </a:r>
            <a:r>
              <a:rPr lang="en-US" sz="2200" dirty="0" smtClean="0">
                <a:solidFill>
                  <a:schemeClr val="tx1"/>
                </a:solidFill>
              </a:rPr>
              <a:t>			@</a:t>
            </a:r>
            <a:r>
              <a:rPr lang="en-US" sz="2200" dirty="0" err="1" smtClean="0">
                <a:solidFill>
                  <a:schemeClr val="tx1"/>
                </a:solidFill>
              </a:rPr>
              <a:t>omniprof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035384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5456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5525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5592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4503" indent="-274503" algn="l" defTabSz="36812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599784" indent="-228489" algn="l" defTabSz="368120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923475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charset="0"/>
        <a:defRPr sz="1900">
          <a:solidFill>
            <a:srgbClr val="000000"/>
          </a:solidFill>
          <a:latin typeface="+mn-lt"/>
          <a:ea typeface="+mn-ea"/>
          <a:cs typeface="+mn-cs"/>
        </a:defRPr>
      </a:lvl3pPr>
      <a:lvl4pPr marL="1293183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662890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035384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5456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5525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5592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07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14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211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027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034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41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048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055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105150"/>
            <a:ext cx="6400800" cy="1316038"/>
          </a:xfrm>
        </p:spPr>
        <p:txBody>
          <a:bodyPr/>
          <a:lstStyle/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Wednesday, September 18, 2019</a:t>
            </a:r>
            <a:endParaRPr lang="en-US" dirty="0"/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Oracle Code One (HOL18122)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070">
              <a:defRPr/>
            </a:pPr>
            <a:r>
              <a:rPr lang="en-US" dirty="0" smtClean="0"/>
              <a:t>Hands On Java 11 OCP Certification Prep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47800" y="1885950"/>
            <a:ext cx="64008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7007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4014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110211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480279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5034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22041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59048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96055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Jeanne Boyarsky, Scott </a:t>
            </a:r>
            <a:r>
              <a:rPr lang="en-US" dirty="0" err="1" smtClean="0"/>
              <a:t>Selikoff</a:t>
            </a:r>
            <a:r>
              <a:rPr lang="en-US" dirty="0" smtClean="0"/>
              <a:t> </a:t>
            </a:r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&amp; Ken </a:t>
            </a:r>
            <a:r>
              <a:rPr lang="en-US" dirty="0" err="1" smtClean="0"/>
              <a:t>Fogel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Certification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 descr="D:\Book\2019-oraclecodeone-cert-hol\p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89974"/>
            <a:ext cx="6705600" cy="327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8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11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1531077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936" y="1665250"/>
            <a:ext cx="1953123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1Z0-815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1)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1529950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336" y="1664123"/>
            <a:ext cx="1909659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1Z0-816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2)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1907553"/>
            <a:ext cx="1725733" cy="440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7936" y="264795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1142" y="3540681"/>
            <a:ext cx="2275676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OCP: Java SE 11 Developer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5492" y="3333750"/>
            <a:ext cx="2204887" cy="108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63413" y="1276350"/>
            <a:ext cx="1676400" cy="712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9613" y="1314449"/>
            <a:ext cx="15240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Yes, 2 OCP level exams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7400" y="2503139"/>
            <a:ext cx="2352408" cy="674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1933" y="2503139"/>
            <a:ext cx="23622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 cert granted for completing 1Z0-815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65889" y="3345337"/>
            <a:ext cx="3073924" cy="978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1813" y="3397081"/>
            <a:ext cx="3113988" cy="92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OCP Part 1 (1Z0-815) similar to OCA 8 (1Z0-808) exam, but much harder!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2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an older cert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3565"/>
              </p:ext>
            </p:extLst>
          </p:nvPr>
        </p:nvGraphicFramePr>
        <p:xfrm>
          <a:off x="838200" y="1276350"/>
          <a:ext cx="7504114" cy="29260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If already passed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Need to take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OCP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1Z0-817 (upgrade exam)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OCA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1Z0-816 (part 2)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OCJP/SCJP 1.5</a:t>
                      </a:r>
                      <a:r>
                        <a:rPr lang="en-US" sz="2800" baseline="0" dirty="0" smtClean="0"/>
                        <a:t> or earlier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1Z0-815 (part 1) +</a:t>
                      </a:r>
                      <a:r>
                        <a:rPr lang="en-US" sz="2800" baseline="0" dirty="0" smtClean="0"/>
                        <a:t> 1Z0-816 (part 2)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8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has been modularized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33600" y="1504950"/>
            <a:ext cx="2667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62200" y="1962150"/>
            <a:ext cx="20574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504950"/>
            <a:ext cx="2133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JDK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2495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java.logging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62200" y="3038475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java.sql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3638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+ many more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504950"/>
            <a:ext cx="2590800" cy="121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00000"/>
                </a:solidFill>
              </a:rPr>
              <a:t>java.base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automatically available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419600" y="1733550"/>
            <a:ext cx="106680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13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https://</a:t>
            </a:r>
            <a:r>
              <a:rPr lang="en-US" sz="2200" dirty="0" err="1"/>
              <a:t>docs.oracle.com</a:t>
            </a:r>
            <a:r>
              <a:rPr lang="en-US" sz="2200" dirty="0"/>
              <a:t>/en/java/</a:t>
            </a:r>
            <a:r>
              <a:rPr lang="en-US" sz="2200" dirty="0" err="1"/>
              <a:t>javase</a:t>
            </a:r>
            <a:r>
              <a:rPr lang="en-US" sz="2200" dirty="0"/>
              <a:t>/11/docs/</a:t>
            </a:r>
            <a:r>
              <a:rPr lang="en-US" sz="2200" dirty="0" err="1"/>
              <a:t>api</a:t>
            </a:r>
            <a:r>
              <a:rPr lang="en-US" sz="2200" dirty="0"/>
              <a:t>/</a:t>
            </a:r>
            <a:r>
              <a:rPr lang="en-US" sz="2200" dirty="0" err="1"/>
              <a:t>java.logging</a:t>
            </a:r>
            <a:r>
              <a:rPr lang="en-US" sz="2200" dirty="0"/>
              <a:t>/module-</a:t>
            </a:r>
            <a:r>
              <a:rPr lang="en-US" sz="2200" dirty="0" err="1"/>
              <a:t>summary.html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90750"/>
            <a:ext cx="3786496" cy="22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95800" y="1276350"/>
            <a:ext cx="37338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7504113" cy="2933700"/>
          </a:xfrm>
        </p:spPr>
        <p:txBody>
          <a:bodyPr/>
          <a:lstStyle/>
          <a:p>
            <a:pPr marL="0" indent="0"/>
            <a:r>
              <a:rPr lang="en-US" dirty="0" err="1" smtClean="0"/>
              <a:t>src</a:t>
            </a:r>
            <a:endParaRPr lang="en-US" dirty="0"/>
          </a:p>
          <a:p>
            <a:pPr marL="0" indent="0"/>
            <a:r>
              <a:rPr lang="en-US" dirty="0" smtClean="0"/>
              <a:t>	package1</a:t>
            </a:r>
          </a:p>
          <a:p>
            <a:pPr marL="0" indent="0"/>
            <a:r>
              <a:rPr lang="en-US" dirty="0"/>
              <a:t>		</a:t>
            </a:r>
            <a:r>
              <a:rPr lang="en-US" dirty="0" smtClean="0"/>
              <a:t>MyClass1.class</a:t>
            </a:r>
            <a:endParaRPr lang="en-US" dirty="0"/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package2</a:t>
            </a:r>
          </a:p>
          <a:p>
            <a:pPr marL="0" indent="0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MyClass2.class</a:t>
            </a:r>
            <a:endParaRPr lang="en-US" dirty="0"/>
          </a:p>
          <a:p>
            <a:pPr marL="0" indent="0"/>
            <a:r>
              <a:rPr lang="en-US" dirty="0" smtClean="0"/>
              <a:t>	module-</a:t>
            </a:r>
            <a:r>
              <a:rPr lang="en-US" dirty="0" err="1" smtClean="0"/>
              <a:t>info.class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704053"/>
            <a:ext cx="2971800" cy="170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odule-info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 smtClean="0">
                <a:solidFill>
                  <a:srgbClr val="000000"/>
                </a:solidFill>
              </a:rPr>
              <a:t>One or more packages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r>
              <a:rPr lang="en-US" dirty="0" err="1" smtClean="0"/>
              <a:t>info.java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module </a:t>
            </a:r>
            <a:r>
              <a:rPr lang="en-US" dirty="0" err="1" smtClean="0"/>
              <a:t>moduleName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requires </a:t>
            </a:r>
            <a:r>
              <a:rPr lang="en-US" dirty="0" err="1" smtClean="0"/>
              <a:t>otherModuleName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exports </a:t>
            </a:r>
            <a:r>
              <a:rPr lang="en-US" dirty="0" err="1" smtClean="0"/>
              <a:t>packageName</a:t>
            </a:r>
            <a:r>
              <a:rPr lang="en-US" dirty="0"/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file “commands”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13" y="1115309"/>
            <a:ext cx="7504113" cy="29337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dependencies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equires transitive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grant to caller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xports 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share package with specific module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reflection</a:t>
            </a:r>
          </a:p>
          <a:p>
            <a:pPr marL="457200" indent="-457200">
              <a:buFont typeface="Arial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rovides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services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Can have “private” package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circular dependencies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speakerdeck.com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endParaRPr lang="en-US" dirty="0"/>
          </a:p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r>
              <a:rPr lang="en-US" dirty="0"/>
              <a:t>/2019-oraclecodeone-cert-hol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Given a module, which command </a:t>
            </a:r>
            <a:r>
              <a:rPr lang="en-US" dirty="0" smtClean="0"/>
              <a:t>allows </a:t>
            </a:r>
            <a:r>
              <a:rPr lang="en-US" dirty="0" smtClean="0"/>
              <a:t>other modules to </a:t>
            </a:r>
            <a:r>
              <a:rPr lang="en-US" dirty="0" smtClean="0"/>
              <a:t>access a </a:t>
            </a:r>
            <a:r>
              <a:rPr lang="en-US" dirty="0" smtClean="0"/>
              <a:t>package it defines?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1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modules are available by default?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4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5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reflection?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are true of the module-info?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It </a:t>
            </a:r>
            <a:r>
              <a:rPr lang="en-US" dirty="0" smtClean="0"/>
              <a:t>must have </a:t>
            </a:r>
            <a:r>
              <a:rPr lang="en-US" dirty="0"/>
              <a:t>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cannot have 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is required to be in a module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appears at the root of the module</a:t>
            </a:r>
          </a:p>
          <a:p>
            <a:pPr marL="0" indent="0"/>
            <a:r>
              <a:rPr lang="en-US" dirty="0" smtClean="0"/>
              <a:t>E.	 It’s name is </a:t>
            </a:r>
            <a:r>
              <a:rPr lang="en-US" dirty="0" err="1" smtClean="0"/>
              <a:t>moduleInfo.java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6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Lab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Required Software for </a:t>
            </a:r>
            <a:r>
              <a:rPr lang="en-US" dirty="0" smtClean="0"/>
              <a:t>Today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Java </a:t>
            </a:r>
            <a:r>
              <a:rPr lang="en-US" dirty="0" smtClean="0"/>
              <a:t>11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Editor or IDE of your choice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Note: we don’t recommend using an IDE to study for the cert, but we only have two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5" y="1352550"/>
            <a:ext cx="7504113" cy="2933700"/>
          </a:xfrm>
        </p:spPr>
        <p:txBody>
          <a:bodyPr/>
          <a:lstStyle/>
          <a:p>
            <a:pPr marL="514100" indent="-5141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will sprinkle in some concepts form earlier version of Java into the labs. (ex: reading from a file). 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/>
              <a:t>If you are not familiar with these, it is fine to Google or ask </a:t>
            </a:r>
            <a:r>
              <a:rPr lang="en-US" sz="2400" dirty="0" smtClean="0"/>
              <a:t>us for help.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 smtClean="0"/>
              <a:t>Sample solutions are in the </a:t>
            </a:r>
            <a:r>
              <a:rPr lang="en-US" sz="2400" dirty="0" err="1" smtClean="0"/>
              <a:t>github</a:t>
            </a:r>
            <a:r>
              <a:rPr lang="en-US" sz="2400" smtClean="0"/>
              <a:t> repo.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Small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Underscore (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 smtClean="0"/>
              <a:t> interface methods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effectively </a:t>
            </a:r>
            <a:r>
              <a:rPr lang="en-US" sz="2800" dirty="0"/>
              <a:t>final in </a:t>
            </a:r>
            <a:endParaRPr lang="en-US" sz="2800" dirty="0" smtClean="0"/>
          </a:p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  try-with-resources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Single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 no longer a valid identifier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Double underscore valid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Underscore and letters valid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Positioning for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rivate and private static methods allowed in interfaces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Can be used by static and default methods to reduce code duplication</a:t>
            </a:r>
          </a:p>
          <a:p>
            <a:pPr marL="782258" lvl="1" indent="-456977">
              <a:buFont typeface="Arial"/>
              <a:buChar char="•"/>
            </a:pPr>
            <a:r>
              <a:rPr lang="en-US" dirty="0" smtClean="0"/>
              <a:t>Can’t be used outside of interface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76350"/>
            <a:ext cx="139348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76350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76350"/>
            <a:ext cx="1371600" cy="1352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2800350"/>
            <a:ext cx="2819400" cy="104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2800350"/>
            <a:ext cx="2819400" cy="135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Software Consultant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00350"/>
            <a:ext cx="2819400" cy="135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Teacher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DawsCon</a:t>
            </a:r>
            <a:r>
              <a:rPr lang="en-US" sz="2200" dirty="0" smtClean="0">
                <a:solidFill>
                  <a:srgbClr val="000000"/>
                </a:solidFill>
              </a:rPr>
              <a:t> Organizer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Types Allowed in Interfaces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57148"/>
              </p:ext>
            </p:extLst>
          </p:nvPr>
        </p:nvGraphicFramePr>
        <p:xfrm>
          <a:off x="815979" y="1470025"/>
          <a:ext cx="7504114" cy="298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Scope/Modifiers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Constants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final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Abstract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abstract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Default</a:t>
                      </a:r>
                      <a:r>
                        <a:rPr lang="en-US" sz="2200" baseline="0" dirty="0" smtClean="0"/>
                        <a:t>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Instance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Private Static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 static</a:t>
                      </a:r>
                      <a:endParaRPr lang="en-U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Final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typed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800" dirty="0"/>
              <a:t> before </a:t>
            </a:r>
            <a:r>
              <a:rPr lang="en-US" sz="2800" dirty="0" err="1"/>
              <a:t>param</a:t>
            </a:r>
            <a:r>
              <a:rPr lang="en-US" sz="2800" dirty="0"/>
              <a:t>/local </a:t>
            </a:r>
            <a:r>
              <a:rPr lang="en-US" sz="2800" dirty="0" smtClean="0"/>
              <a:t>variable and </a:t>
            </a:r>
            <a:r>
              <a:rPr lang="en-US" sz="2800" dirty="0"/>
              <a:t>it would still </a:t>
            </a:r>
            <a:r>
              <a:rPr lang="en-US" sz="2800" dirty="0" smtClean="0"/>
              <a:t>compile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 be used in lambda expressions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effectively final?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4;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rc1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numChairs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rc2 = r -&gt; r 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Resource must be declared with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Try-with-Resources -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Effectively final resources can be declared before try-with-resources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("file");</a:t>
            </a:r>
          </a:p>
          <a:p>
            <a:pPr marL="0" indent="0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try(r)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 file</a:t>
            </a:r>
          </a:p>
          <a:p>
            <a:pPr marL="0" indent="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wrong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66800" y="971550"/>
            <a:ext cx="7603200" cy="353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con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 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con.prepareStatement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ps.setInt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ps.executeQuery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(con;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de-DE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70560" y="3453127"/>
            <a:ext cx="2557440" cy="4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Resource leak!</a:t>
            </a:r>
          </a:p>
        </p:txBody>
      </p:sp>
    </p:spTree>
    <p:extLst>
      <p:ext uri="{BB962C8B-B14F-4D97-AF65-F5344CB8AC3E}">
        <p14:creationId xmlns:p14="http://schemas.microsoft.com/office/powerpoint/2010/main" val="29332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1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001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_a 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_1 = </a:t>
            </a:r>
            <a:r>
              <a:rPr lang="en-US" dirty="0"/>
              <a:t>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$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__  =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method() { return 1; 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TheInterface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 static void method() {}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n</a:t>
            </a:r>
            <a:r>
              <a:rPr lang="en-US" dirty="0" smtClean="0"/>
              <a:t>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identifiers could have independently been changed to _ in Java 10?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1-2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3-4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5 or more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</a:t>
            </a:r>
            <a:r>
              <a:rPr lang="mr-IN" dirty="0" smtClean="0"/>
              <a:t>–</a:t>
            </a:r>
            <a:r>
              <a:rPr lang="en-US" dirty="0" smtClean="0"/>
              <a:t> code does not compile</a:t>
            </a:r>
          </a:p>
          <a:p>
            <a:pPr marL="0" inden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6431" y="1962150"/>
            <a:ext cx="5876930" cy="1097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Planet {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private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1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1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Jeanne &amp; Scott’s Java 8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6019800" cy="31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is true at the end of the code block?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is closed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remains open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None; the code does not compile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4" y="1504950"/>
            <a:ext cx="5715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Var/Stream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(local variable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type inference)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Streams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49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"Jeanne";</a:t>
            </a: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Syntactical sugar/less boilerplate</a:t>
            </a: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Not immutable (no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78490-BB65-4248-A8E9-EBD75FA31094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WebElement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+mj-lt"/>
                <a:cs typeface="Courier New" panose="02070309020205020404" pitchFamily="49" charset="0"/>
              </a:rPr>
              <a:t>vs</a:t>
            </a:r>
            <a:endParaRPr lang="en-US" sz="22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thead.findElements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VolunteerDashboardRow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(headers);</a:t>
            </a:r>
          </a:p>
          <a:p>
            <a:pPr marL="276063" indent="-276063" defTabSz="369672">
              <a:defRPr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BAFDC4-329A-2948-B3D2-38EB51F607F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createAndGetFile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(CSV_DATA);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    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csvPath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CSVPrinter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csvWriter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CSVFormat.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91DE2-A04B-484A-A95D-8DB2FF7543F6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productMap1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Map&lt;Integer, String&gt; productMap2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productMap3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String&gt;();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2A74C-311B-3749-8CEB-EA19915158EB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"SF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other = name + 2;</a:t>
            </a:r>
          </a:p>
          <a:p>
            <a:pPr marL="276063" indent="-276063" defTabSz="369672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list = List.of(1, 2, 3);</a:t>
            </a:r>
          </a:p>
          <a:p>
            <a:pPr marL="276063" indent="-276063" defTabSz="369672">
              <a:defRPr/>
            </a:pPr>
            <a:r>
              <a:rPr lang="mr-IN" sz="2400" dirty="0">
                <a:latin typeface="Courier New" panose="02070309020205020404" pitchFamily="49" charset="0"/>
                <a:cs typeface="Courier"/>
              </a:rPr>
              <a:t>for (</a:t>
            </a:r>
            <a:r>
              <a:rPr lang="mr-IN" sz="2400" dirty="0">
                <a:solidFill>
                  <a:srgbClr val="FF0000"/>
                </a:solidFill>
                <a:latin typeface="Courier New" panose="02070309020205020404" pitchFamily="49" charset="0"/>
                <a:cs typeface="Courier"/>
              </a:rPr>
              <a:t>var</a:t>
            </a:r>
            <a:r>
              <a:rPr lang="mr-IN" sz="2400" dirty="0">
                <a:latin typeface="Courier New" panose="02070309020205020404" pitchFamily="49" charset="0"/>
                <a:cs typeface="Courier"/>
              </a:rPr>
              <a:t> num : list) {</a:t>
            </a:r>
            <a:r>
              <a:rPr lang="mr-IN" sz="2400" dirty="0" smtClean="0">
                <a:latin typeface="Courier New" panose="02070309020205020404" pitchFamily="49" charset="0"/>
                <a:cs typeface="Courier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true;</a:t>
            </a:r>
          </a:p>
          <a:p>
            <a:pPr marL="276063" indent="-276063" defTabSz="369672">
              <a:defRPr/>
            </a:pPr>
            <a:endParaRPr lang="mr-IN" sz="24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EB9DF-419C-684F-BC99-7CF022093A28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All or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76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No 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list) -&gt; true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map, List 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DF23E-ACC9-5242-8D8C-EE8FBC2FB4F9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can’t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Inner {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bad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 }</a:t>
            </a:r>
          </a:p>
          <a:p>
            <a:pPr marL="276063" indent="-276063" defTabSz="369672"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6063" indent="-276063" defTabSz="369672"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4;</a:t>
            </a:r>
          </a:p>
          <a:p>
            <a:pPr marL="0" indent="0" defTabSz="369672">
              <a:defRPr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Also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instance variables, </a:t>
            </a:r>
            <a:r>
              <a:rPr lang="en-US" sz="2400" dirty="0" err="1">
                <a:latin typeface="+mj-lt"/>
                <a:cs typeface="Courier New" panose="02070309020205020404" pitchFamily="49" charset="0"/>
              </a:rPr>
              <a:t>etc</a:t>
            </a:r>
            <a:endParaRPr lang="mr-IN" sz="2400" dirty="0">
              <a:latin typeface="+mj-lt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383FA-26F1-0042-92A4-78D6F378443A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algn="ctr" defTabSz="369672"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6063" indent="-276063" algn="ctr" defTabSz="369672">
              <a:defRPr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mr-IN" sz="3200" dirty="0">
              <a:latin typeface="Courier New" panose="02070309020205020404" pitchFamily="49" charset="0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1A211B-307C-9744-8DA4-5A2500FD77A9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Java 11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4" y="1428750"/>
            <a:ext cx="1929432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28750"/>
            <a:ext cx="1889760" cy="2362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5980" y="3841750"/>
            <a:ext cx="7504113" cy="561976"/>
          </a:xfrm>
        </p:spPr>
        <p:txBody>
          <a:bodyPr/>
          <a:lstStyle/>
          <a:p>
            <a:pPr marL="0" indent="0"/>
            <a:r>
              <a:rPr lang="en-US" dirty="0" smtClean="0"/>
              <a:t>Book I (Exam 1Z0-815) available in November</a:t>
            </a:r>
          </a:p>
        </p:txBody>
      </p:sp>
    </p:spTree>
    <p:extLst>
      <p:ext uri="{BB962C8B-B14F-4D97-AF65-F5344CB8AC3E}">
        <p14:creationId xmlns:p14="http://schemas.microsoft.com/office/powerpoint/2010/main" val="4638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971550"/>
          <a:ext cx="7162800" cy="25606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76600"/>
                <a:gridCol w="3886200"/>
              </a:tblGrid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typing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Loss of</a:t>
                      </a:r>
                      <a:r>
                        <a:rPr lang="en-US" sz="2400" baseline="0" dirty="0" smtClean="0"/>
                        <a:t> information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redundancy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names matter more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 scan variable names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 careful!</a:t>
                      </a:r>
                      <a:endParaRPr lang="en-US" sz="24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DD035-1B6D-C34B-BF6D-788E5DF7167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83987" name="Rectangle 1"/>
          <p:cNvSpPr>
            <a:spLocks noChangeArrowheads="1"/>
          </p:cNvSpPr>
          <p:nvPr/>
        </p:nvSpPr>
        <p:spPr bwMode="auto">
          <a:xfrm>
            <a:off x="990600" y="3714753"/>
            <a:ext cx="7086600" cy="36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9" rIns="91395" bIns="45699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http://openjdk.java.net/projects/amber/LVTIstyle.html</a:t>
            </a:r>
          </a:p>
        </p:txBody>
      </p:sp>
    </p:spTree>
    <p:extLst>
      <p:ext uri="{BB962C8B-B14F-4D97-AF65-F5344CB8AC3E}">
        <p14:creationId xmlns:p14="http://schemas.microsoft.com/office/powerpoint/2010/main" val="3063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n123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".chars(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count();</a:t>
            </a:r>
          </a:p>
          <a:p>
            <a:pPr marL="0" indent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ofNullable</a:t>
            </a:r>
            <a:endParaRPr lang="en-US" dirty="0"/>
          </a:p>
        </p:txBody>
      </p:sp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dubiousObj == null</a:t>
            </a:r>
          </a:p>
          <a:p>
            <a:r>
              <a:rPr lang="en-US" sz="2400">
                <a:solidFill>
                  <a:srgbClr val="000000"/>
                </a:solidFill>
              </a:rPr>
              <a:t>   ? Stream.empty() </a:t>
            </a:r>
          </a:p>
          <a:p>
            <a:r>
              <a:rPr lang="en-US" sz="2400">
                <a:solidFill>
                  <a:srgbClr val="000000"/>
                </a:solidFill>
              </a:rPr>
              <a:t>   :  Stream.of(dubiousObj);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69"/>
            <a:ext cx="6981120" cy="42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Stream.ofNullable(dubiousObj); 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1352551"/>
            <a:ext cx="2590800" cy="639577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Optional.ofNullable</a:t>
            </a:r>
            <a:r>
              <a:rPr lang="en-US" dirty="0" smtClean="0">
                <a:solidFill>
                  <a:srgbClr val="000000"/>
                </a:solidFill>
              </a:rPr>
              <a:t>() existed since Java 8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6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iterate</a:t>
            </a:r>
            <a:endParaRPr lang="en-US" dirty="0"/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Stream.iterate(10, i-&gt; i-1)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.limit(10)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.forEach(System.out::println);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70"/>
            <a:ext cx="6981120" cy="76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pl-PL" sz="2400">
                <a:solidFill>
                  <a:srgbClr val="000000"/>
                </a:solidFill>
              </a:rPr>
              <a:t>Stream.iterate(10, i-&gt; i&gt;0, i-&gt; i-1)</a:t>
            </a:r>
          </a:p>
          <a:p>
            <a:r>
              <a:rPr lang="pl-PL" sz="2400">
                <a:solidFill>
                  <a:srgbClr val="000000"/>
                </a:solidFill>
              </a:rPr>
              <a:t>          .forEach(System.out::println);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599840" y="2053296"/>
            <a:ext cx="2073600" cy="366054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57600" y="3562350"/>
            <a:ext cx="2133601" cy="304800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takeWhile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So prints the numbers 1-4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2483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Stream.iterate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new </a:t>
            </a:r>
            <a:r>
              <a:rPr lang="en-US" sz="2400" dirty="0" err="1">
                <a:solidFill>
                  <a:srgbClr val="000000"/>
                </a:solidFill>
              </a:rPr>
              <a:t>SimpleEntry</a:t>
            </a:r>
            <a:r>
              <a:rPr lang="en-US" sz="24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e -&gt; new SimpleEntry&lt;Integer,Integer&gt;(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400" dirty="0">
                <a:solidFill>
                  <a:srgbClr val="000000"/>
                </a:solidFill>
              </a:rPr>
              <a:t>      .</a:t>
            </a:r>
            <a:r>
              <a:rPr lang="de-DE" sz="2400" dirty="0" err="1">
                <a:solidFill>
                  <a:srgbClr val="000000"/>
                </a:solidFill>
              </a:rPr>
              <a:t>map</a:t>
            </a:r>
            <a:r>
              <a:rPr lang="de-DE" sz="2400" dirty="0">
                <a:solidFill>
                  <a:srgbClr val="000000"/>
                </a:solidFill>
              </a:rPr>
              <a:t>(Entry::</a:t>
            </a:r>
            <a:r>
              <a:rPr lang="de-DE" sz="2400" dirty="0" err="1">
                <a:solidFill>
                  <a:srgbClr val="000000"/>
                </a:solidFill>
              </a:rPr>
              <a:t>getValue</a:t>
            </a:r>
            <a:r>
              <a:rPr lang="de-DE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takeWhile</a:t>
            </a:r>
            <a:r>
              <a:rPr lang="en-US" sz="24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forEach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System.out</a:t>
            </a:r>
            <a:r>
              <a:rPr lang="en-US" sz="2400" dirty="0">
                <a:solidFill>
                  <a:srgbClr val="000000"/>
                </a:solidFill>
              </a:rPr>
              <a:t>::</a:t>
            </a:r>
            <a:r>
              <a:rPr lang="en-US" sz="2400" dirty="0" err="1">
                <a:solidFill>
                  <a:srgbClr val="000000"/>
                </a:solidFill>
              </a:rPr>
              <a:t>println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046880" y="1223770"/>
            <a:ext cx="6359040" cy="3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How print all Fibonacci #s less than 30?</a:t>
            </a:r>
          </a:p>
        </p:txBody>
      </p:sp>
    </p:spTree>
    <p:extLst>
      <p:ext uri="{BB962C8B-B14F-4D97-AF65-F5344CB8AC3E}">
        <p14:creationId xmlns:p14="http://schemas.microsoft.com/office/powerpoint/2010/main" val="19441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So prints the numbers 5-9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8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86687"/>
            <a:ext cx="7188480" cy="19678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(new </a:t>
            </a:r>
            <a:r>
              <a:rPr lang="en-US" sz="2200" dirty="0" err="1">
                <a:solidFill>
                  <a:srgbClr val="000000"/>
                </a:solidFill>
              </a:rPr>
              <a:t>SimpleEntry</a:t>
            </a:r>
            <a:r>
              <a:rPr lang="en-US" sz="22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e -&gt; new SimpleEntry&lt;Integer, Integer&gt;(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   .</a:t>
            </a:r>
            <a:r>
              <a:rPr lang="de-DE" sz="2200" dirty="0" err="1">
                <a:solidFill>
                  <a:srgbClr val="000000"/>
                </a:solidFill>
              </a:rPr>
              <a:t>map</a:t>
            </a:r>
            <a:r>
              <a:rPr lang="de-DE" sz="2200" dirty="0">
                <a:solidFill>
                  <a:srgbClr val="000000"/>
                </a:solidFill>
              </a:rPr>
              <a:t>(Entry::</a:t>
            </a:r>
            <a:r>
              <a:rPr lang="de-DE" sz="2200" dirty="0" err="1">
                <a:solidFill>
                  <a:srgbClr val="000000"/>
                </a:solidFill>
              </a:rPr>
              <a:t>getValue</a:t>
            </a:r>
            <a:r>
              <a:rPr lang="de-DE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Note: This doesn’t work. </a:t>
            </a:r>
            <a:r>
              <a:rPr lang="en-US" dirty="0" err="1">
                <a:solidFill>
                  <a:srgbClr val="000000"/>
                </a:solidFill>
              </a:rPr>
              <a:t>takeWhile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dropWhile</a:t>
            </a:r>
            <a:r>
              <a:rPr lang="en-US" dirty="0">
                <a:solidFill>
                  <a:srgbClr val="000000"/>
                </a:solidFill>
              </a:rPr>
              <a:t> aren’t always opposites. </a:t>
            </a:r>
          </a:p>
        </p:txBody>
      </p:sp>
    </p:spTree>
    <p:extLst>
      <p:ext uri="{BB962C8B-B14F-4D97-AF65-F5344CB8AC3E}">
        <p14:creationId xmlns:p14="http://schemas.microsoft.com/office/powerpoint/2010/main" val="31192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a;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1;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 smtClean="0"/>
              <a:t>A bit of the material is from our books.</a:t>
            </a:r>
          </a:p>
          <a:p>
            <a:pPr marL="514100" indent="-514100">
              <a:buFont typeface="+mj-lt"/>
              <a:buAutoNum type="arabicPeriod"/>
            </a:pPr>
            <a:r>
              <a:rPr lang="en-US" dirty="0" smtClean="0"/>
              <a:t>Some of the material in this presentation may appear in our upcoming certification books.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variable declarations compile?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= null;  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1;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				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0289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3"/>
            </a:pPr>
            <a:r>
              <a:rPr lang="en-US" dirty="0"/>
              <a:t>c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allow using </a:t>
            </a:r>
            <a:r>
              <a:rPr lang="en-US" dirty="0" err="1" smtClean="0"/>
              <a:t>var</a:t>
            </a:r>
            <a:r>
              <a:rPr lang="en-US" dirty="0" smtClean="0"/>
              <a:t>?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Inner class instance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Lambda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Static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Try-with-resources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456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06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/>
              <a:t>Module 5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Question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Stream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.iterate(1,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i+2).count();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98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Stream.iterate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 10,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-&gt; ++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dropWhile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42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long count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(null).count();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null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0472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VI. Lab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5" y="1047750"/>
            <a:ext cx="7504113" cy="3200400"/>
          </a:xfrm>
        </p:spPr>
        <p:txBody>
          <a:bodyPr/>
          <a:lstStyle/>
          <a:p>
            <a:pPr marL="0" indent="0" algn="ctr"/>
            <a:r>
              <a:rPr lang="en-US" dirty="0" smtClean="0"/>
              <a:t>(when done have a beer at </a:t>
            </a:r>
            <a:r>
              <a:rPr lang="en-US" dirty="0" err="1" smtClean="0"/>
              <a:t>CloudFest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64682"/>
              </p:ext>
            </p:extLst>
          </p:nvPr>
        </p:nvGraphicFramePr>
        <p:xfrm>
          <a:off x="990604" y="1179830"/>
          <a:ext cx="6172200" cy="259588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I.</a:t>
                      </a:r>
                      <a:r>
                        <a:rPr lang="en-US" sz="1500" baseline="0" dirty="0" smtClean="0"/>
                        <a:t>  </a:t>
                      </a:r>
                      <a:r>
                        <a:rPr lang="en-US" sz="1500" dirty="0" smtClean="0"/>
                        <a:t>Certification Overview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smtClean="0"/>
                        <a:t>II. Modules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III. Lab #1</a:t>
                      </a:r>
                      <a:endParaRPr lang="en-US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IV.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Small</a:t>
                      </a:r>
                      <a:r>
                        <a:rPr lang="en-US" sz="1500" baseline="0" dirty="0" smtClean="0"/>
                        <a:t> features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V. Var/Stream</a:t>
                      </a:r>
                      <a:r>
                        <a:rPr lang="en-US" sz="1500" baseline="0" dirty="0" smtClean="0"/>
                        <a:t> Changes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VI.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Lab #2</a:t>
                      </a:r>
                      <a:endParaRPr lang="en-US" sz="15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...then Off </a:t>
                      </a:r>
                      <a:r>
                        <a:rPr lang="en-US" sz="1500" dirty="0" smtClean="0"/>
                        <a:t>to </a:t>
                      </a:r>
                      <a:r>
                        <a:rPr lang="en-US" sz="1500" dirty="0" err="1" smtClean="0"/>
                        <a:t>CloudFest</a:t>
                      </a:r>
                      <a:r>
                        <a:rPr lang="en-US" sz="1500" dirty="0" smtClean="0"/>
                        <a:t> @ Chase </a:t>
                      </a:r>
                      <a:r>
                        <a:rPr lang="en-US" sz="1500" dirty="0" smtClean="0"/>
                        <a:t>Center!</a:t>
                      </a:r>
                      <a:endParaRPr lang="en-US" sz="15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Certification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1150"/>
            <a:ext cx="2495550" cy="24955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38601" y="1962150"/>
            <a:ext cx="3581400" cy="2286000"/>
          </a:xfrm>
        </p:spPr>
        <p:txBody>
          <a:bodyPr/>
          <a:lstStyle/>
          <a:p>
            <a:pPr marL="0" indent="0"/>
            <a:r>
              <a:rPr lang="en-US" dirty="0" smtClean="0"/>
              <a:t>What is the OCP Java SE 11 Developer Certification?</a:t>
            </a:r>
          </a:p>
        </p:txBody>
      </p:sp>
    </p:spTree>
    <p:extLst>
      <p:ext uri="{BB962C8B-B14F-4D97-AF65-F5344CB8AC3E}">
        <p14:creationId xmlns:p14="http://schemas.microsoft.com/office/powerpoint/2010/main" val="14138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Certification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86138"/>
            <a:ext cx="5420389" cy="2877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742954"/>
            <a:ext cx="1600200" cy="367622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upgrade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41449</TotalTime>
  <Words>2024</Words>
  <Application>Microsoft Office PowerPoint</Application>
  <PresentationFormat>On-screen Show (16:9)</PresentationFormat>
  <Paragraphs>577</Paragraphs>
  <Slides>67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1_Office Theme</vt:lpstr>
      <vt:lpstr>Hands On Java 11 OCP Certification Prep</vt:lpstr>
      <vt:lpstr>URLs</vt:lpstr>
      <vt:lpstr>About Us</vt:lpstr>
      <vt:lpstr>Jeanne &amp; Scott’s Java 8 Cert Books</vt:lpstr>
      <vt:lpstr>Pre-order Java 11 Cert Books</vt:lpstr>
      <vt:lpstr>Disclaimers</vt:lpstr>
      <vt:lpstr>Agenda</vt:lpstr>
      <vt:lpstr>I. Certification Overview</vt:lpstr>
      <vt:lpstr>Previous Certification History</vt:lpstr>
      <vt:lpstr>New Certification Path</vt:lpstr>
      <vt:lpstr>Java 11 Path</vt:lpstr>
      <vt:lpstr>If you have an older cert</vt:lpstr>
      <vt:lpstr>II. Modules</vt:lpstr>
      <vt:lpstr>JDK has been modularized</vt:lpstr>
      <vt:lpstr>Module graph</vt:lpstr>
      <vt:lpstr>Simple module</vt:lpstr>
      <vt:lpstr>module-info.java</vt:lpstr>
      <vt:lpstr>Module file “commands”</vt:lpstr>
      <vt:lpstr>Module implications</vt:lpstr>
      <vt:lpstr>Question 1</vt:lpstr>
      <vt:lpstr>Question 2</vt:lpstr>
      <vt:lpstr>Question 3</vt:lpstr>
      <vt:lpstr>Question 4</vt:lpstr>
      <vt:lpstr>III. Lab #1</vt:lpstr>
      <vt:lpstr>Labs</vt:lpstr>
      <vt:lpstr>Lab</vt:lpstr>
      <vt:lpstr>IV. Small Features</vt:lpstr>
      <vt:lpstr>Underscores</vt:lpstr>
      <vt:lpstr>Private methods</vt:lpstr>
      <vt:lpstr>6 Types Allowed in Interfaces</vt:lpstr>
      <vt:lpstr>Effectively Final Definition</vt:lpstr>
      <vt:lpstr>Which are effectively final?</vt:lpstr>
      <vt:lpstr>Try-with-Resources - Before</vt:lpstr>
      <vt:lpstr>Try-with-Resources - After</vt:lpstr>
      <vt:lpstr>What’s wrong here?</vt:lpstr>
      <vt:lpstr>Question 1</vt:lpstr>
      <vt:lpstr>Question 2</vt:lpstr>
      <vt:lpstr>Question 3</vt:lpstr>
      <vt:lpstr>Question 4</vt:lpstr>
      <vt:lpstr>Question 5</vt:lpstr>
      <vt:lpstr>V. Var/Stream Changes</vt:lpstr>
      <vt:lpstr>PowerPoint Presentation</vt:lpstr>
      <vt:lpstr>PowerPoint Presentation</vt:lpstr>
      <vt:lpstr>PowerPoint Presentation</vt:lpstr>
      <vt:lpstr>PowerPoint Presentation</vt:lpstr>
      <vt:lpstr>Where can we use?</vt:lpstr>
      <vt:lpstr>All or nothing</vt:lpstr>
      <vt:lpstr>Where can’t we use?</vt:lpstr>
      <vt:lpstr>Does this work?</vt:lpstr>
      <vt:lpstr>PowerPoint Presentation</vt:lpstr>
      <vt:lpstr>Strings</vt:lpstr>
      <vt:lpstr>Streams - ofNullable</vt:lpstr>
      <vt:lpstr>Streams - iterate</vt:lpstr>
      <vt:lpstr>Streams - takeWhile</vt:lpstr>
      <vt:lpstr>Streams - takeWhile</vt:lpstr>
      <vt:lpstr>Streams - dropWhile</vt:lpstr>
      <vt:lpstr>Streams - dropWhile</vt:lpstr>
      <vt:lpstr>Question 1</vt:lpstr>
      <vt:lpstr>Question 2</vt:lpstr>
      <vt:lpstr>Question 3</vt:lpstr>
      <vt:lpstr>Question 4</vt:lpstr>
      <vt:lpstr>Question 5</vt:lpstr>
      <vt:lpstr>Question 6</vt:lpstr>
      <vt:lpstr>Module 5 – Question 3</vt:lpstr>
      <vt:lpstr>Question 7</vt:lpstr>
      <vt:lpstr>Question 8</vt:lpstr>
      <vt:lpstr>VI. Lab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5-8 and Eclipse</dc:title>
  <dc:creator>Jeanne Boyarsky</dc:creator>
  <cp:lastModifiedBy>Scott Selikoff</cp:lastModifiedBy>
  <cp:revision>716</cp:revision>
  <cp:lastPrinted>2015-05-02T03:43:06Z</cp:lastPrinted>
  <dcterms:created xsi:type="dcterms:W3CDTF">2014-06-07T18:52:31Z</dcterms:created>
  <dcterms:modified xsi:type="dcterms:W3CDTF">2019-09-06T13:57:06Z</dcterms:modified>
</cp:coreProperties>
</file>