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7" r:id="rId6"/>
    <p:sldId id="259" r:id="rId7"/>
    <p:sldId id="260" r:id="rId8"/>
    <p:sldId id="288" r:id="rId9"/>
    <p:sldId id="262" r:id="rId10"/>
    <p:sldId id="263" r:id="rId11"/>
    <p:sldId id="264" r:id="rId12"/>
    <p:sldId id="278" r:id="rId13"/>
    <p:sldId id="276" r:id="rId14"/>
    <p:sldId id="275" r:id="rId15"/>
  </p:sldIdLst>
  <p:sldSz cx="9144000" cy="6858000" type="screen4x3"/>
  <p:notesSz cx="6858000" cy="91440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Open Sans ExtraBold" panose="020B0906030804020204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 autoAdjust="0"/>
    <p:restoredTop sz="92308" autoAdjust="0"/>
  </p:normalViewPr>
  <p:slideViewPr>
    <p:cSldViewPr snapToGrid="0" showGuides="1">
      <p:cViewPr varScale="1">
        <p:scale>
          <a:sx n="89" d="100"/>
          <a:sy n="89" d="100"/>
        </p:scale>
        <p:origin x="1291" y="53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35560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34290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Computer Science and Engineering</a:t>
            </a:r>
            <a:endParaRPr sz="1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190500" y="914400"/>
            <a:ext cx="8763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4572000" y="647749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Rajalakshmi Engineering College 		</a:t>
            </a:r>
            <a:fld id="{00000000-1234-1234-1234-123412341234}" type="slidenum">
              <a:rPr lang="en-US" sz="16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6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ExtraBold" panose="020B0906030804020204"/>
              <a:buNone/>
              <a:defRPr b="1"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1"/>
          <a:srcRect l="-776" t="63278" r="776" b="-30897"/>
          <a:stretch>
            <a:fillRect/>
          </a:stretch>
        </p:blipFill>
        <p:spPr>
          <a:xfrm>
            <a:off x="-72010" y="-2532"/>
            <a:ext cx="9216010" cy="3231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14748" y="986564"/>
            <a:ext cx="9158748" cy="4839001"/>
            <a:chOff x="-14748" y="986564"/>
            <a:chExt cx="9158748" cy="4839001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77781" y="4812105"/>
              <a:ext cx="4322209" cy="1013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IN" sz="2000" b="1" i="0" u="none" strike="noStrike" cap="none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HAARTHY SL </a:t>
              </a:r>
              <a:r>
                <a:rPr lang="en-IN" sz="2000" b="1" i="0" u="none" strike="noStrike" cap="none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(2107010</a:t>
              </a:r>
              <a:r>
                <a:rPr lang="en-US" altLang="en-IN" sz="2000" b="1" i="0" u="none" strike="noStrike" cap="none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65</a:t>
              </a:r>
              <a:r>
                <a:rPr lang="en-IN" sz="2000" b="1" i="0" u="none" strike="noStrike" cap="none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)</a:t>
              </a:r>
              <a:endParaRPr lang="en-IN" sz="20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altLang="en-IN" sz="20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KSHAY </a:t>
              </a:r>
              <a:r>
                <a:rPr lang="en-IN" sz="20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(2107010</a:t>
              </a:r>
              <a:r>
                <a:rPr lang="en-US" altLang="en-IN" sz="20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22</a:t>
              </a:r>
              <a:r>
                <a:rPr lang="en-IN" sz="20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)</a:t>
              </a:r>
              <a:endParaRPr dirty="0"/>
            </a:p>
          </p:txBody>
        </p:sp>
        <p:grpSp>
          <p:nvGrpSpPr>
            <p:cNvPr id="91" name="Google Shape;91;p13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/>
                <a:ahLst/>
                <a:cxnLst/>
                <a:rect l="l" t="t" r="r" b="b"/>
                <a:pathLst>
                  <a:path w="4140797" h="2622445" extrusionOk="0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>
                  <a:gd name="adj" fmla="val 50000"/>
                </a:avLst>
              </a:prstGeom>
              <a:solidFill>
                <a:srgbClr val="59595B"/>
              </a:solidFill>
              <a:ln w="25400" cap="flat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94" name="Google Shape;94;p13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95" name="Google Shape;95;p13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srgbClr val="000000">
                      <a:alpha val="29803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6" name="Google Shape;96;p13"/>
                <p:cNvSpPr txBox="1"/>
                <p:nvPr/>
              </p:nvSpPr>
              <p:spPr>
                <a:xfrm>
                  <a:off x="237041" y="1196825"/>
                  <a:ext cx="4181886" cy="7054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dirty="0">
                      <a:solidFill>
                        <a:schemeClr val="lt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rPr>
                    <a:t>FOUNDATION OF MACHINE LEARNING</a:t>
                  </a:r>
                  <a:endParaRPr lang="en-US" sz="2000" b="1" dirty="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97" name="Google Shape;97;p13"/>
              <p:cNvSpPr txBox="1"/>
              <p:nvPr/>
            </p:nvSpPr>
            <p:spPr>
              <a:xfrm>
                <a:off x="-3318" y="2074954"/>
                <a:ext cx="5491480" cy="200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 dirty="0">
                    <a:solidFill>
                      <a:schemeClr val="bg1"/>
                    </a:solidFill>
                  </a:rPr>
                  <a:t>DYNAMIC PREDICTIVE ANALYSIS </a:t>
                </a:r>
                <a:endParaRPr lang="en-US" sz="2600" b="1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 dirty="0">
                    <a:solidFill>
                      <a:schemeClr val="bg1"/>
                    </a:solidFill>
                  </a:rPr>
                  <a:t>FRAMEWORK FOR PROACTIVE</a:t>
                </a:r>
                <a:endParaRPr lang="en-US" sz="2600" b="1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 dirty="0">
                    <a:solidFill>
                      <a:schemeClr val="bg1"/>
                    </a:solidFill>
                  </a:rPr>
                  <a:t>CUSTOMER RETENTION IN</a:t>
                </a:r>
                <a:endParaRPr lang="en-US" sz="2600" b="1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b="1" dirty="0">
                    <a:solidFill>
                      <a:schemeClr val="bg1"/>
                    </a:solidFill>
                  </a:rPr>
                  <a:t>BANKING SECTOR</a:t>
                </a:r>
                <a:endParaRPr lang="en-US" sz="2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/>
                <a:ahLst/>
                <a:cxnLst/>
                <a:rect l="l" t="t" r="r" b="b"/>
                <a:pathLst>
                  <a:path w="1672363" h="3086099" extrusionOk="0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pic>
        <p:nvPicPr>
          <p:cNvPr id="99" name="Google Shape;9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4" y="4441459"/>
            <a:ext cx="1813542" cy="15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lstStyle/>
          <a:p>
            <a:pPr marL="76200" indent="0">
              <a:buNone/>
            </a:pPr>
            <a:r>
              <a:rPr lang="en-IN" sz="2570" dirty="0"/>
              <a:t>In conclusion, the customer churn prediction project in the banking sector stands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as a testament to the power of data-driven insights in fostering stronger customer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relationships and driving business growth. Through the meticulous design and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implementation of advanced analytics and machine learning algorithms, the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project has empowered banks to anticipate and mitigate customer attrition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effectively. By harnessing historical data, identifying key predictors, and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leveraging predictive models, banks can now forecast churn with remarkable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accuracy, enabling proactive interventions to retain valuable customers.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The project's system architecture, characterized by its integration of temporal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analysis, customer touchpoints, and Customer Lifetime Value (CLV) assessment,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reflects a holistic approach to understanding and addressing customer behavior.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Incremental model updates, A/B testing methodologies, and predictive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maintenance techniques ensure adaptability and optimization, allowing banks to </a:t>
            </a:r>
            <a:endParaRPr lang="en-IN" sz="2570" dirty="0"/>
          </a:p>
          <a:p>
            <a:pPr marL="76200" indent="0">
              <a:buNone/>
            </a:pPr>
            <a:r>
              <a:rPr lang="en-IN" sz="2570" dirty="0"/>
              <a:t>continuously refine retention strategies in response to changing market dynamics.</a:t>
            </a:r>
            <a:endParaRPr lang="en-IN" sz="257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REFERENCES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Smith, J. et al. (2018). "Predicting Customer Churn in Banking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Sector: A Machine Learning Approach."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Johnson, A. et al. (2019). "Customer Churn Prediction Using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Advanced Analytics: A Case Study in Banking."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Wang, L. et al. (2020). "Enhancing Customer Retention Strategies in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Banking Through Churn Prediction Models."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Garcia, M. et al. (2017). "A Comparative Study of Machine Learning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Algorithms for Customer Churn Prediction in Banking."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Patel, R. et al. (2016). "Customer Churn Prediction in Retail Banking: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A Deep Learning Approach."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• Kim, S. et al. (2021). "Improving Customer Lifetime Value </a:t>
            </a:r>
            <a:endParaRPr sz="2300" dirty="0"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2300" dirty="0"/>
              <a:t>Prediction in Banking with Ensemble Methods."</a:t>
            </a:r>
            <a:endParaRPr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lang="en-US" sz="9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 customer churn—the decision made by customers to break off their contact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bank—can provide a business a major competitive edge. This initiative, which is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focused on customer churn prediction, uses sophisticated machine learning algorithms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 large dataset to predict which customers are most likely to leave, allowing banks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take preemptive steps to keep them.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 client data including age, income, length of bank service, location, credit card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ownership, and account balance are all included in the dataset used for this research.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also includes a 'Exited' column that shows if a specific customer has left the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bank.machine learning techniques will be employed to examine this information and forecast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attrition. The research attempts to find patterns and correlations in the data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indicate possible churn by putting a number of robust classifiers—including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Trees, Gradient Boosting, Random Forest, and Support Vector Classifier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(SVC)—to use. Every one of these algorithms contributes distinct advantages to the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 modeling procedure:Random Forest Classifier: This ensemble learning technique is very useful for classification tasks since it uses many decision trees to control over-fitting and increase 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52425" indent="0" algn="just"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accuracy</a:t>
            </a:r>
            <a:endParaRPr lang="en-US" alt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76200" indent="0">
              <a:buNone/>
            </a:pPr>
            <a:r>
              <a:rPr lang="en-IN" sz="1800" dirty="0"/>
              <a:t>Numerous studies have explored customer churn prediction using machine learning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across various industries. Amin, Anwar, and Sherwani (2021) reviewed various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churn prediction models, emphasizing the importance of feature engineering and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suggesting that ensemble methods like Random Forest and Gradient Boosting often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outperform single classifiers. Idris, Khan, and Lee (2012) demonstrated the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effectiveness of ensemble methods and highlighted the computational intensity of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SVM in the telecom sector. Verbeke, Martens, and Baesens (2014) underscored the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scalability of Gradient Boosting Machines and the necessity of data preprocessing.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Zhang, Lu, and Li (2015) found that Decision Trees offer interpretability but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recommended ensemble methods for better accuracy in the banking sector. Hossain,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Rahman, and Hossain (2017) showed that while logistic regression is interpretable,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Random Forests balance performance and interpretability in banking</a:t>
            </a:r>
            <a:r>
              <a:rPr lang="en-US" altLang="en-IN" sz="1800" dirty="0"/>
              <a:t> </a:t>
            </a:r>
            <a:r>
              <a:rPr lang="en-IN" sz="1800" dirty="0"/>
              <a:t>.By incorporating these insights, your project on By incorporating these insights, your project on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6predicting customer churn in the banking sector can leverage the strengths of </a:t>
            </a:r>
            <a:endParaRPr lang="en-IN" sz="1800" dirty="0"/>
          </a:p>
          <a:p>
            <a:pPr marL="76200" indent="0">
              <a:buNone/>
            </a:pPr>
            <a:r>
              <a:rPr lang="en-IN" sz="1800" dirty="0"/>
              <a:t>different machine learn</a:t>
            </a:r>
            <a:r>
              <a:rPr lang="en-US" altLang="en-IN" sz="1800" dirty="0"/>
              <a:t>ing.</a:t>
            </a:r>
            <a:endParaRPr lang="en-US" alt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EXISTING SYSTEM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Customer churn forecast in the banking industry nowadays frequently uses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antiquated techniques or lacks a methodical approach. Many banks use simple rule_x0002_based systems or elementary statistical techniques to identify consumers who may be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at-risk; however, these methods may not be very accurate and may miss subtle trends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in the data. Furthermore, given the lack of comprehensive predictive models, banks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may find it difficult to anticipate and solve client attrition, which could lead to lost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chances for revenue growth and retention. Without an advanced system in place,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banks might discover that their attempts to retain customers are more reactive than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proactive, which might eventually lower their competitiveness and profitability.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Furthermore, there's a chance that the current technologies won't scale well or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operate efficiently, especially when handling big amounts of consumer data. The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efficacy of churn prediction is further impeded by manual intervention and subjective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decision-making procedures, which restrict banks' capacity to customize retention </a:t>
            </a:r>
            <a:endParaRPr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dirty="0"/>
              <a:t>measures to meet the specific demands of each customer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dirty="0"/>
              <a:t>PROPOSED SYSTEM 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The suggested approach uses a large dataset of customer traits along with cutting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edge machine learning techniques to transform the banking industry's ability to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anticipate client attrition. The suggested system will incorporate complex algorithms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like Random Forest Classifier, Gradient Boosting Classifier, Support Vector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Classifier (SVC), and Decision Trees, in contrast to current systems, which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frequently depend on simple techniques. With the help of this strategy, the system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will be able to identify intricate patterns and connections in the data, producing churn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forecasts that are more trustworthy and accurate.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To improve predictive performance, the suggested system will also use engineering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techniques and strong feature selection. The solution would enable banks to create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focused retention strategies catered to particular client categories by pinpointing the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most important variables causing customer churn. Furthermore, real-time churn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prediction and decision-making support will be made possible by the introduction of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the predictive model into operational systems, allowing for proactive action to reduce </a:t>
            </a:r>
            <a:endParaRPr sz="1700" dirty="0"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sz="1700" dirty="0"/>
              <a:t>customer attrition.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 marL="76200" indent="0">
              <a:buNone/>
            </a:pPr>
            <a:r>
              <a:rPr lang="en-US" sz="1800"/>
              <a:t>This project's methodology takes a methodical approach to creating a reliable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customer churn prediction system for the banking industry. The first step is data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collecting, which involves compiling an extensive dataset with pertinent client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information including age, income, duration, location, credit card ownership, account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balance, and churn status. Data preparation is the next stage after data collecting, and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it is necessary to guarantee data quality and machine learning algorithm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compatibility. This covers operations including scaling numerical features to a standard range,  encoding categorical variables, and handling missing data.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Following preprocessing, the data is divided into training and testing sets in order to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assess the efficacy of predictive models. Methods such as the Synthetic Minority Over-sampling Technique (SMOTE), which  oversamples the minority class in order to balance the dataset, are specifically 11 designed to overcome class imbalance. A range of machine learning methods </a:t>
            </a:r>
            <a:endParaRPr lang="en-US" sz="1800"/>
          </a:p>
          <a:p>
            <a:pPr marL="76200" indent="0">
              <a:buNone/>
            </a:pPr>
            <a:r>
              <a:rPr lang="en-US" sz="1800"/>
              <a:t>appropriate for binary classification is selected after a prepared dataset is obtained.</a:t>
            </a:r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98145" y="388620"/>
            <a:ext cx="7236460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dirty="0"/>
              <a:t>        ARCHITECTURE DIAGRAM</a:t>
            </a:r>
            <a:endParaRPr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81025" y="1387475"/>
            <a:ext cx="749617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741363" y="269875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3200" dirty="0"/>
              <a:t>OUTPUTS</a:t>
            </a:r>
            <a:endParaRPr lang="en-US" sz="32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2720" y="1141730"/>
            <a:ext cx="8768080" cy="5498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648018" y="4572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2800" dirty="0"/>
              <a:t>OUTPUTS</a:t>
            </a:r>
            <a:endParaRPr sz="28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36220" y="777240"/>
            <a:ext cx="8709660" cy="5648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7826</Words>
  <Application>WPS Presentation</Application>
  <PresentationFormat>On-screen Show (4:3)</PresentationFormat>
  <Paragraphs>134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Noto Sans Symbols</vt:lpstr>
      <vt:lpstr>AMGDT</vt:lpstr>
      <vt:lpstr>Open Sans ExtraBold</vt:lpstr>
      <vt:lpstr>Times New Roman</vt:lpstr>
      <vt:lpstr>Symbol</vt:lpstr>
      <vt:lpstr>Microsoft YaHei</vt:lpstr>
      <vt:lpstr>Arial Unicode MS</vt:lpstr>
      <vt:lpstr>Office Theme</vt:lpstr>
      <vt:lpstr>PowerPoint 演示文稿</vt:lpstr>
      <vt:lpstr>INTRODUCTION</vt:lpstr>
      <vt:lpstr>LITERATURE SURVEY</vt:lpstr>
      <vt:lpstr>EXISTING SYSTEM</vt:lpstr>
      <vt:lpstr>PROPOSED SYSTEM </vt:lpstr>
      <vt:lpstr>PowerPoint 演示文稿</vt:lpstr>
      <vt:lpstr>ARCHITECTURE DIAGRAM</vt:lpstr>
      <vt:lpstr>OUTPUTS</vt:lpstr>
      <vt:lpstr>OUTPUTS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Raja</dc:creator>
  <cp:lastModifiedBy>Ganesh Palani</cp:lastModifiedBy>
  <cp:revision>7</cp:revision>
  <dcterms:created xsi:type="dcterms:W3CDTF">2024-05-17T17:20:21Z</dcterms:created>
  <dcterms:modified xsi:type="dcterms:W3CDTF">2024-05-17T18:03:28Z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23525E51B8EB4C84BF89B376696D97C8_12</vt:lpwstr>
  </property>
  <property fmtid="{D5CDD505-2E9C-101B-9397-08002B2CF9AE}" pid="3" name="KSOProductBuildVer">
    <vt:lpwstr>1033-12.2.0.13489</vt:lpwstr>
  </property>
</Properties>
</file>