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0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FFFF"/>
    <a:srgbClr val="FFFCF3"/>
    <a:srgbClr val="D1FFD1"/>
    <a:srgbClr val="66FF66"/>
    <a:srgbClr val="FFDDDD"/>
    <a:srgbClr val="FF9999"/>
    <a:srgbClr val="E1E9E5"/>
    <a:srgbClr val="FFE79B"/>
    <a:srgbClr val="FDEF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6" autoAdjust="0"/>
    <p:restoredTop sz="94660"/>
  </p:normalViewPr>
  <p:slideViewPr>
    <p:cSldViewPr snapToGrid="0">
      <p:cViewPr>
        <p:scale>
          <a:sx n="66" d="100"/>
          <a:sy n="66" d="100"/>
        </p:scale>
        <p:origin x="160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8855-33BA-454D-8AB6-C85243A37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70FC6-0407-44E8-8272-ED489C720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CB207-0A8E-4CE5-B0E3-404DA40B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F835-F1D3-4FB0-92CD-7A7BFD77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3C595-B1B6-4005-81B4-BAB52B55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604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A158-DED5-4F59-81EB-AD267B16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E0CF0-06A0-4734-BD7E-05BBE1ABB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6C38-9F4C-4FC1-B8BC-2E715965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6E48E-C51E-40BD-910E-10681DE8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F584-FCEB-4B92-93D5-22D808EF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176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17752-8B26-4E94-8EEB-357BBFF3F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9207C-89E8-479A-89D1-F8623ADE6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4E130-73A8-4550-B23A-9B5252EF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31F29-2119-4E96-961C-8138AB05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545D-1803-4294-AB94-86229EDF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189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66CE-D97F-48E3-A05D-E0071F19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D275-C7EF-40F5-B7FC-2D5287391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F218-A4E8-4172-AAD5-7C9F008E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8A1C4-332B-46D0-B426-67E1BA21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1A27-C1CC-4419-AD1C-1F34A2D4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489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6A93-0430-4EE2-8391-8640CB3F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A146D-AD0C-40F1-8493-B283750B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F07A-93A9-4676-90DB-D0F923DA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2116-62EF-4B42-B206-E21A47C0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A93F4-076D-4491-8314-6A33E9FC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642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A807-F3D0-4C7E-AB91-F0266234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1870-ACCD-442B-8190-3E40BE73E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A1BAB-8B2F-47A7-A4F5-D0F3E928F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110D5-CC76-4C1F-A885-0CDAEF42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84657-D106-43CB-908F-06219513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35978-5796-4117-ABC4-D8DFE7AC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8034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43E-AD2B-4083-B6EA-C322B1B3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D76F1-FB5C-4072-B951-011CDE2D6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CAAE1-07B4-41E0-83B5-30BF5076B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114E63-9836-41BE-AEC7-895249DA6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F0C73-0AF7-4757-9773-E9BF0F70E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C3BDE-4AEE-4AD8-91E5-65A698D0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37E8D-916A-401A-867A-68E07C7E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515E7-A8DF-49F5-8492-9BD01FF8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061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1B39-58EE-460C-8C0F-C12A74F3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E43AC-CB22-4E08-8110-B5F034A9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A89CE-C80A-442B-9CBD-089D8132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325BE-172C-4BE0-919D-BF6573B4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406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62135-C613-453F-BA70-4BD149E8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12636-C6C6-4580-A446-03207041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47A98-6CFD-4900-A2B1-5EFEE37E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0877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A29E-9F73-4079-80B6-DFD52587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80C05-4CFF-4271-85EF-28105B23B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C03D5-F5FE-417A-94C1-4EFB034C2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8288-EEA0-4E2C-B00D-1435C723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A6D6E-D86C-49D3-B69F-64964F00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4E295-2672-42E6-96EE-ED07C1FB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153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5C3A-AA15-47E1-8EDE-40C424A7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5B366-87CE-41FD-BD10-8C196B236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5992F-3D09-4D7C-BD7F-FF79010A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DD2DD-90BC-4E26-AA40-66A0E1D1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6FE0F-657F-4747-BD87-5A2B110E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FF69F-46F3-4B25-8F27-E0AEF4B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769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85BD0-CFEB-4787-ADE8-8296B179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8324-A853-4A1D-8BFB-AA6DEEEE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A816-00C1-4892-85F1-3E24B8B9F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D4372-E8C8-49E5-9B62-DC56D8CCE950}" type="datetimeFigureOut">
              <a:rPr lang="en-SG" smtClean="0"/>
              <a:t>27/12/2022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47EA-4A58-4E5E-A3A0-9A73EE584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673DA-3241-4FC1-9B72-9782F86E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75AD0-7C6A-4B18-84E1-5F7C4BD01065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254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1C3BAC2-67C7-4DF4-ABE7-C80D9118168D}"/>
              </a:ext>
            </a:extLst>
          </p:cNvPr>
          <p:cNvGrpSpPr/>
          <p:nvPr/>
        </p:nvGrpSpPr>
        <p:grpSpPr>
          <a:xfrm>
            <a:off x="3819668" y="2717845"/>
            <a:ext cx="1728953" cy="1136701"/>
            <a:chOff x="5558158" y="2056079"/>
            <a:chExt cx="1728953" cy="113670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384831-1330-43B0-9726-AC0689BDB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158" y="2056079"/>
              <a:ext cx="1694548" cy="1064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606E20A-E53C-4292-844E-A0C9DE14DDD4}"/>
                </a:ext>
              </a:extLst>
            </p:cNvPr>
            <p:cNvGrpSpPr/>
            <p:nvPr/>
          </p:nvGrpSpPr>
          <p:grpSpPr>
            <a:xfrm>
              <a:off x="5565778" y="2147575"/>
              <a:ext cx="1721333" cy="1045205"/>
              <a:chOff x="5565778" y="2147575"/>
              <a:chExt cx="1721333" cy="1045205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AE739BE-BAA1-4B1B-B3FC-EB5AD12956EE}"/>
                  </a:ext>
                </a:extLst>
              </p:cNvPr>
              <p:cNvSpPr/>
              <p:nvPr/>
            </p:nvSpPr>
            <p:spPr>
              <a:xfrm>
                <a:off x="5565778" y="2178727"/>
                <a:ext cx="1712608" cy="1014053"/>
              </a:xfrm>
              <a:custGeom>
                <a:avLst/>
                <a:gdLst>
                  <a:gd name="connsiteX0" fmla="*/ 0 w 1645920"/>
                  <a:gd name="connsiteY0" fmla="*/ 1013460 h 1013460"/>
                  <a:gd name="connsiteX1" fmla="*/ 99060 w 1645920"/>
                  <a:gd name="connsiteY1" fmla="*/ 899160 h 1013460"/>
                  <a:gd name="connsiteX2" fmla="*/ 297180 w 1645920"/>
                  <a:gd name="connsiteY2" fmla="*/ 624840 h 1013460"/>
                  <a:gd name="connsiteX3" fmla="*/ 480060 w 1645920"/>
                  <a:gd name="connsiteY3" fmla="*/ 464820 h 1013460"/>
                  <a:gd name="connsiteX4" fmla="*/ 723900 w 1645920"/>
                  <a:gd name="connsiteY4" fmla="*/ 251460 h 1013460"/>
                  <a:gd name="connsiteX5" fmla="*/ 990600 w 1645920"/>
                  <a:gd name="connsiteY5" fmla="*/ 114300 h 1013460"/>
                  <a:gd name="connsiteX6" fmla="*/ 1356360 w 1645920"/>
                  <a:gd name="connsiteY6" fmla="*/ 38100 h 1013460"/>
                  <a:gd name="connsiteX7" fmla="*/ 1645920 w 1645920"/>
                  <a:gd name="connsiteY7" fmla="*/ 0 h 101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5920" h="1013460">
                    <a:moveTo>
                      <a:pt x="0" y="1013460"/>
                    </a:moveTo>
                    <a:cubicBezTo>
                      <a:pt x="24765" y="988695"/>
                      <a:pt x="49530" y="963930"/>
                      <a:pt x="99060" y="899160"/>
                    </a:cubicBezTo>
                    <a:cubicBezTo>
                      <a:pt x="148590" y="834390"/>
                      <a:pt x="233680" y="697230"/>
                      <a:pt x="297180" y="624840"/>
                    </a:cubicBezTo>
                    <a:cubicBezTo>
                      <a:pt x="360680" y="552450"/>
                      <a:pt x="480060" y="464820"/>
                      <a:pt x="480060" y="464820"/>
                    </a:cubicBezTo>
                    <a:cubicBezTo>
                      <a:pt x="551180" y="402590"/>
                      <a:pt x="638810" y="309880"/>
                      <a:pt x="723900" y="251460"/>
                    </a:cubicBezTo>
                    <a:cubicBezTo>
                      <a:pt x="808990" y="193040"/>
                      <a:pt x="885190" y="149860"/>
                      <a:pt x="990600" y="114300"/>
                    </a:cubicBezTo>
                    <a:cubicBezTo>
                      <a:pt x="1096010" y="78740"/>
                      <a:pt x="1247140" y="57150"/>
                      <a:pt x="1356360" y="38100"/>
                    </a:cubicBezTo>
                    <a:cubicBezTo>
                      <a:pt x="1465580" y="19050"/>
                      <a:pt x="1555750" y="9525"/>
                      <a:pt x="164592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E244E02-C8E4-4107-A01B-18EADD5EBAB2}"/>
                  </a:ext>
                </a:extLst>
              </p:cNvPr>
              <p:cNvSpPr/>
              <p:nvPr/>
            </p:nvSpPr>
            <p:spPr>
              <a:xfrm rot="10223945">
                <a:off x="5624986" y="3018159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A035521-807A-4FBC-A704-B7631AE7FE5E}"/>
                  </a:ext>
                </a:extLst>
              </p:cNvPr>
              <p:cNvSpPr/>
              <p:nvPr/>
            </p:nvSpPr>
            <p:spPr>
              <a:xfrm rot="10223945">
                <a:off x="6247568" y="2381850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8400199-30B7-4E56-BED2-01E0F88EE229}"/>
                  </a:ext>
                </a:extLst>
              </p:cNvPr>
              <p:cNvSpPr/>
              <p:nvPr/>
            </p:nvSpPr>
            <p:spPr>
              <a:xfrm rot="10223945">
                <a:off x="7182961" y="2147575"/>
                <a:ext cx="104150" cy="98774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3DA3F7D-2374-490E-9D58-DC407890C07C}"/>
                  </a:ext>
                </a:extLst>
              </p:cNvPr>
              <p:cNvSpPr/>
              <p:nvPr/>
            </p:nvSpPr>
            <p:spPr>
              <a:xfrm rot="10223945">
                <a:off x="6871966" y="2186081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E492D56-D7C6-42E0-8ADD-94A6CD5B14E5}"/>
                  </a:ext>
                </a:extLst>
              </p:cNvPr>
              <p:cNvSpPr/>
              <p:nvPr/>
            </p:nvSpPr>
            <p:spPr>
              <a:xfrm rot="10223945">
                <a:off x="6548328" y="2235506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99C6438-77A0-4A2D-B4F7-ED96148849CD}"/>
                  </a:ext>
                </a:extLst>
              </p:cNvPr>
              <p:cNvSpPr/>
              <p:nvPr/>
            </p:nvSpPr>
            <p:spPr>
              <a:xfrm rot="10223945">
                <a:off x="5784333" y="2781638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9582621-AB35-49F0-BD24-600552891367}"/>
                  </a:ext>
                </a:extLst>
              </p:cNvPr>
              <p:cNvSpPr/>
              <p:nvPr/>
            </p:nvSpPr>
            <p:spPr>
              <a:xfrm rot="10223945">
                <a:off x="5995552" y="2588621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374DBD3-BF4E-4A0F-A9DE-A74D7E34A3BB}"/>
              </a:ext>
            </a:extLst>
          </p:cNvPr>
          <p:cNvGrpSpPr/>
          <p:nvPr/>
        </p:nvGrpSpPr>
        <p:grpSpPr>
          <a:xfrm>
            <a:off x="7695652" y="3020695"/>
            <a:ext cx="346452" cy="708617"/>
            <a:chOff x="6871564" y="2429082"/>
            <a:chExt cx="346452" cy="708617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F040B8-D48F-46CD-857F-CC8982185281}"/>
                </a:ext>
              </a:extLst>
            </p:cNvPr>
            <p:cNvSpPr/>
            <p:nvPr/>
          </p:nvSpPr>
          <p:spPr>
            <a:xfrm>
              <a:off x="6933823" y="2510118"/>
              <a:ext cx="218352" cy="625713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56E7393-5900-470A-B67B-4501B3B7AE05}"/>
                </a:ext>
              </a:extLst>
            </p:cNvPr>
            <p:cNvSpPr/>
            <p:nvPr/>
          </p:nvSpPr>
          <p:spPr>
            <a:xfrm>
              <a:off x="6871564" y="2429082"/>
              <a:ext cx="346452" cy="8103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B48153-4432-4166-9D69-B1EF45F29770}"/>
                </a:ext>
              </a:extLst>
            </p:cNvPr>
            <p:cNvSpPr/>
            <p:nvPr/>
          </p:nvSpPr>
          <p:spPr>
            <a:xfrm>
              <a:off x="6938586" y="2877808"/>
              <a:ext cx="211344" cy="87269"/>
            </a:xfrm>
            <a:prstGeom prst="rect">
              <a:avLst/>
            </a:prstGeom>
            <a:solidFill>
              <a:srgbClr val="CC79A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07FBA2D-F599-49BF-B29F-8980BE788A47}"/>
                </a:ext>
              </a:extLst>
            </p:cNvPr>
            <p:cNvSpPr/>
            <p:nvPr/>
          </p:nvSpPr>
          <p:spPr>
            <a:xfrm>
              <a:off x="6937018" y="2964702"/>
              <a:ext cx="214201" cy="172997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5E4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1F95E07-DF8E-49C4-8C0A-A48853D50376}"/>
                </a:ext>
              </a:extLst>
            </p:cNvPr>
            <p:cNvSpPr/>
            <p:nvPr/>
          </p:nvSpPr>
          <p:spPr>
            <a:xfrm>
              <a:off x="6939876" y="2665302"/>
              <a:ext cx="211344" cy="21153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27850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exagon 30">
            <a:extLst>
              <a:ext uri="{FF2B5EF4-FFF2-40B4-BE49-F238E27FC236}">
                <a16:creationId xmlns:a16="http://schemas.microsoft.com/office/drawing/2014/main" id="{596B2C3F-3BDE-43E6-9539-CC613571E689}"/>
              </a:ext>
            </a:extLst>
          </p:cNvPr>
          <p:cNvSpPr>
            <a:spLocks noChangeAspect="1"/>
          </p:cNvSpPr>
          <p:nvPr/>
        </p:nvSpPr>
        <p:spPr>
          <a:xfrm rot="1800000">
            <a:off x="4988883" y="1986280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FDEFFF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CECFF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5BD657-B7B4-4AD0-A4FB-E817DEAD1604}"/>
              </a:ext>
            </a:extLst>
          </p:cNvPr>
          <p:cNvGrpSpPr/>
          <p:nvPr/>
        </p:nvGrpSpPr>
        <p:grpSpPr>
          <a:xfrm>
            <a:off x="5399773" y="2665164"/>
            <a:ext cx="1939206" cy="1173155"/>
            <a:chOff x="5523952" y="2044270"/>
            <a:chExt cx="1939206" cy="1173155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5FC36EC-BFB2-43B6-A8EA-7B17CECA9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8398" y="2044270"/>
              <a:ext cx="0" cy="11731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8DD1426-C2CC-4194-BBBE-2AAB452FFB32}"/>
                </a:ext>
              </a:extLst>
            </p:cNvPr>
            <p:cNvCxnSpPr>
              <a:cxnSpLocks/>
            </p:cNvCxnSpPr>
            <p:nvPr/>
          </p:nvCxnSpPr>
          <p:spPr>
            <a:xfrm>
              <a:off x="5523952" y="3217425"/>
              <a:ext cx="19392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0558B72-FB2D-4AA5-A69B-02BF30156EB0}"/>
              </a:ext>
            </a:extLst>
          </p:cNvPr>
          <p:cNvSpPr txBox="1"/>
          <p:nvPr/>
        </p:nvSpPr>
        <p:spPr>
          <a:xfrm>
            <a:off x="5389693" y="2277087"/>
            <a:ext cx="18989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SG" sz="1500" b="1" dirty="0">
                <a:latin typeface="Rockwell" panose="02060603020205020403" pitchFamily="18" charset="0"/>
              </a:rPr>
              <a:t>Dilution Curve</a:t>
            </a:r>
          </a:p>
          <a:p>
            <a:pPr algn="ctr">
              <a:lnSpc>
                <a:spcPts val="1500"/>
              </a:lnSpc>
            </a:pPr>
            <a:r>
              <a:rPr lang="en-SG" sz="1500" b="1" dirty="0">
                <a:latin typeface="Rockwell" panose="02060603020205020403" pitchFamily="18" charset="0"/>
              </a:rPr>
              <a:t>Validation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8B4B5D-F9F2-49AF-B7F2-6A939871F43F}"/>
              </a:ext>
            </a:extLst>
          </p:cNvPr>
          <p:cNvGrpSpPr/>
          <p:nvPr/>
        </p:nvGrpSpPr>
        <p:grpSpPr>
          <a:xfrm>
            <a:off x="5433979" y="2676973"/>
            <a:ext cx="1728953" cy="1136701"/>
            <a:chOff x="5558158" y="2056079"/>
            <a:chExt cx="1728953" cy="113670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50C423E-52CD-4718-80A1-3601C04D7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158" y="2056079"/>
              <a:ext cx="1694548" cy="10649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ED7086-9A87-4A6A-BD90-8CB2859D7CC1}"/>
                </a:ext>
              </a:extLst>
            </p:cNvPr>
            <p:cNvGrpSpPr/>
            <p:nvPr/>
          </p:nvGrpSpPr>
          <p:grpSpPr>
            <a:xfrm>
              <a:off x="5565778" y="2147575"/>
              <a:ext cx="1721333" cy="1045205"/>
              <a:chOff x="5565778" y="2147575"/>
              <a:chExt cx="1721333" cy="1045205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B4D620D-08C2-484B-A2B8-720489D13270}"/>
                  </a:ext>
                </a:extLst>
              </p:cNvPr>
              <p:cNvSpPr/>
              <p:nvPr/>
            </p:nvSpPr>
            <p:spPr>
              <a:xfrm>
                <a:off x="5565778" y="2178727"/>
                <a:ext cx="1712608" cy="1014053"/>
              </a:xfrm>
              <a:custGeom>
                <a:avLst/>
                <a:gdLst>
                  <a:gd name="connsiteX0" fmla="*/ 0 w 1645920"/>
                  <a:gd name="connsiteY0" fmla="*/ 1013460 h 1013460"/>
                  <a:gd name="connsiteX1" fmla="*/ 99060 w 1645920"/>
                  <a:gd name="connsiteY1" fmla="*/ 899160 h 1013460"/>
                  <a:gd name="connsiteX2" fmla="*/ 297180 w 1645920"/>
                  <a:gd name="connsiteY2" fmla="*/ 624840 h 1013460"/>
                  <a:gd name="connsiteX3" fmla="*/ 480060 w 1645920"/>
                  <a:gd name="connsiteY3" fmla="*/ 464820 h 1013460"/>
                  <a:gd name="connsiteX4" fmla="*/ 723900 w 1645920"/>
                  <a:gd name="connsiteY4" fmla="*/ 251460 h 1013460"/>
                  <a:gd name="connsiteX5" fmla="*/ 990600 w 1645920"/>
                  <a:gd name="connsiteY5" fmla="*/ 114300 h 1013460"/>
                  <a:gd name="connsiteX6" fmla="*/ 1356360 w 1645920"/>
                  <a:gd name="connsiteY6" fmla="*/ 38100 h 1013460"/>
                  <a:gd name="connsiteX7" fmla="*/ 1645920 w 1645920"/>
                  <a:gd name="connsiteY7" fmla="*/ 0 h 101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45920" h="1013460">
                    <a:moveTo>
                      <a:pt x="0" y="1013460"/>
                    </a:moveTo>
                    <a:cubicBezTo>
                      <a:pt x="24765" y="988695"/>
                      <a:pt x="49530" y="963930"/>
                      <a:pt x="99060" y="899160"/>
                    </a:cubicBezTo>
                    <a:cubicBezTo>
                      <a:pt x="148590" y="834390"/>
                      <a:pt x="233680" y="697230"/>
                      <a:pt x="297180" y="624840"/>
                    </a:cubicBezTo>
                    <a:cubicBezTo>
                      <a:pt x="360680" y="552450"/>
                      <a:pt x="480060" y="464820"/>
                      <a:pt x="480060" y="464820"/>
                    </a:cubicBezTo>
                    <a:cubicBezTo>
                      <a:pt x="551180" y="402590"/>
                      <a:pt x="638810" y="309880"/>
                      <a:pt x="723900" y="251460"/>
                    </a:cubicBezTo>
                    <a:cubicBezTo>
                      <a:pt x="808990" y="193040"/>
                      <a:pt x="885190" y="149860"/>
                      <a:pt x="990600" y="114300"/>
                    </a:cubicBezTo>
                    <a:cubicBezTo>
                      <a:pt x="1096010" y="78740"/>
                      <a:pt x="1247140" y="57150"/>
                      <a:pt x="1356360" y="38100"/>
                    </a:cubicBezTo>
                    <a:cubicBezTo>
                      <a:pt x="1465580" y="19050"/>
                      <a:pt x="1555750" y="9525"/>
                      <a:pt x="1645920" y="0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B601FE9-4FC6-42F3-8087-2FB7886882DA}"/>
                  </a:ext>
                </a:extLst>
              </p:cNvPr>
              <p:cNvSpPr/>
              <p:nvPr/>
            </p:nvSpPr>
            <p:spPr>
              <a:xfrm rot="10223945">
                <a:off x="5624986" y="3018159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A58F8F3-82F2-413C-98DB-FC76F70A6C85}"/>
                  </a:ext>
                </a:extLst>
              </p:cNvPr>
              <p:cNvSpPr/>
              <p:nvPr/>
            </p:nvSpPr>
            <p:spPr>
              <a:xfrm rot="10223945">
                <a:off x="6247568" y="2381850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3866C22-C7AE-434F-8115-9F21EEC97294}"/>
                  </a:ext>
                </a:extLst>
              </p:cNvPr>
              <p:cNvSpPr/>
              <p:nvPr/>
            </p:nvSpPr>
            <p:spPr>
              <a:xfrm rot="10223945">
                <a:off x="7182961" y="2147575"/>
                <a:ext cx="104150" cy="98774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4D0A018-E505-4003-9CB5-5D256F948DF0}"/>
                  </a:ext>
                </a:extLst>
              </p:cNvPr>
              <p:cNvSpPr/>
              <p:nvPr/>
            </p:nvSpPr>
            <p:spPr>
              <a:xfrm rot="10223945">
                <a:off x="6871966" y="2186081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3DD0A69-7512-4AE9-ABDB-2E255A159FBE}"/>
                  </a:ext>
                </a:extLst>
              </p:cNvPr>
              <p:cNvSpPr/>
              <p:nvPr/>
            </p:nvSpPr>
            <p:spPr>
              <a:xfrm rot="10223945">
                <a:off x="6548328" y="2235506"/>
                <a:ext cx="104150" cy="98774"/>
              </a:xfrm>
              <a:prstGeom prst="ellipse">
                <a:avLst/>
              </a:prstGeom>
              <a:solidFill>
                <a:srgbClr val="FFFF6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A38A2A0-7476-4C5B-8132-503142EC8C02}"/>
                  </a:ext>
                </a:extLst>
              </p:cNvPr>
              <p:cNvSpPr/>
              <p:nvPr/>
            </p:nvSpPr>
            <p:spPr>
              <a:xfrm rot="10223945">
                <a:off x="5784333" y="2781638"/>
                <a:ext cx="104150" cy="98774"/>
              </a:xfrm>
              <a:prstGeom prst="ellipse">
                <a:avLst/>
              </a:prstGeom>
              <a:solidFill>
                <a:srgbClr val="6DB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667E21A-3DF7-470E-AAFF-3C9F5A8BFD73}"/>
                  </a:ext>
                </a:extLst>
              </p:cNvPr>
              <p:cNvSpPr/>
              <p:nvPr/>
            </p:nvSpPr>
            <p:spPr>
              <a:xfrm rot="10223945">
                <a:off x="5995552" y="2588621"/>
                <a:ext cx="104150" cy="98774"/>
              </a:xfrm>
              <a:prstGeom prst="ellipse">
                <a:avLst/>
              </a:prstGeom>
              <a:solidFill>
                <a:srgbClr val="85BE6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srgbClr val="CCFFAA"/>
                  </a:solidFill>
                </a:endParaRP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646EBDD-EF8F-46BA-9329-FF29E480EDA7}"/>
              </a:ext>
            </a:extLst>
          </p:cNvPr>
          <p:cNvSpPr txBox="1"/>
          <p:nvPr/>
        </p:nvSpPr>
        <p:spPr>
          <a:xfrm>
            <a:off x="5796190" y="3813674"/>
            <a:ext cx="1020181" cy="377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SG" sz="1500" b="1" dirty="0">
                <a:latin typeface="Rockwell" panose="02060603020205020403" pitchFamily="18" charset="0"/>
              </a:rPr>
              <a:t>Test Kit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9D1EC0-CF55-4A61-84BD-6C6622AF5CEB}"/>
              </a:ext>
            </a:extLst>
          </p:cNvPr>
          <p:cNvGrpSpPr/>
          <p:nvPr/>
        </p:nvGrpSpPr>
        <p:grpSpPr>
          <a:xfrm>
            <a:off x="6747385" y="3049976"/>
            <a:ext cx="346452" cy="708617"/>
            <a:chOff x="6871564" y="2429082"/>
            <a:chExt cx="346452" cy="70861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F5BE66-774F-499F-A8BB-8D425B64CA47}"/>
                </a:ext>
              </a:extLst>
            </p:cNvPr>
            <p:cNvSpPr/>
            <p:nvPr/>
          </p:nvSpPr>
          <p:spPr>
            <a:xfrm>
              <a:off x="6933823" y="2510118"/>
              <a:ext cx="218352" cy="625713"/>
            </a:xfrm>
            <a:custGeom>
              <a:avLst/>
              <a:gdLst>
                <a:gd name="connsiteX0" fmla="*/ 0 w 1030406"/>
                <a:gd name="connsiteY0" fmla="*/ 0 h 1821951"/>
                <a:gd name="connsiteX1" fmla="*/ 1030406 w 1030406"/>
                <a:gd name="connsiteY1" fmla="*/ 0 h 1821951"/>
                <a:gd name="connsiteX2" fmla="*/ 1030406 w 1030406"/>
                <a:gd name="connsiteY2" fmla="*/ 1306748 h 1821951"/>
                <a:gd name="connsiteX3" fmla="*/ 515203 w 1030406"/>
                <a:gd name="connsiteY3" fmla="*/ 1821951 h 1821951"/>
                <a:gd name="connsiteX4" fmla="*/ 0 w 1030406"/>
                <a:gd name="connsiteY4" fmla="*/ 1306748 h 182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406" h="1821951">
                  <a:moveTo>
                    <a:pt x="0" y="0"/>
                  </a:moveTo>
                  <a:lnTo>
                    <a:pt x="1030406" y="0"/>
                  </a:lnTo>
                  <a:lnTo>
                    <a:pt x="1030406" y="1306748"/>
                  </a:lnTo>
                  <a:cubicBezTo>
                    <a:pt x="1030406" y="1591287"/>
                    <a:pt x="799742" y="1821951"/>
                    <a:pt x="515203" y="1821951"/>
                  </a:cubicBezTo>
                  <a:cubicBezTo>
                    <a:pt x="230664" y="1821951"/>
                    <a:pt x="0" y="1591287"/>
                    <a:pt x="0" y="130674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0E7A67F-EA93-48A5-BBD4-7CF797C6BB4C}"/>
                </a:ext>
              </a:extLst>
            </p:cNvPr>
            <p:cNvSpPr/>
            <p:nvPr/>
          </p:nvSpPr>
          <p:spPr>
            <a:xfrm>
              <a:off x="6871564" y="2429082"/>
              <a:ext cx="346452" cy="8103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6DFA8C5-FD9A-45DC-8727-FAEA2C2734A7}"/>
                </a:ext>
              </a:extLst>
            </p:cNvPr>
            <p:cNvSpPr/>
            <p:nvPr/>
          </p:nvSpPr>
          <p:spPr>
            <a:xfrm>
              <a:off x="6938586" y="2877808"/>
              <a:ext cx="211344" cy="87269"/>
            </a:xfrm>
            <a:prstGeom prst="rect">
              <a:avLst/>
            </a:prstGeom>
            <a:solidFill>
              <a:srgbClr val="CC79A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C2A38EF-2588-4E52-AD85-6C45FB98092A}"/>
                </a:ext>
              </a:extLst>
            </p:cNvPr>
            <p:cNvSpPr/>
            <p:nvPr/>
          </p:nvSpPr>
          <p:spPr>
            <a:xfrm>
              <a:off x="6937018" y="2964702"/>
              <a:ext cx="214201" cy="172997"/>
            </a:xfrm>
            <a:custGeom>
              <a:avLst/>
              <a:gdLst>
                <a:gd name="connsiteX0" fmla="*/ 0 w 300810"/>
                <a:gd name="connsiteY0" fmla="*/ 0 h 189806"/>
                <a:gd name="connsiteX1" fmla="*/ 300810 w 300810"/>
                <a:gd name="connsiteY1" fmla="*/ 0 h 189806"/>
                <a:gd name="connsiteX2" fmla="*/ 300810 w 300810"/>
                <a:gd name="connsiteY2" fmla="*/ 12870 h 189806"/>
                <a:gd name="connsiteX3" fmla="*/ 150405 w 300810"/>
                <a:gd name="connsiteY3" fmla="*/ 189806 h 189806"/>
                <a:gd name="connsiteX4" fmla="*/ 0 w 300810"/>
                <a:gd name="connsiteY4" fmla="*/ 12870 h 189806"/>
                <a:gd name="connsiteX5" fmla="*/ 0 w 300810"/>
                <a:gd name="connsiteY5" fmla="*/ 0 h 189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810" h="189806">
                  <a:moveTo>
                    <a:pt x="0" y="0"/>
                  </a:moveTo>
                  <a:lnTo>
                    <a:pt x="300810" y="0"/>
                  </a:lnTo>
                  <a:lnTo>
                    <a:pt x="300810" y="12870"/>
                  </a:lnTo>
                  <a:cubicBezTo>
                    <a:pt x="300810" y="110589"/>
                    <a:pt x="233472" y="189806"/>
                    <a:pt x="150405" y="189806"/>
                  </a:cubicBezTo>
                  <a:cubicBezTo>
                    <a:pt x="67339" y="189806"/>
                    <a:pt x="0" y="110589"/>
                    <a:pt x="0" y="128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5E4A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6AC226D-D546-44C0-B1ED-F5DE974D171B}"/>
                </a:ext>
              </a:extLst>
            </p:cNvPr>
            <p:cNvSpPr/>
            <p:nvPr/>
          </p:nvSpPr>
          <p:spPr>
            <a:xfrm>
              <a:off x="6939876" y="2665302"/>
              <a:ext cx="211344" cy="21153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16509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637DDD-C2FB-4618-80DF-4B2199F08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33" y="334337"/>
            <a:ext cx="5317067" cy="61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4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11BADA-8755-4E39-A1BC-F08256BE3BC3}"/>
              </a:ext>
            </a:extLst>
          </p:cNvPr>
          <p:cNvGrpSpPr/>
          <p:nvPr/>
        </p:nvGrpSpPr>
        <p:grpSpPr>
          <a:xfrm>
            <a:off x="5295751" y="1329756"/>
            <a:ext cx="3148729" cy="3669393"/>
            <a:chOff x="5295751" y="1329756"/>
            <a:chExt cx="3148729" cy="3669393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F82CBDB6-332D-49D5-89CA-FC6096306969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5295751" y="1329756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rgbClr val="FDEFFF"/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CECFF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5DE24B-A1AC-4ADF-BF95-5F1BBB222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1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606496" y="1506220"/>
              <a:ext cx="2096053" cy="165528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EB9C98-4CEF-4A95-B708-A5CCA3957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6180742" y="1950187"/>
              <a:ext cx="1191595" cy="116044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5E2F08-542F-4317-BB3B-52CDD67C020F}"/>
                </a:ext>
              </a:extLst>
            </p:cNvPr>
            <p:cNvSpPr txBox="1"/>
            <p:nvPr/>
          </p:nvSpPr>
          <p:spPr>
            <a:xfrm>
              <a:off x="5691765" y="3255382"/>
              <a:ext cx="1898994" cy="320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SG" sz="2400" b="1" dirty="0">
                  <a:latin typeface="Rockwell" panose="02060603020205020403" pitchFamily="18" charset="0"/>
                </a:rPr>
                <a:t>lancer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83ECE04-AA16-43B4-97DD-A61319443ECC}"/>
                </a:ext>
              </a:extLst>
            </p:cNvPr>
            <p:cNvCxnSpPr>
              <a:cxnSpLocks/>
            </p:cNvCxnSpPr>
            <p:nvPr/>
          </p:nvCxnSpPr>
          <p:spPr>
            <a:xfrm>
              <a:off x="5826414" y="3127584"/>
              <a:ext cx="17075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BC60B73-5086-4C22-BF3C-CF6EC6DB5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0701" y="1850076"/>
              <a:ext cx="0" cy="12854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53DFC91C-13DF-48D4-849B-BF1565A4C889}"/>
                </a:ext>
              </a:extLst>
            </p:cNvPr>
            <p:cNvSpPr/>
            <p:nvPr/>
          </p:nvSpPr>
          <p:spPr>
            <a:xfrm rot="16972199">
              <a:off x="5618664" y="2173333"/>
              <a:ext cx="3012085" cy="2639547"/>
            </a:xfrm>
            <a:prstGeom prst="arc">
              <a:avLst>
                <a:gd name="adj1" fmla="val 16509384"/>
                <a:gd name="adj2" fmla="val 2125546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1FD729D-9DD7-4679-9D8D-5F9CC476C2E5}"/>
                </a:ext>
              </a:extLst>
            </p:cNvPr>
            <p:cNvSpPr/>
            <p:nvPr/>
          </p:nvSpPr>
          <p:spPr>
            <a:xfrm rot="10223945">
              <a:off x="6429066" y="2166879"/>
              <a:ext cx="104150" cy="98774"/>
            </a:xfrm>
            <a:prstGeom prst="ellipse">
              <a:avLst/>
            </a:prstGeom>
            <a:solidFill>
              <a:srgbClr val="85BE6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CCFFAA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7D64F8-4230-4A60-990A-423DC72A8E5B}"/>
                </a:ext>
              </a:extLst>
            </p:cNvPr>
            <p:cNvSpPr/>
            <p:nvPr/>
          </p:nvSpPr>
          <p:spPr>
            <a:xfrm rot="10223945">
              <a:off x="7272760" y="1942291"/>
              <a:ext cx="104150" cy="98774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CCFFAA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CD32E1B-F8E3-4CD5-BFE2-EBB1260867B1}"/>
                </a:ext>
              </a:extLst>
            </p:cNvPr>
            <p:cNvSpPr/>
            <p:nvPr/>
          </p:nvSpPr>
          <p:spPr>
            <a:xfrm rot="10223945">
              <a:off x="6965248" y="1953521"/>
              <a:ext cx="104150" cy="98774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CCFFAA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B1D5CA-E5C6-4976-BB9F-09C9E26AE648}"/>
                </a:ext>
              </a:extLst>
            </p:cNvPr>
            <p:cNvSpPr/>
            <p:nvPr/>
          </p:nvSpPr>
          <p:spPr>
            <a:xfrm rot="10223945">
              <a:off x="6669726" y="2041680"/>
              <a:ext cx="104150" cy="98774"/>
            </a:xfrm>
            <a:prstGeom prst="ellipse">
              <a:avLst/>
            </a:prstGeom>
            <a:solidFill>
              <a:srgbClr val="FF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CCFFAA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1CECC39-0227-4A4E-A285-BC842C9FAB7E}"/>
                </a:ext>
              </a:extLst>
            </p:cNvPr>
            <p:cNvSpPr/>
            <p:nvPr/>
          </p:nvSpPr>
          <p:spPr>
            <a:xfrm rot="10223945">
              <a:off x="6046791" y="2553091"/>
              <a:ext cx="104150" cy="98774"/>
            </a:xfrm>
            <a:prstGeom prst="ellipse">
              <a:avLst/>
            </a:prstGeom>
            <a:solidFill>
              <a:srgbClr val="6DB6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CCFFAA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8CEC05-5767-4FA1-A3C5-0E30CF0C793A}"/>
                </a:ext>
              </a:extLst>
            </p:cNvPr>
            <p:cNvSpPr/>
            <p:nvPr/>
          </p:nvSpPr>
          <p:spPr>
            <a:xfrm rot="10223945">
              <a:off x="6212796" y="2353237"/>
              <a:ext cx="104150" cy="98774"/>
            </a:xfrm>
            <a:prstGeom prst="ellipse">
              <a:avLst/>
            </a:prstGeom>
            <a:solidFill>
              <a:srgbClr val="85BE6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rgbClr val="CCFFAA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D38BD1-2E01-48AD-ADB9-F50312281D7E}"/>
                </a:ext>
              </a:extLst>
            </p:cNvPr>
            <p:cNvSpPr/>
            <p:nvPr/>
          </p:nvSpPr>
          <p:spPr>
            <a:xfrm rot="10223945">
              <a:off x="5839253" y="3009903"/>
              <a:ext cx="104150" cy="98774"/>
            </a:xfrm>
            <a:prstGeom prst="ellipse">
              <a:avLst/>
            </a:prstGeom>
            <a:solidFill>
              <a:srgbClr val="6DB6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CCFFAA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EEFC3B-5332-476B-A8D0-8C2365AA2C99}"/>
                </a:ext>
              </a:extLst>
            </p:cNvPr>
            <p:cNvSpPr/>
            <p:nvPr/>
          </p:nvSpPr>
          <p:spPr>
            <a:xfrm rot="10223945">
              <a:off x="5921223" y="2773822"/>
              <a:ext cx="104150" cy="98774"/>
            </a:xfrm>
            <a:prstGeom prst="ellipse">
              <a:avLst/>
            </a:prstGeom>
            <a:solidFill>
              <a:srgbClr val="6DB6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CCFFAA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03CFB-AEB2-46EB-9624-71D4780932AE}"/>
              </a:ext>
            </a:extLst>
          </p:cNvPr>
          <p:cNvSpPr/>
          <p:nvPr/>
        </p:nvSpPr>
        <p:spPr>
          <a:xfrm>
            <a:off x="1075073" y="5690848"/>
            <a:ext cx="6144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https://www.1001freedownloads.com/free-clipart/black-knight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9DD1BC-26E4-4682-B0AF-A0F21F8E4E82}"/>
              </a:ext>
            </a:extLst>
          </p:cNvPr>
          <p:cNvSpPr/>
          <p:nvPr/>
        </p:nvSpPr>
        <p:spPr>
          <a:xfrm>
            <a:off x="1075073" y="6069444"/>
            <a:ext cx="7945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https://creazilla.com/nodes/7765632-mountain-range-clip-art-clipart?tag_id=1967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59FBD3-0D04-40AD-82C1-326166D2E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06484" y="3274011"/>
            <a:ext cx="1027031" cy="85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6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08B0F7-4567-49FC-836D-3A2F7F83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683" y="290400"/>
            <a:ext cx="5254237" cy="60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9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" name="Table 345">
            <a:extLst>
              <a:ext uri="{FF2B5EF4-FFF2-40B4-BE49-F238E27FC236}">
                <a16:creationId xmlns:a16="http://schemas.microsoft.com/office/drawing/2014/main" id="{DCD2205B-A18D-41AA-9C17-D15404951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39234"/>
              </p:ext>
            </p:extLst>
          </p:nvPr>
        </p:nvGraphicFramePr>
        <p:xfrm>
          <a:off x="7386539" y="-1161141"/>
          <a:ext cx="4336464" cy="429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64">
                  <a:extLst>
                    <a:ext uri="{9D8B030D-6E8A-4147-A177-3AD203B41FA5}">
                      <a16:colId xmlns:a16="http://schemas.microsoft.com/office/drawing/2014/main" val="3622296383"/>
                    </a:ext>
                  </a:extLst>
                </a:gridCol>
              </a:tblGrid>
              <a:tr h="38553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9084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322" name="Table 321">
            <a:extLst>
              <a:ext uri="{FF2B5EF4-FFF2-40B4-BE49-F238E27FC236}">
                <a16:creationId xmlns:a16="http://schemas.microsoft.com/office/drawing/2014/main" id="{5C5AF578-BF67-46A9-ACCF-BBEB95DFF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106917"/>
              </p:ext>
            </p:extLst>
          </p:nvPr>
        </p:nvGraphicFramePr>
        <p:xfrm>
          <a:off x="892900" y="3469033"/>
          <a:ext cx="10830103" cy="436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103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Dilution Curve Plotting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SG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0624"/>
                  </a:ext>
                </a:extLst>
              </a:tr>
              <a:tr h="155211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  <a:tr h="392552">
                <a:tc>
                  <a:txBody>
                    <a:bodyPr/>
                    <a:lstStyle/>
                    <a:p>
                      <a:r>
                        <a:rPr lang="en-SG" dirty="0"/>
                        <a:t>Interactive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21639"/>
                  </a:ext>
                </a:extLst>
              </a:tr>
              <a:tr h="164527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41641"/>
                  </a:ext>
                </a:extLst>
              </a:tr>
            </a:tbl>
          </a:graphicData>
        </a:graphic>
      </p:graphicFrame>
      <p:graphicFrame>
        <p:nvGraphicFramePr>
          <p:cNvPr id="314" name="Table 313">
            <a:extLst>
              <a:ext uri="{FF2B5EF4-FFF2-40B4-BE49-F238E27FC236}">
                <a16:creationId xmlns:a16="http://schemas.microsoft.com/office/drawing/2014/main" id="{E5AC3E26-E3B3-4D81-96E6-2FA45D14B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26437"/>
              </p:ext>
            </p:extLst>
          </p:nvPr>
        </p:nvGraphicFramePr>
        <p:xfrm>
          <a:off x="12384498" y="3716567"/>
          <a:ext cx="1863995" cy="238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95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23222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Report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305" name="Table 304">
            <a:extLst>
              <a:ext uri="{FF2B5EF4-FFF2-40B4-BE49-F238E27FC236}">
                <a16:creationId xmlns:a16="http://schemas.microsoft.com/office/drawing/2014/main" id="{2C4A18EE-F1EE-41BC-BC56-C0CA16CC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15394"/>
              </p:ext>
            </p:extLst>
          </p:nvPr>
        </p:nvGraphicFramePr>
        <p:xfrm>
          <a:off x="1089638" y="-1126755"/>
          <a:ext cx="4093758" cy="339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758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02991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DAD88C6E-4DB6-4F69-BE39-6BF32025A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332669"/>
              </p:ext>
            </p:extLst>
          </p:nvPr>
        </p:nvGraphicFramePr>
        <p:xfrm>
          <a:off x="7615464" y="2225397"/>
          <a:ext cx="3829936" cy="79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2">
                  <a:extLst>
                    <a:ext uri="{9D8B030D-6E8A-4147-A177-3AD203B41FA5}">
                      <a16:colId xmlns:a16="http://schemas.microsoft.com/office/drawing/2014/main" val="468845580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10992882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654856620"/>
                    </a:ext>
                  </a:extLst>
                </a:gridCol>
                <a:gridCol w="1101250">
                  <a:extLst>
                    <a:ext uri="{9D8B030D-6E8A-4147-A177-3AD203B41FA5}">
                      <a16:colId xmlns:a16="http://schemas.microsoft.com/office/drawing/2014/main" val="3819368552"/>
                    </a:ext>
                  </a:extLst>
                </a:gridCol>
              </a:tblGrid>
              <a:tr h="271967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64962"/>
                  </a:ext>
                </a:extLst>
              </a:tr>
              <a:tr h="521011"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Grouping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67366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51BC99D-BC1A-4F78-93E9-5E4B338D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81512"/>
              </p:ext>
            </p:extLst>
          </p:nvPr>
        </p:nvGraphicFramePr>
        <p:xfrm>
          <a:off x="1124535" y="4455514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020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5913">
                  <a:extLst>
                    <a:ext uri="{9D8B030D-6E8A-4147-A177-3AD203B41FA5}">
                      <a16:colId xmlns:a16="http://schemas.microsoft.com/office/drawing/2014/main" val="4080472763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613526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ggplot </a:t>
                      </a:r>
                    </a:p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Static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4DEB3964-09AA-44D4-85DB-80507837C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078885"/>
              </p:ext>
            </p:extLst>
          </p:nvPr>
        </p:nvGraphicFramePr>
        <p:xfrm>
          <a:off x="1119116" y="6412459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2453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3669">
                  <a:extLst>
                    <a:ext uri="{9D8B030D-6E8A-4147-A177-3AD203B41FA5}">
                      <a16:colId xmlns:a16="http://schemas.microsoft.com/office/drawing/2014/main" val="3273070592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521011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plotly 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91FB43B-B759-4615-8B0C-AD4C55B31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511724"/>
              </p:ext>
            </p:extLst>
          </p:nvPr>
        </p:nvGraphicFramePr>
        <p:xfrm>
          <a:off x="7615464" y="872954"/>
          <a:ext cx="3829936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706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912018">
                  <a:extLst>
                    <a:ext uri="{9D8B030D-6E8A-4147-A177-3AD203B41FA5}">
                      <a16:colId xmlns:a16="http://schemas.microsoft.com/office/drawing/2014/main" val="1221627271"/>
                    </a:ext>
                  </a:extLst>
                </a:gridCol>
              </a:tblGrid>
              <a:tr h="270034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CD1B6ED-107A-40FC-828F-FE7F55319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99860"/>
              </p:ext>
            </p:extLst>
          </p:nvPr>
        </p:nvGraphicFramePr>
        <p:xfrm>
          <a:off x="7615464" y="-507223"/>
          <a:ext cx="3829935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1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455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74833">
                  <a:extLst>
                    <a:ext uri="{9D8B030D-6E8A-4147-A177-3AD203B41FA5}">
                      <a16:colId xmlns:a16="http://schemas.microsoft.com/office/drawing/2014/main" val="200648469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2608636971"/>
                    </a:ext>
                  </a:extLst>
                </a:gridCol>
              </a:tblGrid>
              <a:tr h="117068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90911FF7-F21C-436E-859F-1D09FA833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235582"/>
              </p:ext>
            </p:extLst>
          </p:nvPr>
        </p:nvGraphicFramePr>
        <p:xfrm>
          <a:off x="2023837" y="-554839"/>
          <a:ext cx="2183008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32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271687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6176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Dilution 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58E19261-B338-4DCA-88D5-ABC4722E6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829745"/>
              </p:ext>
            </p:extLst>
          </p:nvPr>
        </p:nvGraphicFramePr>
        <p:xfrm>
          <a:off x="1868850" y="565928"/>
          <a:ext cx="2492982" cy="14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3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34478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09368">
                  <a:extLst>
                    <a:ext uri="{9D8B030D-6E8A-4147-A177-3AD203B41FA5}">
                      <a16:colId xmlns:a16="http://schemas.microsoft.com/office/drawing/2014/main" val="3048439930"/>
                    </a:ext>
                  </a:extLst>
                </a:gridCol>
              </a:tblGrid>
              <a:tr h="313155">
                <a:tc gridSpan="3">
                  <a:txBody>
                    <a:bodyPr/>
                    <a:lstStyle/>
                    <a:p>
                      <a:pPr algn="ctr"/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Transition Signal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167526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Transition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  <a:tr h="782329">
                <a:tc vMerge="1"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962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C54348D2-EFF8-40C0-8A85-21C725C2F825}"/>
              </a:ext>
            </a:extLst>
          </p:cNvPr>
          <p:cNvSpPr txBox="1"/>
          <p:nvPr/>
        </p:nvSpPr>
        <p:spPr>
          <a:xfrm>
            <a:off x="5366395" y="-411221"/>
            <a:ext cx="202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create_dilution_table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409727-C26F-49A1-9F74-1FEE0AA22BD0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>
            <a:off x="9530431" y="379548"/>
            <a:ext cx="1" cy="493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ADD90C7-E92A-4C16-A454-348EBDAE1EE3}"/>
              </a:ext>
            </a:extLst>
          </p:cNvPr>
          <p:cNvSpPr txBox="1"/>
          <p:nvPr/>
        </p:nvSpPr>
        <p:spPr>
          <a:xfrm>
            <a:off x="7296534" y="477129"/>
            <a:ext cx="233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summarise_dilution_table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07DE884-5929-4AA0-A326-1003440C6C98}"/>
              </a:ext>
            </a:extLst>
          </p:cNvPr>
          <p:cNvCxnSpPr>
            <a:cxnSpLocks/>
            <a:stCxn id="61" idx="2"/>
            <a:endCxn id="95" idx="0"/>
          </p:cNvCxnSpPr>
          <p:nvPr/>
        </p:nvCxnSpPr>
        <p:spPr>
          <a:xfrm>
            <a:off x="9530432" y="1759725"/>
            <a:ext cx="0" cy="46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18B0376-33BC-49B6-B1D3-3D112A04C336}"/>
              </a:ext>
            </a:extLst>
          </p:cNvPr>
          <p:cNvSpPr txBox="1"/>
          <p:nvPr/>
        </p:nvSpPr>
        <p:spPr>
          <a:xfrm>
            <a:off x="7790047" y="1844387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evaluate_linearity</a:t>
            </a:r>
          </a:p>
        </p:txBody>
      </p: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FBA76B3A-0707-4282-8663-0A532302B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3355"/>
              </p:ext>
            </p:extLst>
          </p:nvPr>
        </p:nvGraphicFramePr>
        <p:xfrm>
          <a:off x="12783076" y="4279590"/>
          <a:ext cx="10517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52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138663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8D87E26F-3B4F-4DD2-A1C4-FE18913AF20C}"/>
              </a:ext>
            </a:extLst>
          </p:cNvPr>
          <p:cNvCxnSpPr>
            <a:cxnSpLocks/>
            <a:stCxn id="61" idx="3"/>
            <a:endCxn id="87" idx="1"/>
          </p:cNvCxnSpPr>
          <p:nvPr/>
        </p:nvCxnSpPr>
        <p:spPr>
          <a:xfrm>
            <a:off x="11445400" y="1316339"/>
            <a:ext cx="1337676" cy="31461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02B8AFD-5C43-4F14-BC92-E7AD9FCDE456}"/>
              </a:ext>
            </a:extLst>
          </p:cNvPr>
          <p:cNvCxnSpPr>
            <a:cxnSpLocks/>
            <a:stCxn id="95" idx="3"/>
            <a:endCxn id="87" idx="1"/>
          </p:cNvCxnSpPr>
          <p:nvPr/>
        </p:nvCxnSpPr>
        <p:spPr>
          <a:xfrm>
            <a:off x="11445400" y="2623062"/>
            <a:ext cx="1337676" cy="1839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B6F134B-508C-4BF4-97F6-583CEA140D42}"/>
              </a:ext>
            </a:extLst>
          </p:cNvPr>
          <p:cNvSpPr txBox="1"/>
          <p:nvPr/>
        </p:nvSpPr>
        <p:spPr>
          <a:xfrm>
            <a:off x="12114073" y="317702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write_summary_excel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499552D-7B77-4F96-BEBF-CCE54506551C}"/>
              </a:ext>
            </a:extLst>
          </p:cNvPr>
          <p:cNvSpPr txBox="1"/>
          <p:nvPr/>
        </p:nvSpPr>
        <p:spPr>
          <a:xfrm>
            <a:off x="-632313" y="4722772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add_ggplot_panel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CBD5CD9-9BD5-48C8-9506-E54A62BBD48A}"/>
              </a:ext>
            </a:extLst>
          </p:cNvPr>
          <p:cNvSpPr txBox="1"/>
          <p:nvPr/>
        </p:nvSpPr>
        <p:spPr>
          <a:xfrm>
            <a:off x="-646828" y="672494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add_plotly_panel</a:t>
            </a:r>
          </a:p>
        </p:txBody>
      </p:sp>
      <p:graphicFrame>
        <p:nvGraphicFramePr>
          <p:cNvPr id="158" name="Table 157">
            <a:extLst>
              <a:ext uri="{FF2B5EF4-FFF2-40B4-BE49-F238E27FC236}">
                <a16:creationId xmlns:a16="http://schemas.microsoft.com/office/drawing/2014/main" id="{3AC7E8EC-0549-46FD-B208-E272B25CD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22768"/>
              </p:ext>
            </p:extLst>
          </p:nvPr>
        </p:nvGraphicFramePr>
        <p:xfrm>
          <a:off x="12838904" y="4856807"/>
          <a:ext cx="9451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24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PDF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163" name="TextBox 162">
            <a:extLst>
              <a:ext uri="{FF2B5EF4-FFF2-40B4-BE49-F238E27FC236}">
                <a16:creationId xmlns:a16="http://schemas.microsoft.com/office/drawing/2014/main" id="{E31C229C-E5FB-4958-A4D3-0EB52C3897FD}"/>
              </a:ext>
            </a:extLst>
          </p:cNvPr>
          <p:cNvSpPr txBox="1"/>
          <p:nvPr/>
        </p:nvSpPr>
        <p:spPr>
          <a:xfrm>
            <a:off x="10098602" y="4756065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view_ggplot_pdf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916C99E-D66D-4034-BE83-D90153D1A70F}"/>
              </a:ext>
            </a:extLst>
          </p:cNvPr>
          <p:cNvCxnSpPr>
            <a:cxnSpLocks/>
            <a:stCxn id="59" idx="3"/>
            <a:endCxn id="158" idx="1"/>
          </p:cNvCxnSpPr>
          <p:nvPr/>
        </p:nvCxnSpPr>
        <p:spPr>
          <a:xfrm>
            <a:off x="5454858" y="5036059"/>
            <a:ext cx="7384046" cy="3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Table 167">
            <a:extLst>
              <a:ext uri="{FF2B5EF4-FFF2-40B4-BE49-F238E27FC236}">
                <a16:creationId xmlns:a16="http://schemas.microsoft.com/office/drawing/2014/main" id="{6442E19C-758B-42A2-914B-B7F41C4CB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51948"/>
              </p:ext>
            </p:extLst>
          </p:nvPr>
        </p:nvGraphicFramePr>
        <p:xfrm>
          <a:off x="7175435" y="6361477"/>
          <a:ext cx="4330323" cy="12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15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9420908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61737304"/>
                    </a:ext>
                  </a:extLst>
                </a:gridCol>
                <a:gridCol w="844108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315002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Trellis Visualisation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6611"/>
                  </a:ext>
                </a:extLst>
              </a:tr>
              <a:tr h="315002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34929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Transition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Dilution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Dilution Statistics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sp>
        <p:nvSpPr>
          <p:cNvPr id="169" name="TextBox 168">
            <a:extLst>
              <a:ext uri="{FF2B5EF4-FFF2-40B4-BE49-F238E27FC236}">
                <a16:creationId xmlns:a16="http://schemas.microsoft.com/office/drawing/2014/main" id="{CA3D7799-CAF8-4D20-B3E5-B3710B95E43B}"/>
              </a:ext>
            </a:extLst>
          </p:cNvPr>
          <p:cNvSpPr txBox="1"/>
          <p:nvPr/>
        </p:nvSpPr>
        <p:spPr>
          <a:xfrm>
            <a:off x="5880683" y="538605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convert_to_cog</a:t>
            </a:r>
          </a:p>
        </p:txBody>
      </p:sp>
      <p:graphicFrame>
        <p:nvGraphicFramePr>
          <p:cNvPr id="170" name="Table 169">
            <a:extLst>
              <a:ext uri="{FF2B5EF4-FFF2-40B4-BE49-F238E27FC236}">
                <a16:creationId xmlns:a16="http://schemas.microsoft.com/office/drawing/2014/main" id="{C4247AA8-564A-44E3-8FB5-B54C27136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87814"/>
              </p:ext>
            </p:extLst>
          </p:nvPr>
        </p:nvGraphicFramePr>
        <p:xfrm>
          <a:off x="12612007" y="5465401"/>
          <a:ext cx="1384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HTML 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196" name="TextBox 195">
            <a:extLst>
              <a:ext uri="{FF2B5EF4-FFF2-40B4-BE49-F238E27FC236}">
                <a16:creationId xmlns:a16="http://schemas.microsoft.com/office/drawing/2014/main" id="{C57C0CBB-27B2-4F53-A5C2-E1BF3EE5ECD2}"/>
              </a:ext>
            </a:extLst>
          </p:cNvPr>
          <p:cNvSpPr txBox="1"/>
          <p:nvPr/>
        </p:nvSpPr>
        <p:spPr>
          <a:xfrm>
            <a:off x="11631300" y="6731904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view_trellis_html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5717AFE1-291F-4618-BD02-BAF7937ED55D}"/>
              </a:ext>
            </a:extLst>
          </p:cNvPr>
          <p:cNvCxnSpPr>
            <a:cxnSpLocks/>
            <a:stCxn id="305" idx="3"/>
            <a:endCxn id="62" idx="1"/>
          </p:cNvCxnSpPr>
          <p:nvPr/>
        </p:nvCxnSpPr>
        <p:spPr>
          <a:xfrm flipV="1">
            <a:off x="5183396" y="-63838"/>
            <a:ext cx="2432068" cy="634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FED79170-6709-49D6-A5B0-D1B4AA353D6A}"/>
              </a:ext>
            </a:extLst>
          </p:cNvPr>
          <p:cNvCxnSpPr>
            <a:cxnSpLocks/>
            <a:stCxn id="346" idx="2"/>
            <a:endCxn id="59" idx="1"/>
          </p:cNvCxnSpPr>
          <p:nvPr/>
        </p:nvCxnSpPr>
        <p:spPr>
          <a:xfrm rot="5400000">
            <a:off x="4388062" y="-130650"/>
            <a:ext cx="1903182" cy="8430236"/>
          </a:xfrm>
          <a:prstGeom prst="bentConnector4">
            <a:avLst>
              <a:gd name="adj1" fmla="val 9390"/>
              <a:gd name="adj2" fmla="val 121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D78CEEA6-C52A-4323-8A12-9D9EBA105E50}"/>
              </a:ext>
            </a:extLst>
          </p:cNvPr>
          <p:cNvCxnSpPr>
            <a:cxnSpLocks/>
            <a:stCxn id="346" idx="2"/>
            <a:endCxn id="60" idx="1"/>
          </p:cNvCxnSpPr>
          <p:nvPr/>
        </p:nvCxnSpPr>
        <p:spPr>
          <a:xfrm rot="5400000">
            <a:off x="3406881" y="845113"/>
            <a:ext cx="3860127" cy="8435655"/>
          </a:xfrm>
          <a:prstGeom prst="bentConnector4">
            <a:avLst>
              <a:gd name="adj1" fmla="val 4644"/>
              <a:gd name="adj2" fmla="val 121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: Elbow 266">
            <a:extLst>
              <a:ext uri="{FF2B5EF4-FFF2-40B4-BE49-F238E27FC236}">
                <a16:creationId xmlns:a16="http://schemas.microsoft.com/office/drawing/2014/main" id="{AC6611FB-44B6-4DDA-8E27-3A0EF51A06D7}"/>
              </a:ext>
            </a:extLst>
          </p:cNvPr>
          <p:cNvCxnSpPr>
            <a:cxnSpLocks/>
            <a:stCxn id="60" idx="3"/>
            <a:endCxn id="168" idx="1"/>
          </p:cNvCxnSpPr>
          <p:nvPr/>
        </p:nvCxnSpPr>
        <p:spPr>
          <a:xfrm>
            <a:off x="5449439" y="6993004"/>
            <a:ext cx="1725996" cy="1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5DB2816-446F-4AAB-938A-190A9F29D927}"/>
              </a:ext>
            </a:extLst>
          </p:cNvPr>
          <p:cNvSpPr txBox="1"/>
          <p:nvPr/>
        </p:nvSpPr>
        <p:spPr>
          <a:xfrm>
            <a:off x="5453057" y="6721885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latin typeface="Consolas" panose="020B0609020204030204" pitchFamily="49" charset="0"/>
              </a:rPr>
              <a:t>convert_to_cog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1A0516C4-A767-4954-8ADF-42DDA5CFB6EA}"/>
              </a:ext>
            </a:extLst>
          </p:cNvPr>
          <p:cNvCxnSpPr>
            <a:cxnSpLocks/>
            <a:stCxn id="168" idx="3"/>
            <a:endCxn id="170" idx="2"/>
          </p:cNvCxnSpPr>
          <p:nvPr/>
        </p:nvCxnSpPr>
        <p:spPr>
          <a:xfrm flipV="1">
            <a:off x="11505758" y="5831161"/>
            <a:ext cx="1798399" cy="116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836F1667-E92D-44F4-8072-3C4AFED861BE}"/>
              </a:ext>
            </a:extLst>
          </p:cNvPr>
          <p:cNvCxnSpPr>
            <a:cxnSpLocks/>
            <a:stCxn id="59" idx="3"/>
            <a:endCxn id="168" idx="1"/>
          </p:cNvCxnSpPr>
          <p:nvPr/>
        </p:nvCxnSpPr>
        <p:spPr>
          <a:xfrm>
            <a:off x="5454858" y="5036059"/>
            <a:ext cx="1720577" cy="1958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3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E9F1D8-D01E-44D5-8DDA-124AF23E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86" y="0"/>
            <a:ext cx="11363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08441A-DE10-4107-84F2-0ED83AEDA0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386539" y="-1161141"/>
          <a:ext cx="4336464" cy="4294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6464">
                  <a:extLst>
                    <a:ext uri="{9D8B030D-6E8A-4147-A177-3AD203B41FA5}">
                      <a16:colId xmlns:a16="http://schemas.microsoft.com/office/drawing/2014/main" val="3622296383"/>
                    </a:ext>
                  </a:extLst>
                </a:gridCol>
              </a:tblGrid>
              <a:tr h="38553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Calculation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90848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B6F87D-5A23-4ED7-BD0E-D9871CC28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15928"/>
              </p:ext>
            </p:extLst>
          </p:nvPr>
        </p:nvGraphicFramePr>
        <p:xfrm>
          <a:off x="892900" y="3469033"/>
          <a:ext cx="10830103" cy="436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0103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0" i="0" dirty="0">
                          <a:solidFill>
                            <a:schemeClr val="tx1"/>
                          </a:solidFill>
                        </a:rPr>
                        <a:t>Curve</a:t>
                      </a:r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 Plotting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405200">
                <a:tc>
                  <a:txBody>
                    <a:bodyPr/>
                    <a:lstStyle/>
                    <a:p>
                      <a:r>
                        <a:rPr lang="en-SG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10624"/>
                  </a:ext>
                </a:extLst>
              </a:tr>
              <a:tr h="1552115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  <a:tr h="392552">
                <a:tc>
                  <a:txBody>
                    <a:bodyPr/>
                    <a:lstStyle/>
                    <a:p>
                      <a:r>
                        <a:rPr lang="en-SG" dirty="0"/>
                        <a:t>Interactive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021639"/>
                  </a:ext>
                </a:extLst>
              </a:tr>
              <a:tr h="164527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641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38BF27-0DE7-4917-8C19-1AE50A6898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384498" y="3716567"/>
          <a:ext cx="1863995" cy="238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995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232228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Report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201766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2AF9D4-31E2-434A-B999-56D513C8B2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89638" y="-1126755"/>
          <a:ext cx="4093758" cy="3395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3758">
                  <a:extLst>
                    <a:ext uri="{9D8B030D-6E8A-4147-A177-3AD203B41FA5}">
                      <a16:colId xmlns:a16="http://schemas.microsoft.com/office/drawing/2014/main" val="2010873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G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853998"/>
                  </a:ext>
                </a:extLst>
              </a:tr>
              <a:tr h="3029913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887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E4A203-26CE-4266-AA2E-BA369174E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11961"/>
              </p:ext>
            </p:extLst>
          </p:nvPr>
        </p:nvGraphicFramePr>
        <p:xfrm>
          <a:off x="7615464" y="2225397"/>
          <a:ext cx="3829936" cy="795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2">
                  <a:extLst>
                    <a:ext uri="{9D8B030D-6E8A-4147-A177-3AD203B41FA5}">
                      <a16:colId xmlns:a16="http://schemas.microsoft.com/office/drawing/2014/main" val="468845580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10992882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1654856620"/>
                    </a:ext>
                  </a:extLst>
                </a:gridCol>
                <a:gridCol w="1101250">
                  <a:extLst>
                    <a:ext uri="{9D8B030D-6E8A-4147-A177-3AD203B41FA5}">
                      <a16:colId xmlns:a16="http://schemas.microsoft.com/office/drawing/2014/main" val="3819368552"/>
                    </a:ext>
                  </a:extLst>
                </a:gridCol>
              </a:tblGrid>
              <a:tr h="271967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64962"/>
                  </a:ext>
                </a:extLst>
              </a:tr>
              <a:tr h="521011"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Grouping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6736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D379AD-3299-45B5-B631-9176FF140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743493"/>
              </p:ext>
            </p:extLst>
          </p:nvPr>
        </p:nvGraphicFramePr>
        <p:xfrm>
          <a:off x="1124535" y="4455514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0209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5913">
                  <a:extLst>
                    <a:ext uri="{9D8B030D-6E8A-4147-A177-3AD203B41FA5}">
                      <a16:colId xmlns:a16="http://schemas.microsoft.com/office/drawing/2014/main" val="4080472763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613526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ggplot </a:t>
                      </a:r>
                    </a:p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Static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40D4EB5-5248-49F6-A358-065C5A4AB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44069"/>
              </p:ext>
            </p:extLst>
          </p:nvPr>
        </p:nvGraphicFramePr>
        <p:xfrm>
          <a:off x="1119116" y="6412459"/>
          <a:ext cx="4330323" cy="1161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60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882453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573669">
                  <a:extLst>
                    <a:ext uri="{9D8B030D-6E8A-4147-A177-3AD203B41FA5}">
                      <a16:colId xmlns:a16="http://schemas.microsoft.com/office/drawing/2014/main" val="3273070592"/>
                    </a:ext>
                  </a:extLst>
                </a:gridCol>
                <a:gridCol w="951595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521011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plotly 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Interactive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5DFEEB-0D46-4FEF-804A-AE8F07268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81014"/>
              </p:ext>
            </p:extLst>
          </p:nvPr>
        </p:nvGraphicFramePr>
        <p:xfrm>
          <a:off x="7615464" y="872954"/>
          <a:ext cx="3829936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706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1912018">
                  <a:extLst>
                    <a:ext uri="{9D8B030D-6E8A-4147-A177-3AD203B41FA5}">
                      <a16:colId xmlns:a16="http://schemas.microsoft.com/office/drawing/2014/main" val="1221627271"/>
                    </a:ext>
                  </a:extLst>
                </a:gridCol>
              </a:tblGrid>
              <a:tr h="270034">
                <a:tc gridSpan="3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Summary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803C5B-FE20-412C-B306-CE36C3F53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02708"/>
              </p:ext>
            </p:extLst>
          </p:nvPr>
        </p:nvGraphicFramePr>
        <p:xfrm>
          <a:off x="7615464" y="-507223"/>
          <a:ext cx="3829935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51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044551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74833">
                  <a:extLst>
                    <a:ext uri="{9D8B030D-6E8A-4147-A177-3AD203B41FA5}">
                      <a16:colId xmlns:a16="http://schemas.microsoft.com/office/drawing/2014/main" val="2006484693"/>
                    </a:ext>
                  </a:extLst>
                </a:gridCol>
                <a:gridCol w="928040">
                  <a:extLst>
                    <a:ext uri="{9D8B030D-6E8A-4147-A177-3AD203B41FA5}">
                      <a16:colId xmlns:a16="http://schemas.microsoft.com/office/drawing/2014/main" val="2608636971"/>
                    </a:ext>
                  </a:extLst>
                </a:gridCol>
              </a:tblGrid>
              <a:tr h="117068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6AF85D0-CAB7-49B5-A4FF-97F7D3448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72611"/>
              </p:ext>
            </p:extLst>
          </p:nvPr>
        </p:nvGraphicFramePr>
        <p:xfrm>
          <a:off x="2023837" y="-554839"/>
          <a:ext cx="2183008" cy="886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321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1271687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</a:tblGrid>
              <a:tr h="261761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Curve 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21011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579770-8ACB-44C1-9562-79FBD854B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15163"/>
              </p:ext>
            </p:extLst>
          </p:nvPr>
        </p:nvGraphicFramePr>
        <p:xfrm>
          <a:off x="1868850" y="565928"/>
          <a:ext cx="2492982" cy="142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36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34478">
                  <a:extLst>
                    <a:ext uri="{9D8B030D-6E8A-4147-A177-3AD203B41FA5}">
                      <a16:colId xmlns:a16="http://schemas.microsoft.com/office/drawing/2014/main" val="1983927"/>
                    </a:ext>
                  </a:extLst>
                </a:gridCol>
                <a:gridCol w="909368">
                  <a:extLst>
                    <a:ext uri="{9D8B030D-6E8A-4147-A177-3AD203B41FA5}">
                      <a16:colId xmlns:a16="http://schemas.microsoft.com/office/drawing/2014/main" val="3048439930"/>
                    </a:ext>
                  </a:extLst>
                </a:gridCol>
              </a:tblGrid>
              <a:tr h="313155">
                <a:tc gridSpan="3">
                  <a:txBody>
                    <a:bodyPr/>
                    <a:lstStyle/>
                    <a:p>
                      <a:pPr algn="ctr"/>
                      <a:r>
                        <a:rPr lang="en-SG" b="0" i="0" dirty="0">
                          <a:solidFill>
                            <a:schemeClr val="tx1"/>
                          </a:solidFill>
                        </a:rPr>
                        <a:t>Curve Signal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167526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Sample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  <a:tr h="782329">
                <a:tc vMerge="1"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31962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745F73C-E888-47CF-A219-454550CE1DFB}"/>
              </a:ext>
            </a:extLst>
          </p:cNvPr>
          <p:cNvSpPr txBox="1"/>
          <p:nvPr/>
        </p:nvSpPr>
        <p:spPr>
          <a:xfrm>
            <a:off x="5366395" y="-411221"/>
            <a:ext cx="2020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create_</a:t>
            </a:r>
            <a:r>
              <a:rPr lang="en-SG" sz="1200" dirty="0">
                <a:latin typeface="Consolas" panose="020B0609020204030204" pitchFamily="49" charset="0"/>
              </a:rPr>
              <a:t>curve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B31E09-12F2-4C2F-B001-A2847A3CB85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9530431" y="379548"/>
            <a:ext cx="1" cy="4934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DEEE7E-D7A0-460A-9383-9EE637514461}"/>
              </a:ext>
            </a:extLst>
          </p:cNvPr>
          <p:cNvSpPr txBox="1"/>
          <p:nvPr/>
        </p:nvSpPr>
        <p:spPr>
          <a:xfrm>
            <a:off x="7296534" y="477129"/>
            <a:ext cx="2331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summarise_</a:t>
            </a:r>
            <a:r>
              <a:rPr lang="en-SG" sz="1200" dirty="0">
                <a:latin typeface="Consolas" panose="020B0609020204030204" pitchFamily="49" charset="0"/>
              </a:rPr>
              <a:t>curve</a:t>
            </a: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_table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C7606B-F90F-47ED-86BE-53E9CD5FF1A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530432" y="1759725"/>
            <a:ext cx="0" cy="465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EFECCD-5689-4AF3-A728-02F4C8DEC57A}"/>
              </a:ext>
            </a:extLst>
          </p:cNvPr>
          <p:cNvSpPr txBox="1"/>
          <p:nvPr/>
        </p:nvSpPr>
        <p:spPr>
          <a:xfrm>
            <a:off x="7790047" y="1844387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evaluate_linearity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EB20A37-3FCC-4CDE-A93D-6104A141B4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3076" y="4279590"/>
          <a:ext cx="10517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752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138663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Excel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DAEDAB0-C9DE-48E4-9111-3E9B3BD8C147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11445400" y="1316339"/>
            <a:ext cx="1337676" cy="31461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4B81129-AA1F-4168-94C8-3C2BC3F9E7AA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11445400" y="2623062"/>
            <a:ext cx="1337676" cy="1839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72EFC6-20F0-4DAF-8BC5-1EDEAC3EF3D2}"/>
              </a:ext>
            </a:extLst>
          </p:cNvPr>
          <p:cNvSpPr txBox="1"/>
          <p:nvPr/>
        </p:nvSpPr>
        <p:spPr>
          <a:xfrm>
            <a:off x="12114073" y="3177020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write_summary_excel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C224B-7CAD-4A97-8006-3258D738932E}"/>
              </a:ext>
            </a:extLst>
          </p:cNvPr>
          <p:cNvSpPr txBox="1"/>
          <p:nvPr/>
        </p:nvSpPr>
        <p:spPr>
          <a:xfrm>
            <a:off x="-632313" y="4722772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add_ggplot_panel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EC6334-3AF6-4D5C-8AAE-B6567D8A3355}"/>
              </a:ext>
            </a:extLst>
          </p:cNvPr>
          <p:cNvSpPr txBox="1"/>
          <p:nvPr/>
        </p:nvSpPr>
        <p:spPr>
          <a:xfrm>
            <a:off x="-646828" y="672494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add_plotly_panel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0A50C56-146A-49E6-AC09-31C601518B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38904" y="4856807"/>
          <a:ext cx="94512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124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PDF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FB8BF85-D1D0-4EB1-BDA1-529B3A5066E8}"/>
              </a:ext>
            </a:extLst>
          </p:cNvPr>
          <p:cNvSpPr txBox="1"/>
          <p:nvPr/>
        </p:nvSpPr>
        <p:spPr>
          <a:xfrm>
            <a:off x="10098602" y="4756065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view_ggplot_pdf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3D3C47-A454-430E-89DE-8F3FE523DAE3}"/>
              </a:ext>
            </a:extLst>
          </p:cNvPr>
          <p:cNvCxnSpPr>
            <a:cxnSpLocks/>
            <a:stCxn id="9" idx="3"/>
            <a:endCxn id="26" idx="1"/>
          </p:cNvCxnSpPr>
          <p:nvPr/>
        </p:nvCxnSpPr>
        <p:spPr>
          <a:xfrm>
            <a:off x="5454858" y="5036059"/>
            <a:ext cx="7384046" cy="3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F759E72-4326-46FB-B665-23916BEC4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73531"/>
              </p:ext>
            </p:extLst>
          </p:nvPr>
        </p:nvGraphicFramePr>
        <p:xfrm>
          <a:off x="7175435" y="6361477"/>
          <a:ext cx="4330323" cy="1266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615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9420908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61737304"/>
                    </a:ext>
                  </a:extLst>
                </a:gridCol>
                <a:gridCol w="844108">
                  <a:extLst>
                    <a:ext uri="{9D8B030D-6E8A-4147-A177-3AD203B41FA5}">
                      <a16:colId xmlns:a16="http://schemas.microsoft.com/office/drawing/2014/main" val="3930359769"/>
                    </a:ext>
                  </a:extLst>
                </a:gridCol>
              </a:tblGrid>
              <a:tr h="315002">
                <a:tc gridSpan="4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Trellis Visualisation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SG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96611"/>
                  </a:ext>
                </a:extLst>
              </a:tr>
              <a:tr h="315002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Cognostics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Panel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  <a:tr h="534929"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</a:t>
                      </a:r>
                    </a:p>
                    <a:p>
                      <a:pPr algn="ctr"/>
                      <a:r>
                        <a:rPr lang="en-SG" sz="1200" dirty="0">
                          <a:solidFill>
                            <a:schemeClr val="tx1"/>
                          </a:solidFill>
                        </a:rPr>
                        <a:t>Annotation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Curve Statistics </a:t>
                      </a:r>
                    </a:p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S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/>
                          </a:solidFill>
                        </a:rPr>
                        <a:t>Figures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7495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9660996-FA37-4230-8C91-17780107885C}"/>
              </a:ext>
            </a:extLst>
          </p:cNvPr>
          <p:cNvSpPr txBox="1"/>
          <p:nvPr/>
        </p:nvSpPr>
        <p:spPr>
          <a:xfrm>
            <a:off x="5880683" y="5386050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B90C1D1-3231-4C54-B25B-F1BA4AB144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12007" y="5465401"/>
          <a:ext cx="1384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3999788392"/>
                    </a:ext>
                  </a:extLst>
                </a:gridCol>
              </a:tblGrid>
              <a:tr h="32957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HTML 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1845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5E1D69A-9104-4E26-9534-B4EEA6378872}"/>
              </a:ext>
            </a:extLst>
          </p:cNvPr>
          <p:cNvSpPr txBox="1"/>
          <p:nvPr/>
        </p:nvSpPr>
        <p:spPr>
          <a:xfrm>
            <a:off x="11631300" y="6731904"/>
            <a:ext cx="1787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view_trellis_html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C72B516-9DB4-4069-9E65-49A133FFD2D2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5183396" y="-63838"/>
            <a:ext cx="2432068" cy="634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FEDCDFC-5C43-40CB-A54D-25E67E9CC61A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5400000">
            <a:off x="4388062" y="-130650"/>
            <a:ext cx="1903182" cy="8430236"/>
          </a:xfrm>
          <a:prstGeom prst="bentConnector4">
            <a:avLst>
              <a:gd name="adj1" fmla="val 9390"/>
              <a:gd name="adj2" fmla="val 121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04E8F5-F62A-4844-8040-E4A2575CD6BE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5400000">
            <a:off x="3406881" y="845113"/>
            <a:ext cx="3860127" cy="8435655"/>
          </a:xfrm>
          <a:prstGeom prst="bentConnector4">
            <a:avLst>
              <a:gd name="adj1" fmla="val 4644"/>
              <a:gd name="adj2" fmla="val 121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C12D81C-487C-4712-B0BB-54A7DD2A025A}"/>
              </a:ext>
            </a:extLst>
          </p:cNvPr>
          <p:cNvCxnSpPr>
            <a:cxnSpLocks/>
            <a:stCxn id="10" idx="3"/>
            <a:endCxn id="29" idx="1"/>
          </p:cNvCxnSpPr>
          <p:nvPr/>
        </p:nvCxnSpPr>
        <p:spPr>
          <a:xfrm>
            <a:off x="5449439" y="6993004"/>
            <a:ext cx="1725996" cy="16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DF33027-7A92-45CB-A681-B00E96434B03}"/>
              </a:ext>
            </a:extLst>
          </p:cNvPr>
          <p:cNvSpPr txBox="1"/>
          <p:nvPr/>
        </p:nvSpPr>
        <p:spPr>
          <a:xfrm>
            <a:off x="5453057" y="6721885"/>
            <a:ext cx="1548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convert_to_cog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9A8DC8E-1D03-4D5A-8E2E-9D50CFFA3F17}"/>
              </a:ext>
            </a:extLst>
          </p:cNvPr>
          <p:cNvCxnSpPr>
            <a:cxnSpLocks/>
            <a:stCxn id="29" idx="3"/>
            <a:endCxn id="31" idx="2"/>
          </p:cNvCxnSpPr>
          <p:nvPr/>
        </p:nvCxnSpPr>
        <p:spPr>
          <a:xfrm flipV="1">
            <a:off x="11505758" y="5831161"/>
            <a:ext cx="1798399" cy="11635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1611AD5-0607-44C0-BCDD-3EAF7FC19694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5454858" y="5036059"/>
            <a:ext cx="1720577" cy="1958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5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821881-162A-48A2-B663-C0078D256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7" y="0"/>
            <a:ext cx="11371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2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337</Words>
  <Application>Microsoft Office PowerPoint</Application>
  <PresentationFormat>Widescreen</PresentationFormat>
  <Paragraphs>162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John Selva</dc:creator>
  <cp:lastModifiedBy>Jeremy John Selva</cp:lastModifiedBy>
  <cp:revision>44</cp:revision>
  <dcterms:created xsi:type="dcterms:W3CDTF">2021-08-21T07:40:20Z</dcterms:created>
  <dcterms:modified xsi:type="dcterms:W3CDTF">2022-12-27T04:09:22Z</dcterms:modified>
</cp:coreProperties>
</file>