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94660"/>
  </p:normalViewPr>
  <p:slideViewPr>
    <p:cSldViewPr snapToGrid="0">
      <p:cViewPr>
        <p:scale>
          <a:sx n="40" d="100"/>
          <a:sy n="40" d="100"/>
        </p:scale>
        <p:origin x="14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68C7-AE95-4644-90BD-0700758E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4441-4F92-4FFE-A050-8E46E9D3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1294-19E4-400A-B0F6-119ACBA9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A86-39FE-4630-A5DE-3650BC062DD1}" type="datetimeFigureOut">
              <a:rPr lang="en-SG" smtClean="0"/>
              <a:t>14/8/2021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5E22-6895-48C2-8AF9-8A26C9D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5445-5B10-4814-A343-1B3BDEF1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8806" y="10097368"/>
            <a:ext cx="398746" cy="387205"/>
          </a:xfrm>
        </p:spPr>
        <p:txBody>
          <a:bodyPr/>
          <a:lstStyle/>
          <a:p>
            <a:fld id="{59EDDDF0-F5F6-4A29-9AB2-8F912C150A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2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2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11979"/>
            <a:ext cx="2308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MRM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5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42970"/>
            <a:ext cx="4516662" cy="1982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173293" y="6034984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Annotation File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101496" y="5931262"/>
            <a:ext cx="4706505" cy="1972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173293" y="7911953"/>
            <a:ext cx="28955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125666" y="7609085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Refer to the summary sheet or user manual to see how it is used.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4444"/>
              </p:ext>
            </p:extLst>
          </p:nvPr>
        </p:nvGraphicFramePr>
        <p:xfrm>
          <a:off x="3119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WideTable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2598" y="4179682"/>
            <a:ext cx="4275901" cy="691897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301881" y="387335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5017978" y="1111900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Organise MRM data to tidy form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 flipV="1">
            <a:off x="5028054" y="1014690"/>
            <a:ext cx="8741096" cy="2602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302" name="Picture 3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7997" y="4989292"/>
            <a:ext cx="4275901" cy="716693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3018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28" name="CODE"/>
          <p:cNvSpPr txBox="1"/>
          <p:nvPr/>
        </p:nvSpPr>
        <p:spPr>
          <a:xfrm>
            <a:off x="5183191" y="1506569"/>
            <a:ext cx="37546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228600" lvl="1" indent="-228600">
              <a:buAutoNum type="arabicPeriod"/>
            </a:pPr>
            <a:r>
              <a:rPr lang="en-SG" dirty="0"/>
              <a:t>Load MRM Files and specify MS_FileType and </a:t>
            </a:r>
          </a:p>
          <a:p>
            <a:pPr lvl="1" indent="0"/>
            <a:r>
              <a:rPr lang="en-SG" dirty="0"/>
              <a:t>     Output Directory</a:t>
            </a:r>
            <a:endParaRPr dirty="0"/>
          </a:p>
        </p:txBody>
      </p:sp>
      <p:pic>
        <p:nvPicPr>
          <p:cNvPr id="29" name="Picture 28"/>
          <p:cNvPicPr/>
          <p:nvPr/>
        </p:nvPicPr>
        <p:blipFill>
          <a:blip r:embed="rId4"/>
          <a:stretch>
            <a:fillRect/>
          </a:stretch>
        </p:blipFill>
        <p:spPr>
          <a:xfrm>
            <a:off x="5244969" y="2024406"/>
            <a:ext cx="3714861" cy="7223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294" y="4077678"/>
            <a:ext cx="3672922" cy="525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426" y="5053186"/>
            <a:ext cx="3714861" cy="676568"/>
          </a:xfrm>
          <a:prstGeom prst="rect">
            <a:avLst/>
          </a:prstGeom>
        </p:spPr>
      </p:pic>
      <p:sp>
        <p:nvSpPr>
          <p:cNvPr id="33" name="CODE"/>
          <p:cNvSpPr txBox="1"/>
          <p:nvPr/>
        </p:nvSpPr>
        <p:spPr>
          <a:xfrm>
            <a:off x="5124488" y="4732172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2. Choose Output options</a:t>
            </a:r>
            <a:endParaRPr dirty="0"/>
          </a:p>
        </p:txBody>
      </p:sp>
      <p:sp>
        <p:nvSpPr>
          <p:cNvPr id="34" name="CODE"/>
          <p:cNvSpPr txBox="1"/>
          <p:nvPr/>
        </p:nvSpPr>
        <p:spPr>
          <a:xfrm>
            <a:off x="9334388" y="1495124"/>
            <a:ext cx="217206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3. Click start to organise data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6060" y="1767120"/>
            <a:ext cx="9334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33" y="6838641"/>
            <a:ext cx="3391729" cy="707839"/>
          </a:xfrm>
          <a:prstGeom prst="rect">
            <a:avLst/>
          </a:prstGeom>
        </p:spPr>
      </p:pic>
      <p:sp>
        <p:nvSpPr>
          <p:cNvPr id="37" name="Where possible, use code that works when run."/>
          <p:cNvSpPr txBox="1"/>
          <p:nvPr/>
        </p:nvSpPr>
        <p:spPr>
          <a:xfrm>
            <a:off x="120346" y="6377385"/>
            <a:ext cx="487150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/>
              <a:t>When doing normalisation and concentration calculation, MS Template Creator Excel file must be provided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5638" y="2191279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By default, organised data will be output into an Excel file in wide table form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7101" y="4530849"/>
            <a:ext cx="3205378" cy="8516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445638" y="4002152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A report pdf file will also be provided to record the parameters used</a:t>
            </a:r>
            <a:endParaRPr lang="en-SG" dirty="0"/>
          </a:p>
        </p:txBody>
      </p:sp>
      <p:sp>
        <p:nvSpPr>
          <p:cNvPr id="42" name="CODE"/>
          <p:cNvSpPr txBox="1"/>
          <p:nvPr/>
        </p:nvSpPr>
        <p:spPr>
          <a:xfrm>
            <a:off x="185147" y="9911653"/>
            <a:ext cx="14643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Sample Annotation</a:t>
            </a:r>
            <a:endParaRPr dirty="0"/>
          </a:p>
        </p:txBody>
      </p:sp>
      <p:sp>
        <p:nvSpPr>
          <p:cNvPr id="43" name="CODE"/>
          <p:cNvSpPr txBox="1"/>
          <p:nvPr/>
        </p:nvSpPr>
        <p:spPr>
          <a:xfrm>
            <a:off x="196519" y="8925084"/>
            <a:ext cx="12872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Annotation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300" y="8191997"/>
            <a:ext cx="2344714" cy="657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928" y="9241052"/>
            <a:ext cx="3167048" cy="563548"/>
          </a:xfrm>
          <a:prstGeom prst="rect">
            <a:avLst/>
          </a:prstGeom>
        </p:spPr>
      </p:pic>
      <p:sp>
        <p:nvSpPr>
          <p:cNvPr id="47" name="Useful Elements"/>
          <p:cNvSpPr txBox="1"/>
          <p:nvPr/>
        </p:nvSpPr>
        <p:spPr>
          <a:xfrm>
            <a:off x="5069186" y="5993463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  <a:endParaRPr dirty="0"/>
          </a:p>
        </p:txBody>
      </p:sp>
      <p:sp>
        <p:nvSpPr>
          <p:cNvPr id="48" name="Line"/>
          <p:cNvSpPr/>
          <p:nvPr/>
        </p:nvSpPr>
        <p:spPr>
          <a:xfrm>
            <a:off x="5079262" y="5922280"/>
            <a:ext cx="8741096" cy="4707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2206" y="6731866"/>
            <a:ext cx="2086460" cy="8360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0812" y="6843109"/>
            <a:ext cx="1863331" cy="793044"/>
          </a:xfrm>
          <a:prstGeom prst="rect">
            <a:avLst/>
          </a:prstGeom>
        </p:spPr>
      </p:pic>
      <p:sp>
        <p:nvSpPr>
          <p:cNvPr id="51" name="Where possible, use code that works when run."/>
          <p:cNvSpPr txBox="1"/>
          <p:nvPr/>
        </p:nvSpPr>
        <p:spPr>
          <a:xfrm>
            <a:off x="5069187" y="6343031"/>
            <a:ext cx="3210404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Different output format for </a:t>
            </a:r>
            <a:r>
              <a:rPr lang="en-SG" dirty="0">
                <a:latin typeface="+mn-lt"/>
              </a:rPr>
              <a:t>the </a:t>
            </a: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organised data.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Where possible, use code that works when run."/>
          <p:cNvSpPr txBox="1"/>
          <p:nvPr/>
        </p:nvSpPr>
        <p:spPr>
          <a:xfrm>
            <a:off x="8660812" y="6337347"/>
            <a:ext cx="487150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Set Transpose_Results to True to let the sample name be the columns instead of the transition names.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l="-1" r="43937" b="14119"/>
          <a:stretch/>
        </p:blipFill>
        <p:spPr>
          <a:xfrm>
            <a:off x="5244969" y="2903992"/>
            <a:ext cx="3692824" cy="848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FB022A-CEE4-4F04-8DDE-9C4FDF339E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22" t="48746" r="3146" b="6148"/>
          <a:stretch/>
        </p:blipFill>
        <p:spPr>
          <a:xfrm>
            <a:off x="9442151" y="2715158"/>
            <a:ext cx="3856570" cy="11404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7FA0AA-379D-49E5-B758-0F53EEB1FD9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8880" r="2320" b="10762"/>
          <a:stretch/>
        </p:blipFill>
        <p:spPr>
          <a:xfrm>
            <a:off x="10673781" y="6884760"/>
            <a:ext cx="3038188" cy="693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7C6F68-9B89-4093-AA60-122C81DEF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883" y="10193988"/>
            <a:ext cx="4191067" cy="374755"/>
          </a:xfrm>
          <a:prstGeom prst="rect">
            <a:avLst/>
          </a:prstGeom>
        </p:spPr>
      </p:pic>
      <p:pic>
        <p:nvPicPr>
          <p:cNvPr id="53" name="Picture 2" descr="https://bytebucket.org/slingnus/msorganiser/raw/27f19bb204966c762e1bddec542f3ee941854853/docs/figures/README-ResultsLongTableAnnot.PNG?token=d9c7286c2ead6acf84dbd659b972ea2db38e2f4e">
            <a:extLst>
              <a:ext uri="{FF2B5EF4-FFF2-40B4-BE49-F238E27FC236}">
                <a16:creationId xmlns:a16="http://schemas.microsoft.com/office/drawing/2014/main" id="{8698ADEA-2247-45C1-A3E9-F29D5B3B4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46333" r="1535" b="11590"/>
          <a:stretch/>
        </p:blipFill>
        <p:spPr bwMode="auto">
          <a:xfrm>
            <a:off x="7208474" y="9263068"/>
            <a:ext cx="6547318" cy="10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Where possible, use code that works when run.">
            <a:extLst>
              <a:ext uri="{FF2B5EF4-FFF2-40B4-BE49-F238E27FC236}">
                <a16:creationId xmlns:a16="http://schemas.microsoft.com/office/drawing/2014/main" id="{415E190C-34CF-40EE-B714-A6792A7D27CA}"/>
              </a:ext>
            </a:extLst>
          </p:cNvPr>
          <p:cNvSpPr txBox="1"/>
          <p:nvPr/>
        </p:nvSpPr>
        <p:spPr>
          <a:xfrm>
            <a:off x="5074433" y="7734587"/>
            <a:ext cx="470290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Options to output results in a Long Table are available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219D98-CFA9-42FF-B969-A9E95F6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7576" r="2837" b="9987"/>
          <a:stretch/>
        </p:blipFill>
        <p:spPr>
          <a:xfrm>
            <a:off x="7208474" y="8062917"/>
            <a:ext cx="3948310" cy="905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D3DA7A-188C-45C5-A0E4-4933C19615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33928" y="9375878"/>
            <a:ext cx="1851072" cy="8574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2E574F-4AC1-4521-8EF2-C6A20E8AAD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3928" y="8112186"/>
            <a:ext cx="1851072" cy="8201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22325"/>
            <a:ext cx="26449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5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60799"/>
            <a:ext cx="6109462" cy="19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9" name="Where possible, use code that works when run."/>
          <p:cNvSpPr txBox="1"/>
          <p:nvPr/>
        </p:nvSpPr>
        <p:spPr>
          <a:xfrm>
            <a:off x="248425" y="1535535"/>
            <a:ext cx="579753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Select the following concatenation options to combine multiple input files to one result file.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72FCD8-9B82-4D60-85AB-EBAF8A8C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3" y="1952965"/>
            <a:ext cx="2843994" cy="1281553"/>
          </a:xfrm>
          <a:prstGeom prst="rect">
            <a:avLst/>
          </a:prstGeom>
        </p:spPr>
      </p:pic>
      <p:sp>
        <p:nvSpPr>
          <p:cNvPr id="53" name="Where possible, use code that works when run.">
            <a:extLst>
              <a:ext uri="{FF2B5EF4-FFF2-40B4-BE49-F238E27FC236}">
                <a16:creationId xmlns:a16="http://schemas.microsoft.com/office/drawing/2014/main" id="{05B0854F-552B-43F1-AA54-50FBE6FCF611}"/>
              </a:ext>
            </a:extLst>
          </p:cNvPr>
          <p:cNvSpPr txBox="1"/>
          <p:nvPr/>
        </p:nvSpPr>
        <p:spPr>
          <a:xfrm>
            <a:off x="275721" y="3297154"/>
            <a:ext cx="54883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</a:rPr>
              <a:t>If there is a need to calculate the normalised area and concentration, set </a:t>
            </a:r>
            <a:r>
              <a:rPr lang="en-SG" b="0" dirty="0">
                <a:solidFill>
                  <a:srgbClr val="000000"/>
                </a:solidFill>
              </a:rPr>
              <a:t>Allow_Multiple_ISTD to True 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https://bytebucket.org/slingnus/msorganiser/raw/27f19bb204966c762e1bddec542f3ee941854853/docs/figures/README-MultipleISTDOption.PNG?token=a941b9f42d113c5dc465f6679c5f29d3bcf74ad2">
            <a:extLst>
              <a:ext uri="{FF2B5EF4-FFF2-40B4-BE49-F238E27FC236}">
                <a16:creationId xmlns:a16="http://schemas.microsoft.com/office/drawing/2014/main" id="{EA15B832-FCF1-4137-B065-2650A7C6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96" y="3891057"/>
            <a:ext cx="3162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9C00A-53A0-4750-A225-DCD1A8BEA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" t="45669" r="1722" b="5709"/>
          <a:stretch/>
        </p:blipFill>
        <p:spPr>
          <a:xfrm>
            <a:off x="320082" y="4864075"/>
            <a:ext cx="5579439" cy="10668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97951C-0029-4924-83C0-2D0FEBC6A2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303" b="-4351"/>
          <a:stretch/>
        </p:blipFill>
        <p:spPr>
          <a:xfrm>
            <a:off x="3524461" y="2289822"/>
            <a:ext cx="2361505" cy="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3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/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D33F41-5DC3-4C2D-83F8-E064A4E2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32" y="6594230"/>
            <a:ext cx="2532063" cy="22592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10C26-97FE-4686-97C4-1C0C4817A47D}"/>
              </a:ext>
            </a:extLst>
          </p:cNvPr>
          <p:cNvCxnSpPr>
            <a:cxnSpLocks/>
          </p:cNvCxnSpPr>
          <p:nvPr/>
        </p:nvCxnSpPr>
        <p:spPr>
          <a:xfrm flipV="1">
            <a:off x="3515747" y="4879077"/>
            <a:ext cx="0" cy="18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001ECA-FE3E-4EB5-9F40-A564D625726F}"/>
              </a:ext>
            </a:extLst>
          </p:cNvPr>
          <p:cNvCxnSpPr>
            <a:cxnSpLocks/>
          </p:cNvCxnSpPr>
          <p:nvPr/>
        </p:nvCxnSpPr>
        <p:spPr>
          <a:xfrm flipV="1">
            <a:off x="10311947" y="5169581"/>
            <a:ext cx="0" cy="12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4C8A3-DF9F-4655-AEC0-98409A40426C}"/>
              </a:ext>
            </a:extLst>
          </p:cNvPr>
          <p:cNvCxnSpPr/>
          <p:nvPr/>
        </p:nvCxnSpPr>
        <p:spPr>
          <a:xfrm flipV="1">
            <a:off x="6778625" y="4879079"/>
            <a:ext cx="0" cy="18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771DE9-0D0D-4814-82D1-F08BFD675F82}"/>
              </a:ext>
            </a:extLst>
          </p:cNvPr>
          <p:cNvSpPr txBox="1"/>
          <p:nvPr/>
        </p:nvSpPr>
        <p:spPr>
          <a:xfrm>
            <a:off x="6012094" y="6829653"/>
            <a:ext cx="1606061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/>
              <a:t>Protein homogenate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174B2-86D5-4A54-B5A8-6F1010A0EFD2}"/>
              </a:ext>
            </a:extLst>
          </p:cNvPr>
          <p:cNvSpPr txBox="1"/>
          <p:nvPr/>
        </p:nvSpPr>
        <p:spPr>
          <a:xfrm>
            <a:off x="10914695" y="1807837"/>
            <a:ext cx="160606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 err="1"/>
              <a:t>BuMe</a:t>
            </a:r>
            <a:r>
              <a:rPr lang="en-SG" sz="1375" dirty="0"/>
              <a:t> with ISTD volume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A596B7-E97E-4727-BFEB-41F9EC199B7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456967" y="2065600"/>
            <a:ext cx="1457728" cy="107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B53828-8678-4446-977A-79D5DCF82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34" y="6871823"/>
            <a:ext cx="2357438" cy="1899047"/>
          </a:xfrm>
          <a:prstGeom prst="rect">
            <a:avLst/>
          </a:prstGeom>
        </p:spPr>
      </p:pic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F973E7F0-FC82-4304-89DE-F01FDF8D2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4316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/>
              <p:nvPr/>
            </p:nvSpPr>
            <p:spPr>
              <a:xfrm>
                <a:off x="1393512" y="2180401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12" y="2180401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/>
              <p:nvPr/>
            </p:nvSpPr>
            <p:spPr>
              <a:xfrm>
                <a:off x="1115408" y="6248922"/>
                <a:ext cx="11758082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 strike="sngStrike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 strike="sngStrike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08" y="6248922"/>
                <a:ext cx="11758082" cy="1800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6DEFC-3AE1-4A1F-8DE0-DE789B33A35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94448" y="3980702"/>
            <a:ext cx="1" cy="226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ur Column Layout : : CHEAT SHEET">
            <a:extLst>
              <a:ext uri="{FF2B5EF4-FFF2-40B4-BE49-F238E27FC236}">
                <a16:creationId xmlns:a16="http://schemas.microsoft.com/office/drawing/2014/main" id="{41CCBDCE-DCBF-420E-BF5E-1FBA2E6D2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4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2EE83-CCE4-4D1F-A288-A3407F9823D6}"/>
                  </a:ext>
                </a:extLst>
              </p:cNvPr>
              <p:cNvSpPr txBox="1"/>
              <p:nvPr/>
            </p:nvSpPr>
            <p:spPr>
              <a:xfrm>
                <a:off x="1105959" y="1956064"/>
                <a:ext cx="11758082" cy="15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(190)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(10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2EE83-CCE4-4D1F-A288-A3407F98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9" y="1956064"/>
                <a:ext cx="11758082" cy="1540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SpPr txBox="1"/>
              <p:nvPr/>
            </p:nvSpPr>
            <p:spPr>
              <a:xfrm>
                <a:off x="818555" y="4093609"/>
                <a:ext cx="6166444" cy="335061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0">
                  <a:spcAft>
                    <a:spcPts val="917"/>
                  </a:spcAft>
                </a:pPr>
                <a:r>
                  <a:rPr lang="en-SG" sz="137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analyte and the selected ISTD have identical response factors, the concentration of an analyte in the sample can be calculated as</a:t>
                </a:r>
              </a:p>
              <a:p>
                <a:pPr marL="261930">
                  <a:spcAft>
                    <a:spcPts val="917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33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Analyte</m:t>
                        </m:r>
                      </m:sub>
                    </m:sSub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Analyte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ISTD</m:t>
                            </m:r>
                          </m:sub>
                        </m:sSub>
                      </m:den>
                    </m:f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33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</a:rPr>
                              <m:t>ISTD</m:t>
                            </m:r>
                          </m:sub>
                        </m:sSub>
                      </m:num>
                      <m:den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𝑆𝑎𝑚𝑝𝑙𝑒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𝐴𝑚𝑜𝑢𝑛𝑡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1833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4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US" sz="1833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75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where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		molar concentration of the analyte in the sample</a:t>
                </a:r>
                <a:endParaRPr lang="en-US" sz="1260" i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analyte,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ISTD,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dirty="0"/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extracted</a:t>
                </a:r>
                <a:r>
                  <a:rPr lang="en-US" sz="1260" dirty="0"/>
                  <a:t> 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from the ISTD mixture,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Sample_Amount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quantity of the sample, 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concentration of the ISTD in the ISTD mixture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/>
              </a:p>
            </p:txBody>
          </p:sp>
        </mc:Choice>
        <mc:Fallback xmlns="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5" y="4093609"/>
                <a:ext cx="6166444" cy="3350618"/>
              </a:xfrm>
              <a:prstGeom prst="rect">
                <a:avLst/>
              </a:prstGeom>
              <a:blipFill>
                <a:blip r:embed="rId3"/>
                <a:stretch>
                  <a:fillRect t="-181" b="-544"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/>
              <p:nvPr/>
            </p:nvSpPr>
            <p:spPr>
              <a:xfrm>
                <a:off x="7460076" y="4133424"/>
                <a:ext cx="5594466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×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76" y="4133424"/>
                <a:ext cx="5594466" cy="557460"/>
              </a:xfrm>
              <a:prstGeom prst="rect">
                <a:avLst/>
              </a:prstGeom>
              <a:blipFill>
                <a:blip r:embed="rId4"/>
                <a:stretch>
                  <a:fillRect l="-218" t="-2174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2967AEF4-09E2-4234-A1A6-DFFBA04D9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09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/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blipFill>
                <a:blip r:embed="rId2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78AF52-5C66-4197-B7EC-CC5FE08EA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"/>
          <a:stretch/>
        </p:blipFill>
        <p:spPr>
          <a:xfrm>
            <a:off x="1105182" y="3768045"/>
            <a:ext cx="2182550" cy="1976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34B30-3A2B-430E-9F17-538EB074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60" y="6164461"/>
            <a:ext cx="11394281" cy="246657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5272E-1F56-474A-B2E9-789F71AE77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01165" y="3291391"/>
            <a:ext cx="0" cy="273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E0602F-B6E4-409B-80C9-407D40E895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424628" y="3238111"/>
            <a:ext cx="0" cy="276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/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×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blipFill>
                <a:blip r:embed="rId5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ur Column Layout : : CHEAT SHEET">
            <a:extLst>
              <a:ext uri="{FF2B5EF4-FFF2-40B4-BE49-F238E27FC236}">
                <a16:creationId xmlns:a16="http://schemas.microsoft.com/office/drawing/2014/main" id="{C29CAB3E-D923-40B6-AA0C-FC8FEEEC1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250" y="1823060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SG" sz="4400" dirty="0"/>
              <a:t>To put in MS Template Creator</a:t>
            </a:r>
            <a:endParaRPr sz="4400" dirty="0"/>
          </a:p>
        </p:txBody>
      </p:sp>
      <p:sp>
        <p:nvSpPr>
          <p:cNvPr id="11" name="Four Column Layout : : CHEAT SHEET">
            <a:extLst>
              <a:ext uri="{FF2B5EF4-FFF2-40B4-BE49-F238E27FC236}">
                <a16:creationId xmlns:a16="http://schemas.microsoft.com/office/drawing/2014/main" id="{99C25A87-448D-4976-869D-A39FCC70473B}"/>
              </a:ext>
            </a:extLst>
          </p:cNvPr>
          <p:cNvSpPr txBox="1">
            <a:spLocks/>
          </p:cNvSpPr>
          <p:nvPr/>
        </p:nvSpPr>
        <p:spPr>
          <a:xfrm>
            <a:off x="275721" y="361177"/>
            <a:ext cx="10898129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SG"/>
              <a:t>Protein concentration calculation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8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/>
              <p:nvPr/>
            </p:nvSpPr>
            <p:spPr>
              <a:xfrm>
                <a:off x="465466" y="6985422"/>
                <a:ext cx="13039068" cy="2051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1  </m:t>
                          </m:r>
                        </m:num>
                        <m:den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  <m:r>
                            <a:rPr lang="en-SG" sz="458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6" y="6985422"/>
                <a:ext cx="13039068" cy="2051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ylinder 4">
            <a:extLst>
              <a:ext uri="{FF2B5EF4-FFF2-40B4-BE49-F238E27FC236}">
                <a16:creationId xmlns:a16="http://schemas.microsoft.com/office/drawing/2014/main" id="{7DA9F54C-4EB2-4967-BB21-A261880A506C}"/>
              </a:ext>
            </a:extLst>
          </p:cNvPr>
          <p:cNvSpPr/>
          <p:nvPr/>
        </p:nvSpPr>
        <p:spPr>
          <a:xfrm>
            <a:off x="5963775" y="3281407"/>
            <a:ext cx="1830246" cy="230770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529B45E0-B17D-4049-AA83-8F22B786AE13}"/>
              </a:ext>
            </a:extLst>
          </p:cNvPr>
          <p:cNvSpPr/>
          <p:nvPr/>
        </p:nvSpPr>
        <p:spPr>
          <a:xfrm rot="10800000">
            <a:off x="7254674" y="2111127"/>
            <a:ext cx="1379316" cy="1025238"/>
          </a:xfrm>
          <a:prstGeom prst="bentUpArrow">
            <a:avLst>
              <a:gd name="adj1" fmla="val 9477"/>
              <a:gd name="adj2" fmla="val 14004"/>
              <a:gd name="adj3" fmla="val 26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663D4A3-568A-4105-90D2-6CB1A2853829}"/>
              </a:ext>
            </a:extLst>
          </p:cNvPr>
          <p:cNvSpPr/>
          <p:nvPr/>
        </p:nvSpPr>
        <p:spPr>
          <a:xfrm rot="10800000" flipH="1">
            <a:off x="5168017" y="2111124"/>
            <a:ext cx="1379316" cy="1025238"/>
          </a:xfrm>
          <a:prstGeom prst="bentUpArrow">
            <a:avLst>
              <a:gd name="adj1" fmla="val 10770"/>
              <a:gd name="adj2" fmla="val 159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/>
              <p:nvPr/>
            </p:nvSpPr>
            <p:spPr>
              <a:xfrm>
                <a:off x="1348372" y="1899528"/>
                <a:ext cx="3483658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 200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72" y="1899528"/>
                <a:ext cx="3483658" cy="423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/>
              <p:nvPr/>
            </p:nvSpPr>
            <p:spPr>
              <a:xfrm>
                <a:off x="936840" y="3164378"/>
                <a:ext cx="4277207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375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1375" b="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𝑝𝑚𝑜𝑙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0" y="3164378"/>
                <a:ext cx="4277207" cy="211596"/>
              </a:xfrm>
              <a:prstGeom prst="rect">
                <a:avLst/>
              </a:prstGeom>
              <a:blipFill>
                <a:blip r:embed="rId4"/>
                <a:stretch>
                  <a:fillRect t="-2857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/>
              <p:nvPr/>
            </p:nvSpPr>
            <p:spPr>
              <a:xfrm>
                <a:off x="8843984" y="1899528"/>
                <a:ext cx="425743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 2000000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984" y="1899528"/>
                <a:ext cx="4257437" cy="423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ylinder 14">
            <a:extLst>
              <a:ext uri="{FF2B5EF4-FFF2-40B4-BE49-F238E27FC236}">
                <a16:creationId xmlns:a16="http://schemas.microsoft.com/office/drawing/2014/main" id="{DDFBDB29-83F8-4462-93E8-40752D5DCF58}"/>
              </a:ext>
            </a:extLst>
          </p:cNvPr>
          <p:cNvSpPr/>
          <p:nvPr/>
        </p:nvSpPr>
        <p:spPr>
          <a:xfrm>
            <a:off x="5974830" y="4134232"/>
            <a:ext cx="1830246" cy="1444746"/>
          </a:xfrm>
          <a:prstGeom prst="can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/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75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Convert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𝑛𝑐𝑒𝑛𝑡𝑟𝑎𝑡𝑖𝑜𝑛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SG" sz="275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75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𝑝𝑚𝑜𝑙</m:t>
                            </m:r>
                          </m:num>
                          <m:den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den>
                        </m:f>
                      </m:e>
                    </m:d>
                    <m:r>
                      <a:rPr lang="en-SG" sz="2750" b="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SG" sz="4583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A87CB9-000C-49F1-A962-9B2E3A896B04}"/>
                  </a:ext>
                </a:extLst>
              </p:cNvPr>
              <p:cNvSpPr txBox="1"/>
              <p:nvPr/>
            </p:nvSpPr>
            <p:spPr>
              <a:xfrm>
                <a:off x="8962555" y="3902588"/>
                <a:ext cx="4277207" cy="795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20000</m:t>
                          </m:r>
                          <m:r>
                            <a:rPr lang="en-SG" sz="2750" b="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750" b="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r>
                        <a:rPr lang="en-SG" sz="275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A87CB9-000C-49F1-A962-9B2E3A89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555" y="3902588"/>
                <a:ext cx="4277207" cy="795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180939-A78B-4D7B-B963-806DEFE0D5B1}"/>
                  </a:ext>
                </a:extLst>
              </p:cNvPr>
              <p:cNvSpPr txBox="1"/>
              <p:nvPr/>
            </p:nvSpPr>
            <p:spPr>
              <a:xfrm>
                <a:off x="8824215" y="4820567"/>
                <a:ext cx="427720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=10000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180939-A78B-4D7B-B963-806DEFE0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5" y="4820567"/>
                <a:ext cx="4277207" cy="42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C79E0-88C5-4E10-B938-EDF3A1BFED7E}"/>
                  </a:ext>
                </a:extLst>
              </p:cNvPr>
              <p:cNvSpPr txBox="1"/>
              <p:nvPr/>
            </p:nvSpPr>
            <p:spPr>
              <a:xfrm>
                <a:off x="8824215" y="5424446"/>
                <a:ext cx="427720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C79E0-88C5-4E10-B938-EDF3A1BF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5" y="5424446"/>
                <a:ext cx="4277207" cy="423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699E2C0-7403-4D76-AD22-083B7161E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0328" y="3587570"/>
            <a:ext cx="2357438" cy="1899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E957F4-4190-459A-9573-9ECBD2B1330D}"/>
                  </a:ext>
                </a:extLst>
              </p:cNvPr>
              <p:cNvSpPr txBox="1"/>
              <p:nvPr/>
            </p:nvSpPr>
            <p:spPr>
              <a:xfrm>
                <a:off x="9068798" y="2878824"/>
                <a:ext cx="3758528" cy="875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den>
                      </m:f>
                      <m:r>
                        <a:rPr lang="en-SG" sz="275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E957F4-4190-459A-9573-9ECBD2B13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98" y="2878824"/>
                <a:ext cx="3758528" cy="8754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ur Column Layout : : CHEAT SHEET">
            <a:extLst>
              <a:ext uri="{FF2B5EF4-FFF2-40B4-BE49-F238E27FC236}">
                <a16:creationId xmlns:a16="http://schemas.microsoft.com/office/drawing/2014/main" id="{5FD2979F-BD59-4C7D-B06F-339C16D4F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3521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/>
              <p:nvPr/>
            </p:nvSpPr>
            <p:spPr>
              <a:xfrm>
                <a:off x="465466" y="1858317"/>
                <a:ext cx="13039068" cy="2051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 strike="sngStrike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1  </m:t>
                          </m:r>
                        </m:num>
                        <m:den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num>
                            <m:den>
                              <m:r>
                                <a:rPr lang="en-SG" sz="4583" b="0" i="1" strike="sngStrike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  <m:r>
                            <a:rPr lang="en-SG" sz="458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 strike="sngStrike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 strike="sngStrike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6" y="1858317"/>
                <a:ext cx="13039068" cy="2051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69659-2CFD-4A43-9F93-3107DC783C96}"/>
                  </a:ext>
                </a:extLst>
              </p:cNvPr>
              <p:cNvSpPr txBox="1"/>
              <p:nvPr/>
            </p:nvSpPr>
            <p:spPr>
              <a:xfrm>
                <a:off x="267865" y="4410859"/>
                <a:ext cx="13039068" cy="1927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𝑝𝑚𝑜𝑙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SG" sz="4583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69659-2CFD-4A43-9F93-3107DC783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5" y="4410859"/>
                <a:ext cx="13039068" cy="1927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/>
              <p:nvPr/>
            </p:nvSpPr>
            <p:spPr>
              <a:xfrm>
                <a:off x="267865" y="6963400"/>
                <a:ext cx="13039068" cy="1927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4583" b="0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5" y="6963400"/>
                <a:ext cx="13039068" cy="1927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88DE5-1231-440A-853D-EB4A56B374A8}"/>
                  </a:ext>
                </a:extLst>
              </p:cNvPr>
              <p:cNvSpPr txBox="1"/>
              <p:nvPr/>
            </p:nvSpPr>
            <p:spPr>
              <a:xfrm>
                <a:off x="1040991" y="4822700"/>
                <a:ext cx="1024995" cy="634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125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6187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88DE5-1231-440A-853D-EB4A56B37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91" y="4822700"/>
                <a:ext cx="1024995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E9111-7FC5-4389-9794-D2C990C4144E}"/>
                  </a:ext>
                </a:extLst>
              </p:cNvPr>
              <p:cNvSpPr txBox="1"/>
              <p:nvPr/>
            </p:nvSpPr>
            <p:spPr>
              <a:xfrm>
                <a:off x="1040991" y="7315253"/>
                <a:ext cx="1024995" cy="634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125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6187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E9111-7FC5-4389-9794-D2C990C4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91" y="7315253"/>
                <a:ext cx="1024995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ur Column Layout : : CHEAT SHEET">
            <a:extLst>
              <a:ext uri="{FF2B5EF4-FFF2-40B4-BE49-F238E27FC236}">
                <a16:creationId xmlns:a16="http://schemas.microsoft.com/office/drawing/2014/main" id="{8592A990-248F-453C-818A-68A37E06A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463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4C511-C90E-4802-9C99-45D279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11" b="89526"/>
          <a:stretch/>
        </p:blipFill>
        <p:spPr>
          <a:xfrm>
            <a:off x="4094420" y="8966270"/>
            <a:ext cx="9376225" cy="258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/>
              <p:nvPr/>
            </p:nvSpPr>
            <p:spPr>
              <a:xfrm>
                <a:off x="11270905" y="6998832"/>
                <a:ext cx="1888032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𝑉𝑜𝑙𝑢𝑚𝑒</m:t>
                            </m:r>
                          </m:e>
                          <m:sub>
                            <m:r>
                              <a:rPr lang="en-SG" sz="1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𝐼𝑆𝑇𝐷</m:t>
                            </m:r>
                          </m:sub>
                        </m:sSub>
                      </m:e>
                    </m:d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05" y="6998832"/>
                <a:ext cx="1888032" cy="303929"/>
              </a:xfrm>
              <a:prstGeom prst="rect">
                <a:avLst/>
              </a:prstGeom>
              <a:blipFill>
                <a:blip r:embed="rId3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76223-EB25-4492-BB3E-2DE3DD8E3EC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1483" y="7131457"/>
            <a:ext cx="0" cy="16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18BEE-4AD6-4115-BDEA-B934CCF41E9D}"/>
              </a:ext>
            </a:extLst>
          </p:cNvPr>
          <p:cNvCxnSpPr>
            <a:cxnSpLocks/>
          </p:cNvCxnSpPr>
          <p:nvPr/>
        </p:nvCxnSpPr>
        <p:spPr>
          <a:xfrm flipH="1">
            <a:off x="12195275" y="7802422"/>
            <a:ext cx="1" cy="113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/>
              <p:nvPr/>
            </p:nvSpPr>
            <p:spPr>
              <a:xfrm>
                <a:off x="5984994" y="6531164"/>
                <a:ext cx="4772977" cy="60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</m:t>
                    </m:r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2292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SG" sz="2292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en-SG" sz="2292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292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SG" sz="229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29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9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𝑁𝑢𝑚𝑏𝑒𝑟</m:t>
                            </m:r>
                          </m:e>
                          <m:sub>
                            <m:r>
                              <a:rPr lang="en-SG" sz="229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r>
                          <a:rPr lang="en-SG" sz="229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SG" sz="229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92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4" y="6531164"/>
                <a:ext cx="4772977" cy="600293"/>
              </a:xfrm>
              <a:prstGeom prst="rect">
                <a:avLst/>
              </a:prstGeom>
              <a:blipFill>
                <a:blip r:embed="rId4"/>
                <a:stretch>
                  <a:fillRect b="-70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59B9F5-0A48-4866-971C-7FD4EB9E5E49}"/>
              </a:ext>
            </a:extLst>
          </p:cNvPr>
          <p:cNvSpPr txBox="1"/>
          <p:nvPr/>
        </p:nvSpPr>
        <p:spPr>
          <a:xfrm>
            <a:off x="9465820" y="7406491"/>
            <a:ext cx="160606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/>
              <a:t>cell number </a:t>
            </a:r>
          </a:p>
          <a:p>
            <a:pPr algn="ctr"/>
            <a:r>
              <a:rPr lang="en-SG" sz="1375" dirty="0"/>
              <a:t>(free text)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2E3F7D-D49B-4ED5-AAD6-6DCCF4693C0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268851" y="7947665"/>
            <a:ext cx="0" cy="10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FA8BC-A648-443A-8F52-26B04E29460F}"/>
                  </a:ext>
                </a:extLst>
              </p:cNvPr>
              <p:cNvSpPr txBox="1"/>
              <p:nvPr/>
            </p:nvSpPr>
            <p:spPr>
              <a:xfrm>
                <a:off x="6550096" y="1905421"/>
                <a:ext cx="7187896" cy="1541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667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667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3667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3667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667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3667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3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SG" sz="3667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3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3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3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3667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SG" sz="3667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3667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667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3667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3667" b="0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FA8BC-A648-443A-8F52-26B04E29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6" y="1905421"/>
                <a:ext cx="7187896" cy="1541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655DF021-091B-4217-9121-AABCB09C0498}"/>
                  </a:ext>
                </a:extLst>
              </p:cNvPr>
              <p:cNvSpPr txBox="1"/>
              <p:nvPr/>
            </p:nvSpPr>
            <p:spPr>
              <a:xfrm>
                <a:off x="376615" y="1419578"/>
                <a:ext cx="5920295" cy="3637849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0">
                  <a:spcAft>
                    <a:spcPts val="917"/>
                  </a:spcAft>
                </a:pPr>
                <a:r>
                  <a:rPr lang="en-SG" sz="137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analyte and the selected ISTD have identical response factors, the concentration of an analyte in the sample can be calculated as</a:t>
                </a:r>
              </a:p>
              <a:p>
                <a:pPr marL="261930">
                  <a:spcAft>
                    <a:spcPts val="917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33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Analyte</m:t>
                        </m:r>
                      </m:sub>
                    </m:sSub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Analyte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ISTD</m:t>
                            </m:r>
                          </m:sub>
                        </m:sSub>
                      </m:den>
                    </m:f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33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</a:rPr>
                              <m:t>ISTD</m:t>
                            </m:r>
                          </m:sub>
                        </m:sSub>
                      </m:num>
                      <m:den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𝑆𝑎𝑚𝑝𝑙𝑒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𝐴𝑚𝑜𝑢𝑛𝑡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1833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4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US" sz="1833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75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where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		molar concentration of the analyte in the sample</a:t>
                </a:r>
                <a:endParaRPr lang="en-US" sz="1260" i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analyte,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ISTD,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dirty="0"/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extracted</a:t>
                </a:r>
                <a:r>
                  <a:rPr lang="en-US" sz="1260" dirty="0"/>
                  <a:t> 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from the ISTD mixture,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Sample_Amount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quantity of the sample, 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concentration of the ISTD in the ISTD mixture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/>
              </a:p>
            </p:txBody>
          </p:sp>
        </mc:Choice>
        <mc:Fallback xmlns="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655DF021-091B-4217-9121-AABCB09C0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5" y="1419578"/>
                <a:ext cx="5920295" cy="3637849"/>
              </a:xfrm>
              <a:prstGeom prst="rect">
                <a:avLst/>
              </a:prstGeom>
              <a:blipFill>
                <a:blip r:embed="rId6"/>
                <a:stretch>
                  <a:fillRect t="-167"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5601992-EC37-4EE0-8618-32599129C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84" y="5915812"/>
            <a:ext cx="2357438" cy="1899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/>
              <p:nvPr/>
            </p:nvSpPr>
            <p:spPr>
              <a:xfrm>
                <a:off x="711738" y="5318472"/>
                <a:ext cx="1848135" cy="397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375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𝑝𝑚𝑜𝑙</m:t>
                        </m:r>
                      </m:num>
                      <m:den>
                        <m:r>
                          <a:rPr lang="en-SG" sz="1375" i="1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375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38" y="5318472"/>
                <a:ext cx="1848135" cy="397096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396E9AEE-54A1-4014-AC1C-7A400139F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p:sp>
        <p:nvSpPr>
          <p:cNvPr id="17" name="Four Column Layout : : CHEAT SHEET">
            <a:extLst>
              <a:ext uri="{FF2B5EF4-FFF2-40B4-BE49-F238E27FC236}">
                <a16:creationId xmlns:a16="http://schemas.microsoft.com/office/drawing/2014/main" id="{F60363DD-A6DD-49ED-9077-75FDCC6F3CCC}"/>
              </a:ext>
            </a:extLst>
          </p:cNvPr>
          <p:cNvSpPr txBox="1">
            <a:spLocks/>
          </p:cNvSpPr>
          <p:nvPr/>
        </p:nvSpPr>
        <p:spPr>
          <a:xfrm>
            <a:off x="5724785" y="5591962"/>
            <a:ext cx="7187897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400" dirty="0"/>
              <a:t>To put in MS Template Creator</a:t>
            </a:r>
          </a:p>
        </p:txBody>
      </p:sp>
    </p:spTree>
    <p:extLst>
      <p:ext uri="{BB962C8B-B14F-4D97-AF65-F5344CB8AC3E}">
        <p14:creationId xmlns:p14="http://schemas.microsoft.com/office/powerpoint/2010/main" val="2678450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632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DengXian</vt:lpstr>
      <vt:lpstr>STKaiti</vt:lpstr>
      <vt:lpstr>Arial</vt:lpstr>
      <vt:lpstr>Avenir Roman</vt:lpstr>
      <vt:lpstr>Calibri</vt:lpstr>
      <vt:lpstr>Cambria Math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MSOrganiser Summary</vt:lpstr>
      <vt:lpstr>MSOrganiser Summary</vt:lpstr>
      <vt:lpstr>Protein concentration calculation</vt:lpstr>
      <vt:lpstr>Protein concentration calculation</vt:lpstr>
      <vt:lpstr>Protein concentration calculation</vt:lpstr>
      <vt:lpstr>To put in MS Template Creator</vt:lpstr>
      <vt:lpstr>Cell number concentration calculation</vt:lpstr>
      <vt:lpstr>Cell number concentration calculation</vt:lpstr>
      <vt:lpstr>Cell number concentration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41</cp:revision>
  <dcterms:modified xsi:type="dcterms:W3CDTF">2021-08-14T16:00:37Z</dcterms:modified>
</cp:coreProperties>
</file>