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9" r:id="rId9"/>
    <p:sldId id="270" r:id="rId10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16" autoAdjust="0"/>
    <p:restoredTop sz="94660"/>
  </p:normalViewPr>
  <p:slideViewPr>
    <p:cSldViewPr snapToGrid="0">
      <p:cViewPr varScale="1">
        <p:scale>
          <a:sx n="51" d="100"/>
          <a:sy n="51" d="100"/>
        </p:scale>
        <p:origin x="15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068C7-AE95-4644-90BD-0700758E8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24441-4F92-4FFE-A050-8E46E9D36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D1294-19E4-400A-B0F6-119ACBA9F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4A86-39FE-4630-A5DE-3650BC062DD1}" type="datetimeFigureOut">
              <a:rPr lang="en-SG" smtClean="0"/>
              <a:t>12/6/2021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B5E22-6895-48C2-8AF9-8A26C9D53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45445-5B10-4814-A343-1B3BDEF16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8806" y="10097368"/>
            <a:ext cx="398746" cy="387205"/>
          </a:xfrm>
        </p:spPr>
        <p:txBody>
          <a:bodyPr/>
          <a:lstStyle/>
          <a:p>
            <a:fld id="{59EDDDF0-F5F6-4A29-9AB2-8F912C150A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3290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45.png"/><Relationship Id="rId5" Type="http://schemas.openxmlformats.org/officeDocument/2006/relationships/image" Target="../media/image40.png"/><Relationship Id="rId10" Type="http://schemas.openxmlformats.org/officeDocument/2006/relationships/image" Target="../media/image28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1.png"/><Relationship Id="rId7" Type="http://schemas.openxmlformats.org/officeDocument/2006/relationships/image" Target="../media/image2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Basics"/>
          <p:cNvSpPr txBox="1"/>
          <p:nvPr/>
        </p:nvSpPr>
        <p:spPr>
          <a:xfrm>
            <a:off x="282688" y="1111979"/>
            <a:ext cx="2308324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SG" dirty="0"/>
              <a:t>Input MRM data</a:t>
            </a:r>
            <a:endParaRPr dirty="0"/>
          </a:p>
        </p:txBody>
      </p:sp>
      <p:sp>
        <p:nvSpPr>
          <p:cNvPr id="132" name="Line"/>
          <p:cNvSpPr/>
          <p:nvPr/>
        </p:nvSpPr>
        <p:spPr>
          <a:xfrm>
            <a:off x="344039" y="1060800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33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SG" dirty="0"/>
              <a:t>MSOrganiser Summary</a:t>
            </a:r>
            <a:endParaRPr dirty="0"/>
          </a:p>
        </p:txBody>
      </p:sp>
      <p:sp>
        <p:nvSpPr>
          <p:cNvPr id="134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12440394" y="10441191"/>
            <a:ext cx="1379964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Updated: 20</a:t>
            </a:r>
            <a:r>
              <a:rPr lang="en-SG" dirty="0"/>
              <a:t>21</a:t>
            </a:r>
            <a:r>
              <a:rPr dirty="0"/>
              <a:t>-0</a:t>
            </a:r>
            <a:r>
              <a:rPr lang="en-SG" dirty="0"/>
              <a:t>5</a:t>
            </a:r>
            <a:endParaRPr dirty="0"/>
          </a:p>
        </p:txBody>
      </p:sp>
      <p:sp>
        <p:nvSpPr>
          <p:cNvPr id="135" name="Line"/>
          <p:cNvSpPr/>
          <p:nvPr/>
        </p:nvSpPr>
        <p:spPr>
          <a:xfrm flipV="1">
            <a:off x="291339" y="1042970"/>
            <a:ext cx="4516662" cy="19822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96" name="Useful Elements"/>
          <p:cNvSpPr txBox="1"/>
          <p:nvPr/>
        </p:nvSpPr>
        <p:spPr>
          <a:xfrm>
            <a:off x="173293" y="6034984"/>
            <a:ext cx="4030058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SG" dirty="0"/>
              <a:t>Input Annotation File </a:t>
            </a:r>
            <a:endParaRPr dirty="0"/>
          </a:p>
        </p:txBody>
      </p:sp>
      <p:sp>
        <p:nvSpPr>
          <p:cNvPr id="197" name="Line"/>
          <p:cNvSpPr/>
          <p:nvPr/>
        </p:nvSpPr>
        <p:spPr>
          <a:xfrm flipV="1">
            <a:off x="101496" y="5931262"/>
            <a:ext cx="4706505" cy="1972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238" name="CODE"/>
          <p:cNvSpPr txBox="1"/>
          <p:nvPr/>
        </p:nvSpPr>
        <p:spPr>
          <a:xfrm>
            <a:off x="173293" y="7911953"/>
            <a:ext cx="289550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n-SG" dirty="0"/>
              <a:t>Transition Name Annotation</a:t>
            </a:r>
            <a:endParaRPr dirty="0"/>
          </a:p>
        </p:txBody>
      </p:sp>
      <p:sp>
        <p:nvSpPr>
          <p:cNvPr id="243" name="Where possible, use code that works when run."/>
          <p:cNvSpPr txBox="1"/>
          <p:nvPr/>
        </p:nvSpPr>
        <p:spPr>
          <a:xfrm>
            <a:off x="125666" y="7609085"/>
            <a:ext cx="4722557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+mj-lt"/>
                <a:ea typeface="Source Sans Pro"/>
                <a:cs typeface="Source Sans Pro"/>
                <a:sym typeface="Source Sans Pro"/>
              </a:rPr>
              <a:t>Refer to the summary sheet or user manual to see how it is used.</a:t>
            </a:r>
            <a:endParaRPr dirty="0"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94444"/>
              </p:ext>
            </p:extLst>
          </p:nvPr>
        </p:nvGraphicFramePr>
        <p:xfrm>
          <a:off x="311956" y="1792736"/>
          <a:ext cx="4512087" cy="1920177"/>
        </p:xfrm>
        <a:graphic>
          <a:graphicData uri="http://schemas.openxmlformats.org/drawingml/2006/table">
            <a:tbl>
              <a:tblPr firstRow="1" firstCol="1" bandRow="1"/>
              <a:tblGrid>
                <a:gridCol w="1168501">
                  <a:extLst>
                    <a:ext uri="{9D8B030D-6E8A-4147-A177-3AD203B41FA5}">
                      <a16:colId xmlns:a16="http://schemas.microsoft.com/office/drawing/2014/main" val="2286104041"/>
                    </a:ext>
                  </a:extLst>
                </a:gridCol>
                <a:gridCol w="1448111">
                  <a:extLst>
                    <a:ext uri="{9D8B030D-6E8A-4147-A177-3AD203B41FA5}">
                      <a16:colId xmlns:a16="http://schemas.microsoft.com/office/drawing/2014/main" val="4176594841"/>
                    </a:ext>
                  </a:extLst>
                </a:gridCol>
                <a:gridCol w="1895475">
                  <a:extLst>
                    <a:ext uri="{9D8B030D-6E8A-4147-A177-3AD203B41FA5}">
                      <a16:colId xmlns:a16="http://schemas.microsoft.com/office/drawing/2014/main" val="14449761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000" b="1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MRM transition names data form</a:t>
                      </a:r>
                      <a:endParaRPr lang="en-SG" sz="1000" dirty="0">
                        <a:effectLst/>
                        <a:latin typeface="Corbel" panose="020B0503020204020204" pitchFamily="34" charset="0"/>
                        <a:ea typeface="STKait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000" b="1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Compulsory column names</a:t>
                      </a:r>
                      <a:endParaRPr lang="en-SG" sz="1000" dirty="0">
                        <a:effectLst/>
                        <a:latin typeface="Corbel" panose="020B0503020204020204" pitchFamily="34" charset="0"/>
                        <a:ea typeface="STKait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000" b="1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Restricted column names</a:t>
                      </a:r>
                      <a:endParaRPr lang="en-SG" sz="1000" dirty="0">
                        <a:effectLst/>
                        <a:latin typeface="Corbel" panose="020B0503020204020204" pitchFamily="34" charset="0"/>
                        <a:ea typeface="STKait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3967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Agilent’s WideTable form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Data File (from Sample)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Quantitation Message (from Sample)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Columns from </a:t>
                      </a:r>
                    </a:p>
                    <a:p>
                      <a:pPr marL="216000" lvl="0" indent="-1080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Qualifier Methods</a:t>
                      </a:r>
                    </a:p>
                    <a:p>
                      <a:pPr marL="216000" lvl="0" indent="-1080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ISTD Compound Methods</a:t>
                      </a:r>
                    </a:p>
                    <a:p>
                      <a:pPr marL="216000" lvl="0" indent="-1080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ISTD Compound Results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4521832"/>
                  </a:ext>
                </a:extLst>
              </a:tr>
              <a:tr h="6972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Agilent’s CompoundTable form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Name (from Compound Method)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Data File (from Sample)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Quantitation Message (from Sample)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Columns from </a:t>
                      </a:r>
                    </a:p>
                    <a:p>
                      <a:pPr marL="216000" lvl="0" indent="-1080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Qualifier Methods</a:t>
                      </a:r>
                    </a:p>
                    <a:p>
                      <a:pPr marL="216000" lvl="0" indent="-1080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Qualifier Results</a:t>
                      </a:r>
                    </a:p>
                    <a:p>
                      <a:pPr marL="216000" lvl="0" indent="-1080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ISTD Compound Methods</a:t>
                      </a:r>
                    </a:p>
                    <a:p>
                      <a:pPr marL="216000" lvl="0" indent="-1080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ISTD Compound Results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862090"/>
                  </a:ext>
                </a:extLst>
              </a:tr>
            </a:tbl>
          </a:graphicData>
        </a:graphic>
      </p:graphicFrame>
      <p:pic>
        <p:nvPicPr>
          <p:cNvPr id="273" name="Picture 272"/>
          <p:cNvPicPr/>
          <p:nvPr/>
        </p:nvPicPr>
        <p:blipFill>
          <a:blip r:embed="rId2"/>
          <a:stretch>
            <a:fillRect/>
          </a:stretch>
        </p:blipFill>
        <p:spPr>
          <a:xfrm>
            <a:off x="292598" y="4179682"/>
            <a:ext cx="4275901" cy="691897"/>
          </a:xfrm>
          <a:prstGeom prst="rect">
            <a:avLst/>
          </a:prstGeom>
        </p:spPr>
      </p:pic>
      <p:sp>
        <p:nvSpPr>
          <p:cNvPr id="274" name="ICONS"/>
          <p:cNvSpPr txBox="1"/>
          <p:nvPr/>
        </p:nvSpPr>
        <p:spPr>
          <a:xfrm>
            <a:off x="301881" y="3873352"/>
            <a:ext cx="65723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SG" dirty="0"/>
              <a:t>Example</a:t>
            </a:r>
            <a:endParaRPr dirty="0"/>
          </a:p>
        </p:txBody>
      </p:sp>
      <p:sp>
        <p:nvSpPr>
          <p:cNvPr id="295" name="Useful Elements"/>
          <p:cNvSpPr txBox="1"/>
          <p:nvPr/>
        </p:nvSpPr>
        <p:spPr>
          <a:xfrm>
            <a:off x="5017978" y="1111900"/>
            <a:ext cx="4535597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SG" dirty="0"/>
              <a:t>Organise MRM data to tidy form</a:t>
            </a:r>
            <a:endParaRPr dirty="0"/>
          </a:p>
        </p:txBody>
      </p:sp>
      <p:sp>
        <p:nvSpPr>
          <p:cNvPr id="296" name="Line"/>
          <p:cNvSpPr/>
          <p:nvPr/>
        </p:nvSpPr>
        <p:spPr>
          <a:xfrm flipV="1">
            <a:off x="5028054" y="1014690"/>
            <a:ext cx="8741096" cy="26027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pic>
        <p:nvPicPr>
          <p:cNvPr id="302" name="Picture 301"/>
          <p:cNvPicPr/>
          <p:nvPr/>
        </p:nvPicPr>
        <p:blipFill>
          <a:blip r:embed="rId3"/>
          <a:stretch>
            <a:fillRect/>
          </a:stretch>
        </p:blipFill>
        <p:spPr>
          <a:xfrm>
            <a:off x="327997" y="4989292"/>
            <a:ext cx="4275901" cy="716693"/>
          </a:xfrm>
          <a:prstGeom prst="rect">
            <a:avLst/>
          </a:prstGeom>
        </p:spPr>
      </p:pic>
      <p:sp>
        <p:nvSpPr>
          <p:cNvPr id="321" name="CODE"/>
          <p:cNvSpPr txBox="1"/>
          <p:nvPr/>
        </p:nvSpPr>
        <p:spPr>
          <a:xfrm>
            <a:off x="301881" y="1462822"/>
            <a:ext cx="238687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SG" dirty="0"/>
              <a:t>Table of valid MRM data formats</a:t>
            </a:r>
            <a:endParaRPr dirty="0"/>
          </a:p>
        </p:txBody>
      </p:sp>
      <p:sp>
        <p:nvSpPr>
          <p:cNvPr id="28" name="CODE"/>
          <p:cNvSpPr txBox="1"/>
          <p:nvPr/>
        </p:nvSpPr>
        <p:spPr>
          <a:xfrm>
            <a:off x="5183191" y="1506569"/>
            <a:ext cx="3754602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marL="228600" lvl="1" indent="-228600">
              <a:buAutoNum type="arabicPeriod"/>
            </a:pPr>
            <a:r>
              <a:rPr lang="en-SG" dirty="0"/>
              <a:t>Load MRM Files and specify MS_FileType and </a:t>
            </a:r>
          </a:p>
          <a:p>
            <a:pPr lvl="1" indent="0"/>
            <a:r>
              <a:rPr lang="en-SG" dirty="0"/>
              <a:t>     Output Directory</a:t>
            </a:r>
            <a:endParaRPr dirty="0"/>
          </a:p>
        </p:txBody>
      </p:sp>
      <p:pic>
        <p:nvPicPr>
          <p:cNvPr id="29" name="Picture 28"/>
          <p:cNvPicPr/>
          <p:nvPr/>
        </p:nvPicPr>
        <p:blipFill>
          <a:blip r:embed="rId4"/>
          <a:stretch>
            <a:fillRect/>
          </a:stretch>
        </p:blipFill>
        <p:spPr>
          <a:xfrm>
            <a:off x="5244969" y="2024406"/>
            <a:ext cx="3714861" cy="722377"/>
          </a:xfrm>
          <a:prstGeom prst="rect">
            <a:avLst/>
          </a:prstGeom>
        </p:spPr>
      </p:pic>
      <p:pic>
        <p:nvPicPr>
          <p:cNvPr id="30" name="Picture 29"/>
          <p:cNvPicPr/>
          <p:nvPr/>
        </p:nvPicPr>
        <p:blipFill>
          <a:blip r:embed="rId5"/>
          <a:stretch>
            <a:fillRect/>
          </a:stretch>
        </p:blipFill>
        <p:spPr>
          <a:xfrm>
            <a:off x="5277294" y="4077678"/>
            <a:ext cx="3672922" cy="5251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4426" y="5053186"/>
            <a:ext cx="3714861" cy="676568"/>
          </a:xfrm>
          <a:prstGeom prst="rect">
            <a:avLst/>
          </a:prstGeom>
        </p:spPr>
      </p:pic>
      <p:sp>
        <p:nvSpPr>
          <p:cNvPr id="33" name="CODE"/>
          <p:cNvSpPr txBox="1"/>
          <p:nvPr/>
        </p:nvSpPr>
        <p:spPr>
          <a:xfrm>
            <a:off x="5124488" y="4732172"/>
            <a:ext cx="191238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SG" dirty="0"/>
              <a:t>2. Choose Output options</a:t>
            </a:r>
            <a:endParaRPr dirty="0"/>
          </a:p>
        </p:txBody>
      </p:sp>
      <p:sp>
        <p:nvSpPr>
          <p:cNvPr id="34" name="CODE"/>
          <p:cNvSpPr txBox="1"/>
          <p:nvPr/>
        </p:nvSpPr>
        <p:spPr>
          <a:xfrm>
            <a:off x="9334388" y="1495124"/>
            <a:ext cx="2172069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SG" dirty="0"/>
              <a:t>3. Click start to organise data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86060" y="1767120"/>
            <a:ext cx="933450" cy="371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4233" y="6838641"/>
            <a:ext cx="3391729" cy="707839"/>
          </a:xfrm>
          <a:prstGeom prst="rect">
            <a:avLst/>
          </a:prstGeom>
        </p:spPr>
      </p:pic>
      <p:sp>
        <p:nvSpPr>
          <p:cNvPr id="37" name="Where possible, use code that works when run."/>
          <p:cNvSpPr txBox="1"/>
          <p:nvPr/>
        </p:nvSpPr>
        <p:spPr>
          <a:xfrm>
            <a:off x="120346" y="6377385"/>
            <a:ext cx="4871506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/>
              <a:t>When doing normalisation and concentration calculation, MS Template Creator Excel file must be provided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445638" y="2191279"/>
            <a:ext cx="3487884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b="0" dirty="0">
                <a:solidFill>
                  <a:srgbClr val="000000"/>
                </a:solidFill>
                <a:sym typeface="Source Sans Pro Light"/>
              </a:rPr>
              <a:t>By default, organised data will be output into an Excel file in wide table form</a:t>
            </a:r>
            <a:endParaRPr lang="en-S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57101" y="4530849"/>
            <a:ext cx="3205378" cy="851625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9445638" y="4002152"/>
            <a:ext cx="3487884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b="0" dirty="0">
                <a:solidFill>
                  <a:srgbClr val="000000"/>
                </a:solidFill>
                <a:sym typeface="Source Sans Pro Light"/>
              </a:rPr>
              <a:t>A report pdf file will also be provided to record the parameters used</a:t>
            </a:r>
            <a:endParaRPr lang="en-SG" dirty="0"/>
          </a:p>
        </p:txBody>
      </p:sp>
      <p:sp>
        <p:nvSpPr>
          <p:cNvPr id="42" name="CODE"/>
          <p:cNvSpPr txBox="1"/>
          <p:nvPr/>
        </p:nvSpPr>
        <p:spPr>
          <a:xfrm>
            <a:off x="185147" y="9911653"/>
            <a:ext cx="1464359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n-SG" dirty="0"/>
              <a:t>Sample Annotation</a:t>
            </a:r>
            <a:endParaRPr dirty="0"/>
          </a:p>
        </p:txBody>
      </p:sp>
      <p:sp>
        <p:nvSpPr>
          <p:cNvPr id="43" name="CODE"/>
          <p:cNvSpPr txBox="1"/>
          <p:nvPr/>
        </p:nvSpPr>
        <p:spPr>
          <a:xfrm>
            <a:off x="196519" y="8925084"/>
            <a:ext cx="128725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n-SG" dirty="0"/>
              <a:t>ISTD Annotation</a:t>
            </a:r>
            <a:endParaRPr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1300" y="8191997"/>
            <a:ext cx="2344714" cy="6574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3928" y="9241052"/>
            <a:ext cx="3167048" cy="563548"/>
          </a:xfrm>
          <a:prstGeom prst="rect">
            <a:avLst/>
          </a:prstGeom>
        </p:spPr>
      </p:pic>
      <p:sp>
        <p:nvSpPr>
          <p:cNvPr id="47" name="Useful Elements"/>
          <p:cNvSpPr txBox="1"/>
          <p:nvPr/>
        </p:nvSpPr>
        <p:spPr>
          <a:xfrm>
            <a:off x="5069186" y="5993463"/>
            <a:ext cx="4535597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SG" dirty="0"/>
              <a:t>Additional Features</a:t>
            </a:r>
            <a:endParaRPr dirty="0"/>
          </a:p>
        </p:txBody>
      </p:sp>
      <p:sp>
        <p:nvSpPr>
          <p:cNvPr id="48" name="Line"/>
          <p:cNvSpPr/>
          <p:nvPr/>
        </p:nvSpPr>
        <p:spPr>
          <a:xfrm>
            <a:off x="5079262" y="5922280"/>
            <a:ext cx="8741096" cy="47076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42206" y="6731866"/>
            <a:ext cx="2086460" cy="8360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60812" y="6843109"/>
            <a:ext cx="1863331" cy="793044"/>
          </a:xfrm>
          <a:prstGeom prst="rect">
            <a:avLst/>
          </a:prstGeom>
        </p:spPr>
      </p:pic>
      <p:sp>
        <p:nvSpPr>
          <p:cNvPr id="51" name="Where possible, use code that works when run."/>
          <p:cNvSpPr txBox="1"/>
          <p:nvPr/>
        </p:nvSpPr>
        <p:spPr>
          <a:xfrm>
            <a:off x="5069187" y="6343031"/>
            <a:ext cx="3210404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+mn-lt"/>
                <a:ea typeface="Source Sans Pro"/>
                <a:cs typeface="Source Sans Pro"/>
                <a:sym typeface="Source Sans Pro"/>
              </a:rPr>
              <a:t>Different output format for </a:t>
            </a:r>
            <a:r>
              <a:rPr lang="en-SG" dirty="0">
                <a:latin typeface="+mn-lt"/>
              </a:rPr>
              <a:t>the </a:t>
            </a:r>
            <a:r>
              <a:rPr lang="en-SG" dirty="0">
                <a:latin typeface="+mn-lt"/>
                <a:ea typeface="Source Sans Pro"/>
                <a:cs typeface="Source Sans Pro"/>
                <a:sym typeface="Source Sans Pro"/>
              </a:rPr>
              <a:t>organised data.</a:t>
            </a:r>
            <a:endParaRPr dirty="0">
              <a:latin typeface="+mn-lt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" name="Where possible, use code that works when run."/>
          <p:cNvSpPr txBox="1"/>
          <p:nvPr/>
        </p:nvSpPr>
        <p:spPr>
          <a:xfrm>
            <a:off x="8660812" y="6337347"/>
            <a:ext cx="4871505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+mn-lt"/>
                <a:ea typeface="Source Sans Pro"/>
                <a:cs typeface="Source Sans Pro"/>
                <a:sym typeface="Source Sans Pro"/>
              </a:rPr>
              <a:t>Set Transpose_Results to True to let the sample name be the columns instead of the transition names.</a:t>
            </a:r>
            <a:endParaRPr dirty="0">
              <a:latin typeface="+mn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4"/>
          <a:srcRect l="-1" r="43937" b="14119"/>
          <a:stretch/>
        </p:blipFill>
        <p:spPr>
          <a:xfrm>
            <a:off x="5244969" y="2903992"/>
            <a:ext cx="3692824" cy="84885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7FB022A-CEE4-4F04-8DDE-9C4FDF339E12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3822" t="48746" r="3146" b="6148"/>
          <a:stretch/>
        </p:blipFill>
        <p:spPr>
          <a:xfrm>
            <a:off x="9442151" y="2715158"/>
            <a:ext cx="3856570" cy="114045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67FA0AA-379D-49E5-B758-0F53EEB1FD98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" t="48880" r="2320" b="10762"/>
          <a:stretch/>
        </p:blipFill>
        <p:spPr>
          <a:xfrm>
            <a:off x="10673781" y="6884760"/>
            <a:ext cx="3038188" cy="6933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B7C6F68-9B89-4093-AA60-122C81DEF82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34883" y="10193988"/>
            <a:ext cx="4191067" cy="374755"/>
          </a:xfrm>
          <a:prstGeom prst="rect">
            <a:avLst/>
          </a:prstGeom>
        </p:spPr>
      </p:pic>
      <p:pic>
        <p:nvPicPr>
          <p:cNvPr id="53" name="Picture 2" descr="https://bytebucket.org/slingnus/msorganiser/raw/27f19bb204966c762e1bddec542f3ee941854853/docs/figures/README-ResultsLongTableAnnot.PNG?token=d9c7286c2ead6acf84dbd659b972ea2db38e2f4e">
            <a:extLst>
              <a:ext uri="{FF2B5EF4-FFF2-40B4-BE49-F238E27FC236}">
                <a16:creationId xmlns:a16="http://schemas.microsoft.com/office/drawing/2014/main" id="{8698ADEA-2247-45C1-A3E9-F29D5B3B44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6" t="46333" r="1535" b="11590"/>
          <a:stretch/>
        </p:blipFill>
        <p:spPr bwMode="auto">
          <a:xfrm>
            <a:off x="7208474" y="9263068"/>
            <a:ext cx="6547318" cy="101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Where possible, use code that works when run.">
            <a:extLst>
              <a:ext uri="{FF2B5EF4-FFF2-40B4-BE49-F238E27FC236}">
                <a16:creationId xmlns:a16="http://schemas.microsoft.com/office/drawing/2014/main" id="{415E190C-34CF-40EE-B714-A6792A7D27CA}"/>
              </a:ext>
            </a:extLst>
          </p:cNvPr>
          <p:cNvSpPr txBox="1"/>
          <p:nvPr/>
        </p:nvSpPr>
        <p:spPr>
          <a:xfrm>
            <a:off x="5074433" y="7734587"/>
            <a:ext cx="4702901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+mn-lt"/>
                <a:ea typeface="Source Sans Pro"/>
                <a:cs typeface="Source Sans Pro"/>
                <a:sym typeface="Source Sans Pro"/>
              </a:rPr>
              <a:t>Options to output results in a Long Table are available</a:t>
            </a:r>
            <a:endParaRPr dirty="0">
              <a:latin typeface="+mn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2219D98-CFA9-42FF-B969-A9E95F6A802E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9" t="47576" r="2837" b="9987"/>
          <a:stretch/>
        </p:blipFill>
        <p:spPr>
          <a:xfrm>
            <a:off x="7208474" y="8062917"/>
            <a:ext cx="3948310" cy="90593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2D3DA7A-188C-45C5-A0E4-4933C196156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133928" y="9375878"/>
            <a:ext cx="1851072" cy="85744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12E574F-4AC1-4521-8EF2-C6A20E8AAD18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133928" y="8112186"/>
            <a:ext cx="1851072" cy="82016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Basics"/>
          <p:cNvSpPr txBox="1"/>
          <p:nvPr/>
        </p:nvSpPr>
        <p:spPr>
          <a:xfrm>
            <a:off x="282688" y="1122325"/>
            <a:ext cx="2644955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SG" dirty="0"/>
              <a:t>Additional Features</a:t>
            </a:r>
          </a:p>
        </p:txBody>
      </p:sp>
      <p:sp>
        <p:nvSpPr>
          <p:cNvPr id="132" name="Line"/>
          <p:cNvSpPr/>
          <p:nvPr/>
        </p:nvSpPr>
        <p:spPr>
          <a:xfrm>
            <a:off x="344039" y="1060800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33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SG" dirty="0"/>
              <a:t>MSOrganiser Summary</a:t>
            </a:r>
            <a:endParaRPr dirty="0"/>
          </a:p>
        </p:txBody>
      </p:sp>
      <p:sp>
        <p:nvSpPr>
          <p:cNvPr id="134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12440394" y="10441191"/>
            <a:ext cx="1379964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Updated: 20</a:t>
            </a:r>
            <a:r>
              <a:rPr lang="en-SG" dirty="0"/>
              <a:t>21</a:t>
            </a:r>
            <a:r>
              <a:rPr dirty="0"/>
              <a:t>-0</a:t>
            </a:r>
            <a:r>
              <a:rPr lang="en-SG" dirty="0"/>
              <a:t>5</a:t>
            </a:r>
            <a:endParaRPr dirty="0"/>
          </a:p>
        </p:txBody>
      </p:sp>
      <p:sp>
        <p:nvSpPr>
          <p:cNvPr id="135" name="Line"/>
          <p:cNvSpPr/>
          <p:nvPr/>
        </p:nvSpPr>
        <p:spPr>
          <a:xfrm flipV="1">
            <a:off x="291339" y="1060799"/>
            <a:ext cx="6109462" cy="1992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49" name="Where possible, use code that works when run."/>
          <p:cNvSpPr txBox="1"/>
          <p:nvPr/>
        </p:nvSpPr>
        <p:spPr>
          <a:xfrm>
            <a:off x="248425" y="1535535"/>
            <a:ext cx="5797533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+mn-lt"/>
                <a:ea typeface="Source Sans Pro"/>
                <a:cs typeface="Source Sans Pro"/>
                <a:sym typeface="Source Sans Pro"/>
              </a:rPr>
              <a:t>Select the following concatenation options to combine multiple input files to one result file.</a:t>
            </a:r>
            <a:endParaRPr dirty="0">
              <a:latin typeface="+mn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472FCD8-9B82-4D60-85AB-EBAF8A8C2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43" y="1952965"/>
            <a:ext cx="2843994" cy="1281553"/>
          </a:xfrm>
          <a:prstGeom prst="rect">
            <a:avLst/>
          </a:prstGeom>
        </p:spPr>
      </p:pic>
      <p:sp>
        <p:nvSpPr>
          <p:cNvPr id="53" name="Where possible, use code that works when run.">
            <a:extLst>
              <a:ext uri="{FF2B5EF4-FFF2-40B4-BE49-F238E27FC236}">
                <a16:creationId xmlns:a16="http://schemas.microsoft.com/office/drawing/2014/main" id="{05B0854F-552B-43F1-AA54-50FBE6FCF611}"/>
              </a:ext>
            </a:extLst>
          </p:cNvPr>
          <p:cNvSpPr txBox="1"/>
          <p:nvPr/>
        </p:nvSpPr>
        <p:spPr>
          <a:xfrm>
            <a:off x="275721" y="3297154"/>
            <a:ext cx="5488346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+mn-lt"/>
              </a:rPr>
              <a:t>If there is a need to calculate the normalised area and concentration, set </a:t>
            </a:r>
            <a:r>
              <a:rPr lang="en-SG" b="0" dirty="0">
                <a:solidFill>
                  <a:srgbClr val="000000"/>
                </a:solidFill>
              </a:rPr>
              <a:t>Allow_Multiple_ISTD to True </a:t>
            </a:r>
            <a:endParaRPr dirty="0">
              <a:latin typeface="+mn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052" name="Picture 4" descr="https://bytebucket.org/slingnus/msorganiser/raw/27f19bb204966c762e1bddec542f3ee941854853/docs/figures/README-MultipleISTDOption.PNG?token=a941b9f42d113c5dc465f6679c5f29d3bcf74ad2">
            <a:extLst>
              <a:ext uri="{FF2B5EF4-FFF2-40B4-BE49-F238E27FC236}">
                <a16:creationId xmlns:a16="http://schemas.microsoft.com/office/drawing/2014/main" id="{EA15B832-FCF1-4137-B065-2650A7C68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096" y="3891057"/>
            <a:ext cx="3162300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CD9C00A-53A0-4750-A225-DCD1A8BEAB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80" t="45669" r="1722" b="5709"/>
          <a:stretch/>
        </p:blipFill>
        <p:spPr>
          <a:xfrm>
            <a:off x="320082" y="4864075"/>
            <a:ext cx="5579439" cy="106684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A97951C-0029-4924-83C0-2D0FEBC6A2E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0303" b="-4351"/>
          <a:stretch/>
        </p:blipFill>
        <p:spPr>
          <a:xfrm>
            <a:off x="3524461" y="2289822"/>
            <a:ext cx="2361505" cy="58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8310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33369C-8902-4D49-9DAA-17DF9B46B2FD}"/>
                  </a:ext>
                </a:extLst>
              </p:cNvPr>
              <p:cNvSpPr txBox="1"/>
              <p:nvPr/>
            </p:nvSpPr>
            <p:spPr>
              <a:xfrm>
                <a:off x="1318885" y="3196679"/>
                <a:ext cx="11201871" cy="18003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4583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4583" b="0" i="1">
                              <a:latin typeface="Cambria Math" panose="02040503050406030204" pitchFamily="18" charset="0"/>
                            </a:rPr>
                            <m:t>𝑐𝑜𝑛𝑐</m:t>
                          </m:r>
                        </m:e>
                        <m:sub>
                          <m:r>
                            <a:rPr lang="en-SG" sz="4583" b="0" i="1">
                              <a:latin typeface="Cambria Math" panose="02040503050406030204" pitchFamily="18" charset="0"/>
                            </a:rPr>
                            <m:t>𝐼𝑆𝑇𝐷</m:t>
                          </m:r>
                        </m:sub>
                      </m:sSub>
                      <m:r>
                        <a:rPr lang="en-SG" sz="4583" b="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SG" sz="4583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4583" b="0" i="1">
                              <a:latin typeface="Cambria Math" panose="02040503050406030204" pitchFamily="18" charset="0"/>
                            </a:rPr>
                            <m:t>𝑝𝑚𝑜𝑙</m:t>
                          </m:r>
                        </m:num>
                        <m:den>
                          <m:r>
                            <a:rPr lang="en-SG" sz="4583" b="0" i="1">
                              <a:latin typeface="Cambria Math" panose="02040503050406030204" pitchFamily="18" charset="0"/>
                            </a:rPr>
                            <m:t>𝑚𝐿</m:t>
                          </m:r>
                        </m:den>
                      </m:f>
                      <m:r>
                        <a:rPr lang="en-SG" sz="4583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4583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f>
                        <m:fPr>
                          <m:ctrlP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190 </m:t>
                          </m:r>
                          <m: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𝑢𝐿</m:t>
                          </m:r>
                        </m:num>
                        <m:den>
                          <m: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10 </m:t>
                          </m:r>
                          <m: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𝑢𝐿</m:t>
                          </m:r>
                          <m: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sSub>
                            <m:sSubPr>
                              <m:ctrlPr>
                                <a:rPr lang="en-SG" sz="4583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4583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𝑐𝑜𝑛𝑐</m:t>
                              </m:r>
                            </m:e>
                            <m:sub>
                              <m:r>
                                <a:rPr lang="en-SG" sz="4583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𝑝𝑟𝑜𝑡𝑒𝑖𝑛</m:t>
                              </m:r>
                            </m:sub>
                          </m:sSub>
                          <m: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SG" sz="4583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4583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𝑢𝑔</m:t>
                              </m:r>
                            </m:num>
                            <m:den>
                              <m:r>
                                <a:rPr lang="en-SG" sz="4583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𝑚𝐿</m:t>
                              </m:r>
                            </m:den>
                          </m:f>
                          <m: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SG" sz="1375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33369C-8902-4D49-9DAA-17DF9B46B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885" y="3196679"/>
                <a:ext cx="11201871" cy="18003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1D33F41-5DC3-4C2D-83F8-E064A4E21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6432" y="6594230"/>
            <a:ext cx="2532063" cy="225921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B410C26-97FE-4686-97C4-1C0C4817A47D}"/>
              </a:ext>
            </a:extLst>
          </p:cNvPr>
          <p:cNvCxnSpPr>
            <a:cxnSpLocks/>
          </p:cNvCxnSpPr>
          <p:nvPr/>
        </p:nvCxnSpPr>
        <p:spPr>
          <a:xfrm flipV="1">
            <a:off x="3515747" y="4879077"/>
            <a:ext cx="0" cy="1832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B001ECA-FE3E-4EB5-9F40-A564D625726F}"/>
              </a:ext>
            </a:extLst>
          </p:cNvPr>
          <p:cNvCxnSpPr>
            <a:cxnSpLocks/>
          </p:cNvCxnSpPr>
          <p:nvPr/>
        </p:nvCxnSpPr>
        <p:spPr>
          <a:xfrm flipV="1">
            <a:off x="10311947" y="5169581"/>
            <a:ext cx="0" cy="1251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14C8A3-DF9F-4655-AEC0-98409A40426C}"/>
              </a:ext>
            </a:extLst>
          </p:cNvPr>
          <p:cNvCxnSpPr/>
          <p:nvPr/>
        </p:nvCxnSpPr>
        <p:spPr>
          <a:xfrm flipV="1">
            <a:off x="6778625" y="4879079"/>
            <a:ext cx="0" cy="1832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F771DE9-0D0D-4814-82D1-F08BFD675F82}"/>
              </a:ext>
            </a:extLst>
          </p:cNvPr>
          <p:cNvSpPr txBox="1"/>
          <p:nvPr/>
        </p:nvSpPr>
        <p:spPr>
          <a:xfrm>
            <a:off x="6012094" y="6829653"/>
            <a:ext cx="1606061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375" dirty="0"/>
              <a:t>Protein homogenate volume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F174B2-86D5-4A54-B5A8-6F1010A0EFD2}"/>
              </a:ext>
            </a:extLst>
          </p:cNvPr>
          <p:cNvSpPr txBox="1"/>
          <p:nvPr/>
        </p:nvSpPr>
        <p:spPr>
          <a:xfrm>
            <a:off x="10914695" y="1807837"/>
            <a:ext cx="1606061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375" dirty="0" err="1"/>
              <a:t>BuMe</a:t>
            </a:r>
            <a:r>
              <a:rPr lang="en-SG" sz="1375" dirty="0"/>
              <a:t> with ISTD volume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1A596B7-E97E-4727-BFEB-41F9EC199B73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9456967" y="2065600"/>
            <a:ext cx="1457728" cy="1073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39B53828-8678-4446-977A-79D5DCF82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0634" y="6871823"/>
            <a:ext cx="2357438" cy="1899047"/>
          </a:xfrm>
          <a:prstGeom prst="rect">
            <a:avLst/>
          </a:prstGeom>
        </p:spPr>
      </p:pic>
      <p:sp>
        <p:nvSpPr>
          <p:cNvPr id="15" name="Four Column Layout : : CHEAT SHEET">
            <a:extLst>
              <a:ext uri="{FF2B5EF4-FFF2-40B4-BE49-F238E27FC236}">
                <a16:creationId xmlns:a16="http://schemas.microsoft.com/office/drawing/2014/main" id="{F973E7F0-FC82-4304-89DE-F01FDF8D2E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SG" dirty="0"/>
              <a:t>Protein concentration calculation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743167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7782AD-3AB7-4FA2-9B30-1941821CBB22}"/>
                  </a:ext>
                </a:extLst>
              </p:cNvPr>
              <p:cNvSpPr txBox="1"/>
              <p:nvPr/>
            </p:nvSpPr>
            <p:spPr>
              <a:xfrm>
                <a:off x="1393512" y="2180401"/>
                <a:ext cx="11201871" cy="18003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4583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4583" b="0" i="1">
                              <a:latin typeface="Cambria Math" panose="02040503050406030204" pitchFamily="18" charset="0"/>
                            </a:rPr>
                            <m:t>𝑐𝑜𝑛𝑐</m:t>
                          </m:r>
                        </m:e>
                        <m:sub>
                          <m:r>
                            <a:rPr lang="en-SG" sz="4583" b="0" i="1">
                              <a:latin typeface="Cambria Math" panose="02040503050406030204" pitchFamily="18" charset="0"/>
                            </a:rPr>
                            <m:t>𝐼𝑆𝑇𝐷</m:t>
                          </m:r>
                        </m:sub>
                      </m:sSub>
                      <m:r>
                        <a:rPr lang="en-SG" sz="4583" b="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SG" sz="4583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4583" b="0" i="1">
                              <a:latin typeface="Cambria Math" panose="02040503050406030204" pitchFamily="18" charset="0"/>
                            </a:rPr>
                            <m:t>𝑝𝑚𝑜𝑙</m:t>
                          </m:r>
                        </m:num>
                        <m:den>
                          <m:r>
                            <a:rPr lang="en-SG" sz="4583" b="0" i="1">
                              <a:latin typeface="Cambria Math" panose="02040503050406030204" pitchFamily="18" charset="0"/>
                            </a:rPr>
                            <m:t>𝑚𝐿</m:t>
                          </m:r>
                        </m:den>
                      </m:f>
                      <m:r>
                        <a:rPr lang="en-SG" sz="4583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4583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f>
                        <m:fPr>
                          <m:ctrlP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190 </m:t>
                          </m:r>
                          <m: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𝑢𝐿</m:t>
                          </m:r>
                        </m:num>
                        <m:den>
                          <m: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10 </m:t>
                          </m:r>
                          <m: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𝑢𝐿</m:t>
                          </m:r>
                          <m: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sSub>
                            <m:sSubPr>
                              <m:ctrlPr>
                                <a:rPr lang="en-SG" sz="4583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4583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𝑐𝑜𝑛𝑐</m:t>
                              </m:r>
                            </m:e>
                            <m:sub>
                              <m:r>
                                <a:rPr lang="en-SG" sz="4583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𝑝𝑟𝑜𝑡𝑒𝑖𝑛</m:t>
                              </m:r>
                            </m:sub>
                          </m:sSub>
                          <m: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SG" sz="4583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4583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𝑢𝑔</m:t>
                              </m:r>
                            </m:num>
                            <m:den>
                              <m:r>
                                <a:rPr lang="en-SG" sz="4583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𝑚𝐿</m:t>
                              </m:r>
                            </m:den>
                          </m:f>
                          <m: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SG" sz="1375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7782AD-3AB7-4FA2-9B30-1941821CB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512" y="2180401"/>
                <a:ext cx="11201871" cy="18003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9DD676-8377-4C5B-9653-DEE98C467D7A}"/>
                  </a:ext>
                </a:extLst>
              </p:cNvPr>
              <p:cNvSpPr txBox="1"/>
              <p:nvPr/>
            </p:nvSpPr>
            <p:spPr>
              <a:xfrm>
                <a:off x="1115408" y="6248922"/>
                <a:ext cx="11758082" cy="18003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4583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4583" b="0" i="1">
                              <a:latin typeface="Cambria Math" panose="02040503050406030204" pitchFamily="18" charset="0"/>
                            </a:rPr>
                            <m:t>𝑐𝑜𝑛𝑐</m:t>
                          </m:r>
                        </m:e>
                        <m:sub>
                          <m:r>
                            <a:rPr lang="en-SG" sz="4583" b="0" i="1">
                              <a:latin typeface="Cambria Math" panose="02040503050406030204" pitchFamily="18" charset="0"/>
                            </a:rPr>
                            <m:t>𝐼𝑆𝑇𝐷</m:t>
                          </m:r>
                        </m:sub>
                      </m:sSub>
                      <m:r>
                        <a:rPr lang="en-SG" sz="4583" b="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SG" sz="4583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4583" b="0" i="1">
                              <a:latin typeface="Cambria Math" panose="02040503050406030204" pitchFamily="18" charset="0"/>
                            </a:rPr>
                            <m:t>𝑝𝑚𝑜𝑙</m:t>
                          </m:r>
                        </m:num>
                        <m:den>
                          <m:r>
                            <a:rPr lang="en-SG" sz="4583" b="0" i="1" strike="sngStrike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𝑚𝐿</m:t>
                          </m:r>
                        </m:den>
                      </m:f>
                      <m:r>
                        <a:rPr lang="en-SG" sz="4583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4583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f>
                        <m:fPr>
                          <m:ctrlP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190 </m:t>
                          </m:r>
                          <m:r>
                            <a:rPr lang="en-SG" sz="4583" b="0" i="1" strike="sngStrike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𝑢𝐿</m:t>
                          </m:r>
                        </m:num>
                        <m:den>
                          <m: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10 </m:t>
                          </m:r>
                          <m:r>
                            <a:rPr lang="en-SG" sz="4583" b="0" i="1" strike="sngStrike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𝑢𝐿</m:t>
                          </m:r>
                          <m: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sSub>
                            <m:sSubPr>
                              <m:ctrlPr>
                                <a:rPr lang="en-SG" sz="4583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4583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𝑐𝑜𝑛𝑐</m:t>
                              </m:r>
                            </m:e>
                            <m:sub>
                              <m:r>
                                <a:rPr lang="en-SG" sz="4583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𝑝𝑟𝑜𝑡𝑒𝑖𝑛</m:t>
                              </m:r>
                            </m:sub>
                          </m:sSub>
                          <m: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SG" sz="4583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4583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𝑢𝑔</m:t>
                              </m:r>
                            </m:num>
                            <m:den>
                              <m:r>
                                <a:rPr lang="en-SG" sz="4583" b="0" i="1" strike="sngStrike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𝑚𝐿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SG" sz="1375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9DD676-8377-4C5B-9653-DEE98C467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408" y="6248922"/>
                <a:ext cx="11758082" cy="18003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AE6DEFC-3AE1-4A1F-8DE0-DE789B33A35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6994448" y="3980702"/>
            <a:ext cx="1" cy="2268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ur Column Layout : : CHEAT SHEET">
            <a:extLst>
              <a:ext uri="{FF2B5EF4-FFF2-40B4-BE49-F238E27FC236}">
                <a16:creationId xmlns:a16="http://schemas.microsoft.com/office/drawing/2014/main" id="{41CCBDCE-DCBF-420E-BF5E-1FBA2E6D22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SG" dirty="0"/>
              <a:t>Protein concentration calculation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3472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72EE83-CCE4-4D1F-A288-A3407F9823D6}"/>
                  </a:ext>
                </a:extLst>
              </p:cNvPr>
              <p:cNvSpPr txBox="1"/>
              <p:nvPr/>
            </p:nvSpPr>
            <p:spPr>
              <a:xfrm>
                <a:off x="1105959" y="1956064"/>
                <a:ext cx="11758082" cy="15403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4583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4583" b="0" i="1">
                              <a:latin typeface="Cambria Math" panose="02040503050406030204" pitchFamily="18" charset="0"/>
                            </a:rPr>
                            <m:t>𝑐𝑜𝑛𝑐</m:t>
                          </m:r>
                        </m:e>
                        <m:sub>
                          <m:r>
                            <a:rPr lang="en-SG" sz="4583" b="0" i="1">
                              <a:latin typeface="Cambria Math" panose="02040503050406030204" pitchFamily="18" charset="0"/>
                            </a:rPr>
                            <m:t>𝐼𝑆𝑇𝐷</m:t>
                          </m:r>
                        </m:sub>
                      </m:sSub>
                      <m:r>
                        <a:rPr lang="en-SG" sz="4583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4583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f>
                        <m:fPr>
                          <m:ctrlP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(190)</m:t>
                          </m:r>
                        </m:num>
                        <m:den>
                          <m: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(10 × </m:t>
                          </m:r>
                          <m:sSub>
                            <m:sSubPr>
                              <m:ctrlPr>
                                <a:rPr lang="en-SG" sz="4583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4583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𝑐𝑜𝑛𝑐</m:t>
                              </m:r>
                            </m:e>
                            <m:sub>
                              <m:r>
                                <a:rPr lang="en-SG" sz="4583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𝑝𝑟𝑜𝑡𝑒𝑖𝑛</m:t>
                              </m:r>
                            </m:sub>
                          </m:sSub>
                          <m: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</m:t>
                          </m:r>
                        </m:den>
                      </m:f>
                      <m:r>
                        <a:rPr lang="en-SG" sz="4583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SG" sz="4583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𝑝𝑚𝑜𝑙</m:t>
                      </m:r>
                      <m:r>
                        <a:rPr lang="en-SG" sz="4583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SG" sz="4583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𝑢𝑔</m:t>
                      </m:r>
                    </m:oMath>
                  </m:oMathPara>
                </a14:m>
                <a:endParaRPr lang="en-SG" sz="1375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72EE83-CCE4-4D1F-A288-A3407F982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959" y="1956064"/>
                <a:ext cx="11758082" cy="15403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1">
                <a:extLst>
                  <a:ext uri="{FF2B5EF4-FFF2-40B4-BE49-F238E27FC236}">
                    <a16:creationId xmlns:a16="http://schemas.microsoft.com/office/drawing/2014/main" id="{00000000-0008-0000-0200-000002000000}"/>
                  </a:ext>
                </a:extLst>
              </p:cNvPr>
              <p:cNvSpPr txBox="1"/>
              <p:nvPr/>
            </p:nvSpPr>
            <p:spPr>
              <a:xfrm>
                <a:off x="818555" y="4093609"/>
                <a:ext cx="6166444" cy="3350618"/>
              </a:xfrm>
              <a:prstGeom prst="rect">
                <a:avLst/>
              </a:prstGeom>
              <a:solidFill>
                <a:schemeClr val="lt1"/>
              </a:solidFill>
              <a:ln w="9525" cmpd="sng">
                <a:solidFill>
                  <a:schemeClr val="lt1">
                    <a:shade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61930">
                  <a:spcAft>
                    <a:spcPts val="917"/>
                  </a:spcAft>
                </a:pPr>
                <a:r>
                  <a:rPr lang="en-SG" sz="1375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Assuming the analyte and the selected ISTD have identical response factors, the concentration of an analyte in the sample can be calculated as</a:t>
                </a:r>
              </a:p>
              <a:p>
                <a:pPr marL="261930">
                  <a:spcAft>
                    <a:spcPts val="917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1833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33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33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Analyte</m:t>
                        </m:r>
                      </m:sub>
                    </m:sSub>
                    <m:r>
                      <a:rPr lang="en-US" sz="1833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SG" sz="1833" i="1">
                            <a:latin typeface="Cambria Math" panose="02040503050406030204" pitchFamily="18" charset="0"/>
                            <a:ea typeface="DengXian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SG" sz="1833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33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𝐴𝑟𝑒𝑎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33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Analyte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SG" sz="1833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33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𝐴𝑟𝑒𝑎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33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ISTD</m:t>
                            </m:r>
                          </m:sub>
                        </m:sSub>
                      </m:den>
                    </m:f>
                    <m:r>
                      <a:rPr lang="en-US" sz="1833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× </m:t>
                    </m:r>
                    <m:f>
                      <m:fPr>
                        <m:ctrlPr>
                          <a:rPr lang="en-SG" sz="1833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SG" sz="1833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33" b="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33">
                                <a:latin typeface="Cambria Math" panose="02040503050406030204" pitchFamily="18" charset="0"/>
                              </a:rPr>
                              <m:t>ISTD</m:t>
                            </m:r>
                          </m:sub>
                        </m:sSub>
                      </m:num>
                      <m:den>
                        <m:r>
                          <a:rPr lang="en-US" sz="1833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𝑆𝑎𝑚𝑝𝑙𝑒</m:t>
                        </m:r>
                        <m:r>
                          <a:rPr lang="en-US" sz="1833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833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𝐴𝑚𝑜𝑢𝑛𝑡</m:t>
                        </m:r>
                        <m:r>
                          <a:rPr lang="en-US" sz="1833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r>
                      <a:rPr lang="en-US" sz="1833" b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4" b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4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1604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4" b="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604" b="0" i="1">
                            <a:latin typeface="Cambria Math" panose="02040503050406030204" pitchFamily="18" charset="0"/>
                          </a:rPr>
                          <m:t>𝐼𝑆𝑇𝐷</m:t>
                        </m:r>
                      </m:sub>
                    </m:sSub>
                    <m:r>
                      <a:rPr lang="en-US" sz="1833" b="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375" i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  </a:t>
                </a:r>
              </a:p>
              <a:p>
                <a:pPr marL="261930">
                  <a:spcAft>
                    <a:spcPts val="917"/>
                  </a:spcAft>
                </a:pPr>
                <a:r>
                  <a:rPr lang="en-US" sz="126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where</a:t>
                </a:r>
              </a:p>
              <a:p>
                <a:pPr marL="261930">
                  <a:spcAft>
                    <a:spcPts val="917"/>
                  </a:spcAft>
                </a:pPr>
                <a:r>
                  <a:rPr lang="en-US" sz="1260" i="1" dirty="0" err="1">
                    <a:latin typeface="Times New Roman" panose="02020603050405020304" pitchFamily="18" charset="0"/>
                    <a:ea typeface="Calibri" panose="020F0502020204030204" pitchFamily="34" charset="0"/>
                  </a:rPr>
                  <a:t>c</a:t>
                </a:r>
                <a:r>
                  <a:rPr lang="en-US" sz="1260" i="1" baseline="-25000" dirty="0" err="1">
                    <a:latin typeface="Times New Roman" panose="02020603050405020304" pitchFamily="18" charset="0"/>
                    <a:ea typeface="Calibri" panose="020F0502020204030204" pitchFamily="34" charset="0"/>
                  </a:rPr>
                  <a:t>Analyte</a:t>
                </a:r>
                <a:r>
                  <a:rPr lang="en-US" sz="126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: 		molar concentration of the analyte in the sample</a:t>
                </a:r>
                <a:endParaRPr lang="en-US" sz="1260" i="1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261930" defTabSz="1047720" hangingPunct="1">
                  <a:spcBef>
                    <a:spcPts val="0"/>
                  </a:spcBef>
                  <a:spcAft>
                    <a:spcPts val="917"/>
                  </a:spcAft>
                  <a:defRPr/>
                </a:pPr>
                <a:r>
                  <a:rPr lang="en-US" sz="126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Area</a:t>
                </a:r>
                <a:r>
                  <a:rPr lang="en-US" sz="126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Analyte</a:t>
                </a:r>
                <a:r>
                  <a:rPr lang="en-US" sz="126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126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</a:t>
                </a:r>
                <a:r>
                  <a:rPr lang="en-US" sz="126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peak area of analyte,</a:t>
                </a:r>
                <a:r>
                  <a:rPr lang="en-US" sz="126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 marL="261930" defTabSz="1047720" hangingPunct="1">
                  <a:spcBef>
                    <a:spcPts val="0"/>
                  </a:spcBef>
                  <a:spcAft>
                    <a:spcPts val="917"/>
                  </a:spcAft>
                  <a:defRPr/>
                </a:pPr>
                <a:r>
                  <a:rPr lang="en-US" sz="126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Area</a:t>
                </a:r>
                <a:r>
                  <a:rPr lang="en-US" sz="126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ISTD</a:t>
                </a:r>
                <a:r>
                  <a:rPr lang="en-US" sz="126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126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</a:t>
                </a:r>
                <a:r>
                  <a:rPr lang="en-US" sz="126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peak area of ISTD,</a:t>
                </a:r>
              </a:p>
              <a:p>
                <a:pPr marL="261930">
                  <a:spcAft>
                    <a:spcPts val="917"/>
                  </a:spcAft>
                </a:pPr>
                <a:r>
                  <a:rPr lang="en-US" sz="126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26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ISTD</a:t>
                </a:r>
                <a:r>
                  <a:rPr lang="en-US" sz="126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1260" dirty="0"/>
                  <a:t> 		</a:t>
                </a:r>
                <a:r>
                  <a:rPr lang="en-US" sz="126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extracted</a:t>
                </a:r>
                <a:r>
                  <a:rPr lang="en-US" sz="1260" dirty="0"/>
                  <a:t> </a:t>
                </a:r>
                <a:r>
                  <a:rPr lang="en-US" sz="126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volume from the ISTD mixture,</a:t>
                </a:r>
              </a:p>
              <a:p>
                <a:pPr marL="261930" defTabSz="1047720" hangingPunct="1">
                  <a:spcBef>
                    <a:spcPts val="0"/>
                  </a:spcBef>
                  <a:spcAft>
                    <a:spcPts val="917"/>
                  </a:spcAft>
                  <a:defRPr/>
                </a:pPr>
                <a:r>
                  <a:rPr lang="en-US" sz="126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Sample_Amount</a:t>
                </a:r>
                <a:r>
                  <a:rPr lang="en-US" sz="126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	quantity of the sample, </a:t>
                </a:r>
                <a:endParaRPr lang="en-SG" sz="126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61930" defTabSz="1047720" hangingPunct="1">
                  <a:spcBef>
                    <a:spcPts val="0"/>
                  </a:spcBef>
                  <a:spcAft>
                    <a:spcPts val="917"/>
                  </a:spcAft>
                  <a:defRPr/>
                </a:pPr>
                <a:r>
                  <a:rPr lang="en-US" sz="126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126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ISTD</a:t>
                </a:r>
                <a:r>
                  <a:rPr lang="en-US" sz="126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		concentration of the ISTD in the ISTD mixture</a:t>
                </a:r>
                <a:endParaRPr lang="en-SG" sz="126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61930">
                  <a:spcAft>
                    <a:spcPts val="917"/>
                  </a:spcAft>
                </a:pPr>
                <a:endParaRPr lang="en-SG" sz="126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61930">
                  <a:spcAft>
                    <a:spcPts val="917"/>
                  </a:spcAft>
                </a:pPr>
                <a:endParaRPr lang="en-SG" sz="1260" dirty="0"/>
              </a:p>
            </p:txBody>
          </p:sp>
        </mc:Choice>
        <mc:Fallback>
          <p:sp>
            <p:nvSpPr>
              <p:cNvPr id="6" name="TextBox 1">
                <a:extLst>
                  <a:ext uri="{FF2B5EF4-FFF2-40B4-BE49-F238E27FC236}">
                    <a16:creationId xmlns:a16="http://schemas.microsoft.com/office/drawing/2014/main" id="{00000000-0008-0000-0200-000002000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555" y="4093609"/>
                <a:ext cx="6166444" cy="3350618"/>
              </a:xfrm>
              <a:prstGeom prst="rect">
                <a:avLst/>
              </a:prstGeom>
              <a:blipFill>
                <a:blip r:embed="rId3"/>
                <a:stretch>
                  <a:fillRect t="-181" b="-544"/>
                </a:stretch>
              </a:blipFill>
              <a:ln w="9525" cmpd="sng">
                <a:solidFill>
                  <a:schemeClr val="l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0A3E7E-5506-45AA-8CA2-4AE2E3E5C5A9}"/>
                  </a:ext>
                </a:extLst>
              </p:cNvPr>
              <p:cNvSpPr txBox="1"/>
              <p:nvPr/>
            </p:nvSpPr>
            <p:spPr>
              <a:xfrm>
                <a:off x="7460076" y="4133424"/>
                <a:ext cx="5594466" cy="55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27412" indent="-32741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1375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375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SG" sz="1375" b="0" i="1">
                            <a:latin typeface="Cambria Math" panose="02040503050406030204" pitchFamily="18" charset="0"/>
                          </a:rPr>
                          <m:t>𝐼𝑆𝑇𝐷</m:t>
                        </m:r>
                      </m:sub>
                    </m:sSub>
                  </m:oMath>
                </a14:m>
                <a:r>
                  <a:rPr lang="en-SG" sz="1375" dirty="0"/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sz="13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13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190</m:t>
                        </m:r>
                      </m:e>
                    </m:d>
                  </m:oMath>
                </a14:m>
                <a:endParaRPr lang="en-SG" sz="1375" dirty="0"/>
              </a:p>
              <a:p>
                <a:pPr marL="327412" indent="-32741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SG" sz="1375" b="0" i="1">
                        <a:latin typeface="Cambria Math" panose="02040503050406030204" pitchFamily="18" charset="0"/>
                      </a:rPr>
                      <m:t>𝑆𝑎𝑚𝑝𝑙𝑒</m:t>
                    </m:r>
                    <m:r>
                      <a:rPr lang="en-SG" sz="1375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sz="1375" b="0" i="1">
                        <a:latin typeface="Cambria Math" panose="02040503050406030204" pitchFamily="18" charset="0"/>
                      </a:rPr>
                      <m:t>𝐴𝑚𝑜𝑢𝑛𝑡</m:t>
                    </m:r>
                  </m:oMath>
                </a14:m>
                <a:r>
                  <a:rPr lang="en-SG" sz="1375" dirty="0"/>
                  <a:t> is </a:t>
                </a:r>
                <a14:m>
                  <m:oMath xmlns:m="http://schemas.openxmlformats.org/officeDocument/2006/math">
                    <m:r>
                      <a:rPr lang="en-SG" sz="1375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1375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 × </m:t>
                    </m:r>
                    <m:sSub>
                      <m:sSubPr>
                        <m:ctrlPr>
                          <a:rPr lang="en-SG" sz="13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3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𝑐𝑜𝑛𝑐</m:t>
                        </m:r>
                      </m:e>
                      <m:sub>
                        <m:r>
                          <a:rPr lang="en-SG" sz="13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𝑝𝑟𝑜𝑡𝑒𝑖𝑛</m:t>
                        </m:r>
                      </m:sub>
                    </m:sSub>
                    <m:r>
                      <a:rPr lang="en-SG" sz="1375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1375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0A3E7E-5506-45AA-8CA2-4AE2E3E5C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076" y="4133424"/>
                <a:ext cx="5594466" cy="557460"/>
              </a:xfrm>
              <a:prstGeom prst="rect">
                <a:avLst/>
              </a:prstGeom>
              <a:blipFill>
                <a:blip r:embed="rId4"/>
                <a:stretch>
                  <a:fillRect l="-218" t="-2174" b="-869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ur Column Layout : : CHEAT SHEET">
            <a:extLst>
              <a:ext uri="{FF2B5EF4-FFF2-40B4-BE49-F238E27FC236}">
                <a16:creationId xmlns:a16="http://schemas.microsoft.com/office/drawing/2014/main" id="{2967AEF4-09E2-4234-A1A6-DFFBA04D9F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SG" dirty="0"/>
              <a:t>Protein concentration calculation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0099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C422C2C-9CD4-455F-B378-5B2AE183FB5D}"/>
                  </a:ext>
                </a:extLst>
              </p:cNvPr>
              <p:cNvSpPr txBox="1"/>
              <p:nvPr/>
            </p:nvSpPr>
            <p:spPr>
              <a:xfrm>
                <a:off x="8480612" y="2934182"/>
                <a:ext cx="1888032" cy="303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sz="1375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375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SG" sz="1375" b="0" i="1">
                            <a:latin typeface="Cambria Math" panose="02040503050406030204" pitchFamily="18" charset="0"/>
                          </a:rPr>
                          <m:t>𝐼𝑆𝑇𝐷</m:t>
                        </m:r>
                      </m:sub>
                    </m:sSub>
                  </m:oMath>
                </a14:m>
                <a:r>
                  <a:rPr lang="en-SG" sz="1375" dirty="0"/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sz="13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13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190</m:t>
                        </m:r>
                      </m:e>
                    </m:d>
                  </m:oMath>
                </a14:m>
                <a:endParaRPr lang="en-SG" sz="1375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C422C2C-9CD4-455F-B378-5B2AE183F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0612" y="2934182"/>
                <a:ext cx="1888032" cy="303929"/>
              </a:xfrm>
              <a:prstGeom prst="rect">
                <a:avLst/>
              </a:prstGeom>
              <a:blipFill>
                <a:blip r:embed="rId2"/>
                <a:stretch>
                  <a:fillRect t="-2000" b="-22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C78AF52-5C66-4197-B7EC-CC5FE08EA9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67"/>
          <a:stretch/>
        </p:blipFill>
        <p:spPr>
          <a:xfrm>
            <a:off x="1105182" y="3768045"/>
            <a:ext cx="2182550" cy="19763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C34B30-3A2B-430E-9F17-538EB074F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860" y="6164461"/>
            <a:ext cx="11394281" cy="246657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865272E-1F56-474A-B2E9-789F71AE77D9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701165" y="3291391"/>
            <a:ext cx="0" cy="2735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E0602F-B6E4-409B-80C9-407D40E8950A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9424628" y="3238111"/>
            <a:ext cx="0" cy="2761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04E2FE3-8CB0-4B0F-AA54-FD39247A61FE}"/>
                  </a:ext>
                </a:extLst>
              </p:cNvPr>
              <p:cNvSpPr txBox="1"/>
              <p:nvPr/>
            </p:nvSpPr>
            <p:spPr>
              <a:xfrm>
                <a:off x="3393726" y="2971175"/>
                <a:ext cx="4614878" cy="320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G" sz="1375" b="0" i="1">
                        <a:latin typeface="Cambria Math" panose="02040503050406030204" pitchFamily="18" charset="0"/>
                      </a:rPr>
                      <m:t>𝑆𝑎𝑚𝑝𝑙𝑒</m:t>
                    </m:r>
                    <m:r>
                      <a:rPr lang="en-SG" sz="1375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sz="1375" b="0" i="1">
                        <a:latin typeface="Cambria Math" panose="02040503050406030204" pitchFamily="18" charset="0"/>
                      </a:rPr>
                      <m:t>𝐴𝑚𝑜𝑢𝑛𝑡</m:t>
                    </m:r>
                  </m:oMath>
                </a14:m>
                <a:r>
                  <a:rPr lang="en-SG" sz="1375" dirty="0"/>
                  <a:t> is </a:t>
                </a:r>
                <a14:m>
                  <m:oMath xmlns:m="http://schemas.openxmlformats.org/officeDocument/2006/math">
                    <m:r>
                      <a:rPr lang="en-SG" sz="1375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1375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 × </m:t>
                    </m:r>
                    <m:sSub>
                      <m:sSubPr>
                        <m:ctrlPr>
                          <a:rPr lang="en-SG" sz="13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3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𝑐𝑜𝑛𝑐</m:t>
                        </m:r>
                      </m:e>
                      <m:sub>
                        <m:r>
                          <a:rPr lang="en-SG" sz="13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𝑝𝑟𝑜𝑡𝑒𝑖𝑛</m:t>
                        </m:r>
                      </m:sub>
                    </m:sSub>
                    <m:r>
                      <a:rPr lang="en-SG" sz="1375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1375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04E2FE3-8CB0-4B0F-AA54-FD39247A6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726" y="2971175"/>
                <a:ext cx="4614878" cy="320216"/>
              </a:xfrm>
              <a:prstGeom prst="rect">
                <a:avLst/>
              </a:prstGeom>
              <a:blipFill>
                <a:blip r:embed="rId5"/>
                <a:stretch>
                  <a:fillRect t="-1887" b="-1509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our Column Layout : : CHEAT SHEET">
            <a:extLst>
              <a:ext uri="{FF2B5EF4-FFF2-40B4-BE49-F238E27FC236}">
                <a16:creationId xmlns:a16="http://schemas.microsoft.com/office/drawing/2014/main" id="{C29CAB3E-D923-40B6-AA0C-FC8FEEEC15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9250" y="1823060"/>
            <a:ext cx="10898129" cy="80334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r>
              <a:rPr lang="en-SG" sz="4400" dirty="0"/>
              <a:t>To put in MS Template Creator</a:t>
            </a:r>
            <a:endParaRPr sz="4400" dirty="0"/>
          </a:p>
        </p:txBody>
      </p:sp>
      <p:sp>
        <p:nvSpPr>
          <p:cNvPr id="11" name="Four Column Layout : : CHEAT SHEET">
            <a:extLst>
              <a:ext uri="{FF2B5EF4-FFF2-40B4-BE49-F238E27FC236}">
                <a16:creationId xmlns:a16="http://schemas.microsoft.com/office/drawing/2014/main" id="{99C25A87-448D-4976-869D-A39FCC70473B}"/>
              </a:ext>
            </a:extLst>
          </p:cNvPr>
          <p:cNvSpPr txBox="1">
            <a:spLocks/>
          </p:cNvSpPr>
          <p:nvPr/>
        </p:nvSpPr>
        <p:spPr>
          <a:xfrm>
            <a:off x="275721" y="361177"/>
            <a:ext cx="10898129" cy="803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marR="0" indent="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1pPr>
            <a:lvl2pPr marL="0" marR="0" indent="2286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2pPr>
            <a:lvl3pPr marL="0" marR="0" indent="4572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3pPr>
            <a:lvl4pPr marL="0" marR="0" indent="6858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4pPr>
            <a:lvl5pPr marL="0" marR="0" indent="9144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5pPr>
            <a:lvl6pPr marL="0" marR="0" indent="11430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6pPr>
            <a:lvl7pPr marL="0" marR="0" indent="13716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7pPr>
            <a:lvl8pPr marL="0" marR="0" indent="16002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8pPr>
            <a:lvl9pPr marL="0" marR="0" indent="18288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9pPr>
          </a:lstStyle>
          <a:p>
            <a:pPr hangingPunct="1"/>
            <a:r>
              <a:rPr lang="en-SG"/>
              <a:t>Protein concentration calculation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28820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592B10-98B4-46A7-8FDF-0E6CD00FC25B}"/>
                  </a:ext>
                </a:extLst>
              </p:cNvPr>
              <p:cNvSpPr txBox="1"/>
              <p:nvPr/>
            </p:nvSpPr>
            <p:spPr>
              <a:xfrm>
                <a:off x="465466" y="6985422"/>
                <a:ext cx="13039068" cy="20511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4583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4583" b="0" i="1">
                              <a:latin typeface="Cambria Math" panose="02040503050406030204" pitchFamily="18" charset="0"/>
                            </a:rPr>
                            <m:t>𝑐𝑜𝑛𝑐</m:t>
                          </m:r>
                        </m:e>
                        <m:sub>
                          <m:r>
                            <a:rPr lang="en-SG" sz="4583" b="0" i="1">
                              <a:latin typeface="Cambria Math" panose="02040503050406030204" pitchFamily="18" charset="0"/>
                            </a:rPr>
                            <m:t>𝐼𝑆𝑇𝐷</m:t>
                          </m:r>
                        </m:sub>
                      </m:sSub>
                      <m:r>
                        <a:rPr lang="en-SG" sz="4583" b="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SG" sz="4583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4583" b="0" i="1">
                              <a:solidFill>
                                <a:srgbClr val="996633"/>
                              </a:solidFill>
                              <a:latin typeface="Cambria Math" panose="02040503050406030204" pitchFamily="18" charset="0"/>
                            </a:rPr>
                            <m:t>𝑝𝑚𝑜𝑙</m:t>
                          </m:r>
                        </m:num>
                        <m:den>
                          <m:r>
                            <a:rPr lang="en-SG" sz="4583" b="0" i="1">
                              <a:solidFill>
                                <a:srgbClr val="CC66FF"/>
                              </a:solidFill>
                              <a:latin typeface="Cambria Math" panose="02040503050406030204" pitchFamily="18" charset="0"/>
                            </a:rPr>
                            <m:t>𝑚𝐿</m:t>
                          </m:r>
                        </m:den>
                      </m:f>
                      <m:r>
                        <a:rPr lang="en-SG" sz="4583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4583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f>
                        <m:fPr>
                          <m:ctrlP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1  </m:t>
                          </m:r>
                        </m:num>
                        <m:den>
                          <m:f>
                            <m:fPr>
                              <m:ctrlPr>
                                <a:rPr lang="en-SG" sz="458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SG" sz="4583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4583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𝑁𝑢𝑚𝑏𝑒𝑟</m:t>
                                  </m:r>
                                </m:e>
                                <m:sub>
                                  <m:r>
                                    <a:rPr lang="en-SG" sz="4583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𝑐𝑒𝑙𝑙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SG" sz="4583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4583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𝑉𝑜𝑙𝑢𝑚𝑒</m:t>
                                  </m:r>
                                </m:e>
                                <m:sub>
                                  <m:r>
                                    <a:rPr lang="en-SG" sz="4583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𝐼𝑆𝑇𝐷</m:t>
                                  </m:r>
                                </m:sub>
                              </m:sSub>
                            </m:den>
                          </m:f>
                          <m: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SG" sz="458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4583" b="0" i="1">
                                  <a:solidFill>
                                    <a:srgbClr val="FF99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𝑐𝑒𝑙𝑙</m:t>
                              </m:r>
                            </m:num>
                            <m:den>
                              <m:r>
                                <a:rPr lang="en-SG" sz="4583" b="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𝑢𝐿</m:t>
                              </m:r>
                            </m:den>
                          </m:f>
                          <m:r>
                            <a:rPr lang="en-SG" sz="458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SG" sz="4583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4583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SG" sz="4583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1000</m:t>
                              </m:r>
                            </m:den>
                          </m:f>
                          <m: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SG" sz="4583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4583" b="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𝑢𝐿</m:t>
                              </m:r>
                            </m:num>
                            <m:den>
                              <m:r>
                                <a:rPr lang="en-SG" sz="4583" b="0" i="1">
                                  <a:solidFill>
                                    <a:srgbClr val="CC66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𝑚𝐿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SG" sz="1375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592B10-98B4-46A7-8FDF-0E6CD00FC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66" y="6985422"/>
                <a:ext cx="13039068" cy="20511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ylinder 4">
            <a:extLst>
              <a:ext uri="{FF2B5EF4-FFF2-40B4-BE49-F238E27FC236}">
                <a16:creationId xmlns:a16="http://schemas.microsoft.com/office/drawing/2014/main" id="{7DA9F54C-4EB2-4967-BB21-A261880A506C}"/>
              </a:ext>
            </a:extLst>
          </p:cNvPr>
          <p:cNvSpPr/>
          <p:nvPr/>
        </p:nvSpPr>
        <p:spPr>
          <a:xfrm>
            <a:off x="5963775" y="3281407"/>
            <a:ext cx="1830246" cy="2307703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75"/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529B45E0-B17D-4049-AA83-8F22B786AE13}"/>
              </a:ext>
            </a:extLst>
          </p:cNvPr>
          <p:cNvSpPr/>
          <p:nvPr/>
        </p:nvSpPr>
        <p:spPr>
          <a:xfrm rot="10800000">
            <a:off x="7254674" y="2111127"/>
            <a:ext cx="1379316" cy="1025238"/>
          </a:xfrm>
          <a:prstGeom prst="bentUpArrow">
            <a:avLst>
              <a:gd name="adj1" fmla="val 9477"/>
              <a:gd name="adj2" fmla="val 14004"/>
              <a:gd name="adj3" fmla="val 262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75"/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E663D4A3-568A-4105-90D2-6CB1A2853829}"/>
              </a:ext>
            </a:extLst>
          </p:cNvPr>
          <p:cNvSpPr/>
          <p:nvPr/>
        </p:nvSpPr>
        <p:spPr>
          <a:xfrm rot="10800000" flipH="1">
            <a:off x="5168017" y="2111124"/>
            <a:ext cx="1379316" cy="1025238"/>
          </a:xfrm>
          <a:prstGeom prst="bentUpArrow">
            <a:avLst>
              <a:gd name="adj1" fmla="val 10770"/>
              <a:gd name="adj2" fmla="val 1594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75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D98B9E-8816-4EC8-B651-06C4DEABEEE9}"/>
                  </a:ext>
                </a:extLst>
              </p:cNvPr>
              <p:cNvSpPr txBox="1"/>
              <p:nvPr/>
            </p:nvSpPr>
            <p:spPr>
              <a:xfrm>
                <a:off x="1348372" y="1899528"/>
                <a:ext cx="3483658" cy="4231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75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750" b="0" i="1">
                              <a:latin typeface="Cambria Math" panose="02040503050406030204" pitchFamily="18" charset="0"/>
                            </a:rPr>
                            <m:t>𝑉𝑜𝑙𝑢𝑚𝑒</m:t>
                          </m:r>
                        </m:e>
                        <m:sub>
                          <m:r>
                            <a:rPr lang="en-SG" sz="2750" b="0" i="1">
                              <a:latin typeface="Cambria Math" panose="02040503050406030204" pitchFamily="18" charset="0"/>
                            </a:rPr>
                            <m:t>𝐼𝑆𝑇𝐷</m:t>
                          </m:r>
                        </m:sub>
                      </m:sSub>
                      <m:r>
                        <a:rPr lang="en-SG" sz="2750" b="0" i="1">
                          <a:latin typeface="Cambria Math" panose="02040503050406030204" pitchFamily="18" charset="0"/>
                        </a:rPr>
                        <m:t>= 200 </m:t>
                      </m:r>
                      <m:r>
                        <a:rPr lang="en-SG" sz="2750" b="0" i="1">
                          <a:latin typeface="Cambria Math" panose="02040503050406030204" pitchFamily="18" charset="0"/>
                        </a:rPr>
                        <m:t>𝑢𝐿</m:t>
                      </m:r>
                    </m:oMath>
                  </m:oMathPara>
                </a14:m>
                <a:endParaRPr lang="en-SG" sz="4583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D98B9E-8816-4EC8-B651-06C4DEABE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372" y="1899528"/>
                <a:ext cx="3483658" cy="4231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640A9B4-5B8A-4AB2-AE4E-DDAAC49BE895}"/>
                  </a:ext>
                </a:extLst>
              </p:cNvPr>
              <p:cNvSpPr txBox="1"/>
              <p:nvPr/>
            </p:nvSpPr>
            <p:spPr>
              <a:xfrm>
                <a:off x="936840" y="3164378"/>
                <a:ext cx="4277207" cy="2115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1375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375" b="0" i="1">
                              <a:latin typeface="Cambria Math" panose="02040503050406030204" pitchFamily="18" charset="0"/>
                            </a:rPr>
                            <m:t>𝑐𝑜𝑛𝑐</m:t>
                          </m:r>
                        </m:e>
                        <m:sub>
                          <m:r>
                            <a:rPr lang="en-SG" sz="1375" b="0" i="1">
                              <a:latin typeface="Cambria Math" panose="02040503050406030204" pitchFamily="18" charset="0"/>
                            </a:rPr>
                            <m:t>𝐼𝑆𝑇𝐷</m:t>
                          </m:r>
                        </m:sub>
                      </m:sSub>
                      <m:r>
                        <a:rPr lang="en-SG" sz="1375" b="0" i="1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SG" sz="1375" b="0" i="1">
                          <a:latin typeface="Cambria Math" panose="02040503050406030204" pitchFamily="18" charset="0"/>
                        </a:rPr>
                        <m:t>𝑠𝑜𝑚𝑒</m:t>
                      </m:r>
                      <m:r>
                        <a:rPr lang="en-SG" sz="1375" b="0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SG" sz="1375" b="0" i="1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SG" sz="1375" b="0" i="1">
                          <a:latin typeface="Cambria Math" panose="02040503050406030204" pitchFamily="18" charset="0"/>
                        </a:rPr>
                        <m:t>} </m:t>
                      </m:r>
                      <m:r>
                        <a:rPr lang="en-SG" sz="1375" b="0" i="1">
                          <a:latin typeface="Cambria Math" panose="02040503050406030204" pitchFamily="18" charset="0"/>
                        </a:rPr>
                        <m:t>𝑝𝑚𝑜𝑙</m:t>
                      </m:r>
                      <m:r>
                        <a:rPr lang="en-SG" sz="1375" b="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SG" sz="1375" b="0" i="1">
                          <a:latin typeface="Cambria Math" panose="02040503050406030204" pitchFamily="18" charset="0"/>
                        </a:rPr>
                        <m:t>𝑚𝐿</m:t>
                      </m:r>
                    </m:oMath>
                  </m:oMathPara>
                </a14:m>
                <a:endParaRPr lang="en-SG" sz="4583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640A9B4-5B8A-4AB2-AE4E-DDAAC49BE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840" y="3164378"/>
                <a:ext cx="4277207" cy="211596"/>
              </a:xfrm>
              <a:prstGeom prst="rect">
                <a:avLst/>
              </a:prstGeom>
              <a:blipFill>
                <a:blip r:embed="rId4"/>
                <a:stretch>
                  <a:fillRect t="-2857" b="-3428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A2E1A9-EA6D-47EB-9420-A9BCAEEC0CBA}"/>
                  </a:ext>
                </a:extLst>
              </p:cNvPr>
              <p:cNvSpPr txBox="1"/>
              <p:nvPr/>
            </p:nvSpPr>
            <p:spPr>
              <a:xfrm>
                <a:off x="8843984" y="1899528"/>
                <a:ext cx="4257437" cy="4231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75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750" b="0" i="1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</m:e>
                        <m:sub>
                          <m:r>
                            <a:rPr lang="en-SG" sz="2750" b="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b>
                      </m:sSub>
                      <m:r>
                        <a:rPr lang="en-SG" sz="2750" b="0" i="1">
                          <a:latin typeface="Cambria Math" panose="02040503050406030204" pitchFamily="18" charset="0"/>
                        </a:rPr>
                        <m:t>= 2000000 </m:t>
                      </m:r>
                      <m:r>
                        <a:rPr lang="en-SG" sz="2750" b="0" i="1">
                          <a:latin typeface="Cambria Math" panose="02040503050406030204" pitchFamily="18" charset="0"/>
                        </a:rPr>
                        <m:t>𝑐𝑒𝑙𝑙</m:t>
                      </m:r>
                    </m:oMath>
                  </m:oMathPara>
                </a14:m>
                <a:endParaRPr lang="en-SG" sz="4583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A2E1A9-EA6D-47EB-9420-A9BCAEEC0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3984" y="1899528"/>
                <a:ext cx="4257437" cy="4231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ylinder 14">
            <a:extLst>
              <a:ext uri="{FF2B5EF4-FFF2-40B4-BE49-F238E27FC236}">
                <a16:creationId xmlns:a16="http://schemas.microsoft.com/office/drawing/2014/main" id="{DDFBDB29-83F8-4462-93E8-40752D5DCF58}"/>
              </a:ext>
            </a:extLst>
          </p:cNvPr>
          <p:cNvSpPr/>
          <p:nvPr/>
        </p:nvSpPr>
        <p:spPr>
          <a:xfrm>
            <a:off x="5974830" y="4134232"/>
            <a:ext cx="1830246" cy="1444746"/>
          </a:xfrm>
          <a:prstGeom prst="can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75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55A6384-ABAB-4696-BB88-C723F1020722}"/>
                  </a:ext>
                </a:extLst>
              </p:cNvPr>
              <p:cNvSpPr txBox="1"/>
              <p:nvPr/>
            </p:nvSpPr>
            <p:spPr>
              <a:xfrm>
                <a:off x="590190" y="6209315"/>
                <a:ext cx="7203832" cy="6333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SG" sz="275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2750" b="0">
                        <a:latin typeface="Cambria Math" panose="02040503050406030204" pitchFamily="18" charset="0"/>
                      </a:rPr>
                      <m:t>Convert</m:t>
                    </m:r>
                    <m:r>
                      <a:rPr lang="en-SG" sz="2750" b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SG" sz="2750" b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SG" sz="2750" b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SG" sz="2750" b="0">
                        <a:latin typeface="Cambria Math" panose="02040503050406030204" pitchFamily="18" charset="0"/>
                      </a:rPr>
                      <m:t>co</m:t>
                    </m:r>
                    <m:r>
                      <a:rPr lang="en-SG" sz="2750" b="0" i="1">
                        <a:latin typeface="Cambria Math" panose="02040503050406030204" pitchFamily="18" charset="0"/>
                      </a:rPr>
                      <m:t>𝑛𝑐𝑒𝑛𝑡𝑟𝑎𝑡𝑖𝑜𝑛</m:t>
                    </m:r>
                    <m:r>
                      <a:rPr lang="en-SG" sz="275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sz="2750" b="0" i="1">
                        <a:latin typeface="Cambria Math" panose="02040503050406030204" pitchFamily="18" charset="0"/>
                      </a:rPr>
                      <m:t>𝑖𝑛</m:t>
                    </m:r>
                    <m:d>
                      <m:dPr>
                        <m:ctrlPr>
                          <a:rPr lang="en-SG" sz="275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SG" sz="275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sz="2750" b="0" i="1">
                                <a:latin typeface="Cambria Math" panose="02040503050406030204" pitchFamily="18" charset="0"/>
                              </a:rPr>
                              <m:t>𝑝𝑚𝑜𝑙</m:t>
                            </m:r>
                          </m:num>
                          <m:den>
                            <m:r>
                              <a:rPr lang="en-SG" sz="2750" b="0" i="1">
                                <a:latin typeface="Cambria Math" panose="02040503050406030204" pitchFamily="18" charset="0"/>
                              </a:rPr>
                              <m:t>𝑐𝑒𝑙𝑙</m:t>
                            </m:r>
                          </m:den>
                        </m:f>
                      </m:e>
                    </m:d>
                    <m:r>
                      <a:rPr lang="en-SG" sz="2750" b="0" i="1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endParaRPr lang="en-SG" sz="4583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55A6384-ABAB-4696-BB88-C723F1020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90" y="6209315"/>
                <a:ext cx="7203832" cy="633379"/>
              </a:xfrm>
              <a:prstGeom prst="rect">
                <a:avLst/>
              </a:prstGeom>
              <a:blipFill>
                <a:blip r:embed="rId6"/>
                <a:stretch>
                  <a:fillRect b="-97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9A87CB9-000C-49F1-A962-9B2E3A896B04}"/>
                  </a:ext>
                </a:extLst>
              </p:cNvPr>
              <p:cNvSpPr txBox="1"/>
              <p:nvPr/>
            </p:nvSpPr>
            <p:spPr>
              <a:xfrm>
                <a:off x="8962555" y="3902588"/>
                <a:ext cx="4277207" cy="7950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75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750" b="0" i="1">
                              <a:latin typeface="Cambria Math" panose="02040503050406030204" pitchFamily="18" charset="0"/>
                            </a:rPr>
                            <m:t>𝑐𝑜𝑛𝑐</m:t>
                          </m:r>
                        </m:e>
                        <m:sub>
                          <m:r>
                            <a:rPr lang="en-SG" sz="2750" b="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b>
                      </m:sSub>
                      <m:r>
                        <a:rPr lang="en-SG" sz="275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75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750" b="0" i="1">
                              <a:latin typeface="Cambria Math" panose="02040503050406030204" pitchFamily="18" charset="0"/>
                            </a:rPr>
                            <m:t>20000</m:t>
                          </m:r>
                          <m:r>
                            <a:rPr lang="en-SG" sz="2750" b="0" i="1" strike="sngStrike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num>
                        <m:den>
                          <m:r>
                            <a:rPr lang="en-SG" sz="2750" b="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SG" sz="2750" b="0" i="1" strike="sngStrike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den>
                      </m:f>
                      <m:r>
                        <a:rPr lang="en-SG" sz="275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750" b="0" i="1">
                          <a:latin typeface="Cambria Math" panose="02040503050406030204" pitchFamily="18" charset="0"/>
                        </a:rPr>
                        <m:t>𝑐𝑒𝑙𝑙</m:t>
                      </m:r>
                      <m:r>
                        <a:rPr lang="en-SG" sz="2750" b="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SG" sz="2750" b="0" i="1">
                          <a:latin typeface="Cambria Math" panose="02040503050406030204" pitchFamily="18" charset="0"/>
                        </a:rPr>
                        <m:t>𝑢𝐿</m:t>
                      </m:r>
                    </m:oMath>
                  </m:oMathPara>
                </a14:m>
                <a:endParaRPr lang="en-SG" sz="4583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9A87CB9-000C-49F1-A962-9B2E3A896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2555" y="3902588"/>
                <a:ext cx="4277207" cy="7950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3180939-A78B-4D7B-B963-806DEFE0D5B1}"/>
                  </a:ext>
                </a:extLst>
              </p:cNvPr>
              <p:cNvSpPr txBox="1"/>
              <p:nvPr/>
            </p:nvSpPr>
            <p:spPr>
              <a:xfrm>
                <a:off x="8824215" y="4820567"/>
                <a:ext cx="4277207" cy="4231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75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750" b="0" i="1">
                              <a:latin typeface="Cambria Math" panose="02040503050406030204" pitchFamily="18" charset="0"/>
                            </a:rPr>
                            <m:t>𝑐𝑜𝑛𝑐</m:t>
                          </m:r>
                        </m:e>
                        <m:sub>
                          <m:r>
                            <a:rPr lang="en-SG" sz="2750" b="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b>
                      </m:sSub>
                      <m:r>
                        <a:rPr lang="en-SG" sz="2750" b="0" i="1">
                          <a:latin typeface="Cambria Math" panose="02040503050406030204" pitchFamily="18" charset="0"/>
                        </a:rPr>
                        <m:t>=10000 </m:t>
                      </m:r>
                      <m:r>
                        <a:rPr lang="en-SG" sz="2750" b="0" i="1">
                          <a:latin typeface="Cambria Math" panose="02040503050406030204" pitchFamily="18" charset="0"/>
                        </a:rPr>
                        <m:t>𝑐𝑒𝑙𝑙</m:t>
                      </m:r>
                      <m:r>
                        <a:rPr lang="en-SG" sz="2750" b="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SG" sz="2750" b="0" i="1">
                          <a:latin typeface="Cambria Math" panose="02040503050406030204" pitchFamily="18" charset="0"/>
                        </a:rPr>
                        <m:t>𝑢𝐿</m:t>
                      </m:r>
                    </m:oMath>
                  </m:oMathPara>
                </a14:m>
                <a:endParaRPr lang="en-SG" sz="4583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3180939-A78B-4D7B-B963-806DEFE0D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4215" y="4820567"/>
                <a:ext cx="4277207" cy="4231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D4C79E0-88C5-4E10-B938-EDF3A1BFED7E}"/>
                  </a:ext>
                </a:extLst>
              </p:cNvPr>
              <p:cNvSpPr txBox="1"/>
              <p:nvPr/>
            </p:nvSpPr>
            <p:spPr>
              <a:xfrm>
                <a:off x="8824215" y="5424446"/>
                <a:ext cx="4277207" cy="4231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75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750" b="0" i="1">
                              <a:latin typeface="Cambria Math" panose="02040503050406030204" pitchFamily="18" charset="0"/>
                            </a:rPr>
                            <m:t>𝑐𝑜𝑛𝑐</m:t>
                          </m:r>
                        </m:e>
                        <m:sub>
                          <m:r>
                            <a:rPr lang="en-SG" sz="2750" b="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b>
                      </m:sSub>
                      <m:r>
                        <a:rPr lang="en-SG" sz="2750" b="0" i="1">
                          <a:latin typeface="Cambria Math" panose="02040503050406030204" pitchFamily="18" charset="0"/>
                        </a:rPr>
                        <m:t>=10 </m:t>
                      </m:r>
                      <m:r>
                        <a:rPr lang="en-SG" sz="2750" b="0" i="1">
                          <a:latin typeface="Cambria Math" panose="02040503050406030204" pitchFamily="18" charset="0"/>
                        </a:rPr>
                        <m:t>𝑐𝑒𝑙𝑙</m:t>
                      </m:r>
                      <m:r>
                        <a:rPr lang="en-SG" sz="2750" b="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SG" sz="2750" b="0" i="1">
                          <a:latin typeface="Cambria Math" panose="02040503050406030204" pitchFamily="18" charset="0"/>
                        </a:rPr>
                        <m:t>𝑚𝐿</m:t>
                      </m:r>
                    </m:oMath>
                  </m:oMathPara>
                </a14:m>
                <a:endParaRPr lang="en-SG" sz="4583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D4C79E0-88C5-4E10-B938-EDF3A1BFE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4215" y="5424446"/>
                <a:ext cx="4277207" cy="42319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6699E2C0-7403-4D76-AD22-083B7161EB4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50328" y="3587570"/>
            <a:ext cx="2357438" cy="189904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E957F4-4190-459A-9573-9ECBD2B1330D}"/>
                  </a:ext>
                </a:extLst>
              </p:cNvPr>
              <p:cNvSpPr txBox="1"/>
              <p:nvPr/>
            </p:nvSpPr>
            <p:spPr>
              <a:xfrm>
                <a:off x="9068798" y="2878824"/>
                <a:ext cx="3758528" cy="8754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75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750" b="0" i="1">
                              <a:latin typeface="Cambria Math" panose="02040503050406030204" pitchFamily="18" charset="0"/>
                            </a:rPr>
                            <m:t>𝑐𝑜𝑛𝑐</m:t>
                          </m:r>
                        </m:e>
                        <m:sub>
                          <m:r>
                            <a:rPr lang="en-SG" sz="2750" b="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b>
                      </m:sSub>
                      <m:r>
                        <a:rPr lang="en-SG" sz="275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75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27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750" i="1">
                                  <a:latin typeface="Cambria Math" panose="02040503050406030204" pitchFamily="18" charset="0"/>
                                </a:rPr>
                                <m:t>𝑁𝑢𝑚𝑏𝑒𝑟</m:t>
                              </m:r>
                            </m:e>
                            <m:sub>
                              <m:r>
                                <a:rPr lang="en-SG" sz="2750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SG" sz="27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750" i="1">
                                  <a:latin typeface="Cambria Math" panose="02040503050406030204" pitchFamily="18" charset="0"/>
                                </a:rPr>
                                <m:t>𝑉𝑜𝑙𝑢𝑚𝑒</m:t>
                              </m:r>
                            </m:e>
                            <m:sub>
                              <m:r>
                                <a:rPr lang="en-SG" sz="2750" i="1">
                                  <a:latin typeface="Cambria Math" panose="02040503050406030204" pitchFamily="18" charset="0"/>
                                </a:rPr>
                                <m:t>𝐼𝑆𝑇𝐷</m:t>
                              </m:r>
                            </m:sub>
                          </m:sSub>
                        </m:den>
                      </m:f>
                      <m:r>
                        <a:rPr lang="en-SG" sz="2750" b="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SG" sz="4583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E957F4-4190-459A-9573-9ECBD2B13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798" y="2878824"/>
                <a:ext cx="3758528" cy="87549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our Column Layout : : CHEAT SHEET">
            <a:extLst>
              <a:ext uri="{FF2B5EF4-FFF2-40B4-BE49-F238E27FC236}">
                <a16:creationId xmlns:a16="http://schemas.microsoft.com/office/drawing/2014/main" id="{5FD2979F-BD59-4C7D-B06F-339C16D4F3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SG" dirty="0"/>
              <a:t>Cell number concentration calculation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635211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592B10-98B4-46A7-8FDF-0E6CD00FC25B}"/>
                  </a:ext>
                </a:extLst>
              </p:cNvPr>
              <p:cNvSpPr txBox="1"/>
              <p:nvPr/>
            </p:nvSpPr>
            <p:spPr>
              <a:xfrm>
                <a:off x="465466" y="1858317"/>
                <a:ext cx="13039068" cy="20511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4583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4583" b="0" i="1">
                              <a:latin typeface="Cambria Math" panose="02040503050406030204" pitchFamily="18" charset="0"/>
                            </a:rPr>
                            <m:t>𝑐𝑜𝑛𝑐</m:t>
                          </m:r>
                        </m:e>
                        <m:sub>
                          <m:r>
                            <a:rPr lang="en-SG" sz="4583" b="0" i="1">
                              <a:latin typeface="Cambria Math" panose="02040503050406030204" pitchFamily="18" charset="0"/>
                            </a:rPr>
                            <m:t>𝐼𝑆𝑇𝐷</m:t>
                          </m:r>
                        </m:sub>
                      </m:sSub>
                      <m:r>
                        <a:rPr lang="en-SG" sz="4583" b="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SG" sz="4583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4583" b="0" i="1">
                              <a:solidFill>
                                <a:srgbClr val="996633"/>
                              </a:solidFill>
                              <a:latin typeface="Cambria Math" panose="02040503050406030204" pitchFamily="18" charset="0"/>
                            </a:rPr>
                            <m:t>𝑝𝑚𝑜𝑙</m:t>
                          </m:r>
                        </m:num>
                        <m:den>
                          <m:r>
                            <a:rPr lang="en-SG" sz="4583" b="0" i="1" strike="sngStrike">
                              <a:solidFill>
                                <a:srgbClr val="CC66FF"/>
                              </a:solidFill>
                              <a:latin typeface="Cambria Math" panose="02040503050406030204" pitchFamily="18" charset="0"/>
                            </a:rPr>
                            <m:t>𝑚𝐿</m:t>
                          </m:r>
                        </m:den>
                      </m:f>
                      <m:r>
                        <a:rPr lang="en-SG" sz="4583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4583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f>
                        <m:fPr>
                          <m:ctrlP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1  </m:t>
                          </m:r>
                        </m:num>
                        <m:den>
                          <m:f>
                            <m:fPr>
                              <m:ctrlPr>
                                <a:rPr lang="en-SG" sz="458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SG" sz="4583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4583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𝑁𝑢𝑚𝑏𝑒𝑟</m:t>
                                  </m:r>
                                </m:e>
                                <m:sub>
                                  <m:r>
                                    <a:rPr lang="en-SG" sz="4583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𝑐𝑒𝑙𝑙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SG" sz="4583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4583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𝑉𝑜𝑙𝑢𝑚𝑒</m:t>
                                  </m:r>
                                </m:e>
                                <m:sub>
                                  <m:r>
                                    <a:rPr lang="en-SG" sz="4583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𝐼𝑆𝑇𝐷</m:t>
                                  </m:r>
                                </m:sub>
                              </m:sSub>
                            </m:den>
                          </m:f>
                          <m: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SG" sz="458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4583" b="0" i="1">
                                  <a:solidFill>
                                    <a:srgbClr val="FF99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𝑐𝑒𝑙𝑙</m:t>
                              </m:r>
                            </m:num>
                            <m:den>
                              <m:r>
                                <a:rPr lang="en-SG" sz="4583" b="0" i="1" strike="sngStrike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𝑢𝐿</m:t>
                              </m:r>
                            </m:den>
                          </m:f>
                          <m:r>
                            <a:rPr lang="en-SG" sz="458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SG" sz="4583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4583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SG" sz="4583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1000</m:t>
                              </m:r>
                            </m:den>
                          </m:f>
                          <m: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SG" sz="4583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4583" b="0" i="1" strike="sngStrike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𝑢𝐿</m:t>
                              </m:r>
                            </m:num>
                            <m:den>
                              <m:r>
                                <a:rPr lang="en-SG" sz="4583" b="0" i="1" strike="sngStrike">
                                  <a:solidFill>
                                    <a:srgbClr val="CC66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𝑚𝐿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SG" sz="1375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592B10-98B4-46A7-8FDF-0E6CD00FC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66" y="1858317"/>
                <a:ext cx="13039068" cy="20511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4769659-2CFD-4A43-9F93-3107DC783C96}"/>
                  </a:ext>
                </a:extLst>
              </p:cNvPr>
              <p:cNvSpPr txBox="1"/>
              <p:nvPr/>
            </p:nvSpPr>
            <p:spPr>
              <a:xfrm>
                <a:off x="267865" y="4410859"/>
                <a:ext cx="13039068" cy="19270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4583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4583" b="0" i="1">
                              <a:latin typeface="Cambria Math" panose="02040503050406030204" pitchFamily="18" charset="0"/>
                            </a:rPr>
                            <m:t>𝑐𝑜𝑛𝑐</m:t>
                          </m:r>
                        </m:e>
                        <m:sub>
                          <m:r>
                            <a:rPr lang="en-SG" sz="4583" b="0" i="1">
                              <a:latin typeface="Cambria Math" panose="02040503050406030204" pitchFamily="18" charset="0"/>
                            </a:rPr>
                            <m:t>𝐼𝑆𝑇𝐷</m:t>
                          </m:r>
                        </m:sub>
                      </m:sSub>
                      <m:r>
                        <a:rPr lang="en-SG" sz="4583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4583" i="1">
                          <a:solidFill>
                            <a:srgbClr val="996633"/>
                          </a:solidFill>
                          <a:latin typeface="Cambria Math" panose="02040503050406030204" pitchFamily="18" charset="0"/>
                        </a:rPr>
                        <m:t>𝑝𝑚𝑜𝑙</m:t>
                      </m:r>
                      <m:r>
                        <a:rPr lang="en-SG" sz="4583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f>
                        <m:fPr>
                          <m:ctrlP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458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458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𝑉𝑜𝑙𝑢𝑚𝑒</m:t>
                              </m:r>
                            </m:e>
                            <m:sub>
                              <m:r>
                                <a:rPr lang="en-SG" sz="458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𝐼𝑆𝑇𝐷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ctrlPr>
                                <a:rPr lang="en-SG" sz="4583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SG" sz="4583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4583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𝑁𝑢𝑚𝑏𝑒𝑟</m:t>
                                  </m:r>
                                </m:e>
                                <m:sub>
                                  <m:r>
                                    <a:rPr lang="en-SG" sz="4583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𝑐𝑒𝑙𝑙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SG" sz="4583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1000</m:t>
                              </m:r>
                            </m:den>
                          </m:f>
                          <m:r>
                            <a:rPr lang="en-SG" sz="4583" i="1">
                              <a:solidFill>
                                <a:srgbClr val="FF99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𝑐𝑒𝑙𝑙</m:t>
                          </m:r>
                        </m:den>
                      </m:f>
                    </m:oMath>
                  </m:oMathPara>
                </a14:m>
                <a:endParaRPr lang="en-SG" sz="1375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4769659-2CFD-4A43-9F93-3107DC783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65" y="4410859"/>
                <a:ext cx="13039068" cy="19270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AFC181-8401-4516-9197-FD0F2D4B723A}"/>
                  </a:ext>
                </a:extLst>
              </p:cNvPr>
              <p:cNvSpPr txBox="1"/>
              <p:nvPr/>
            </p:nvSpPr>
            <p:spPr>
              <a:xfrm>
                <a:off x="267865" y="6963400"/>
                <a:ext cx="13039068" cy="19270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4583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4583" b="0" i="1">
                              <a:latin typeface="Cambria Math" panose="02040503050406030204" pitchFamily="18" charset="0"/>
                            </a:rPr>
                            <m:t>𝑐𝑜𝑛𝑐</m:t>
                          </m:r>
                        </m:e>
                        <m:sub>
                          <m:r>
                            <a:rPr lang="en-SG" sz="4583" b="0" i="1">
                              <a:latin typeface="Cambria Math" panose="02040503050406030204" pitchFamily="18" charset="0"/>
                            </a:rPr>
                            <m:t>𝐼𝑆𝑇𝐷</m:t>
                          </m:r>
                        </m:sub>
                      </m:sSub>
                      <m:r>
                        <a:rPr lang="en-SG" sz="4583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4583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f>
                        <m:fPr>
                          <m:ctrlP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458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458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𝑉𝑜𝑙𝑢𝑚𝑒</m:t>
                              </m:r>
                            </m:e>
                            <m:sub>
                              <m:r>
                                <a:rPr lang="en-SG" sz="458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𝐼𝑆𝑇𝐷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ctrlPr>
                                <a:rPr lang="en-SG" sz="4583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SG" sz="4583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4583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𝑁𝑢𝑚𝑏𝑒𝑟</m:t>
                                  </m:r>
                                </m:e>
                                <m:sub>
                                  <m:r>
                                    <a:rPr lang="en-SG" sz="4583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𝑐𝑒𝑙𝑙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SG" sz="4583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1000</m:t>
                              </m:r>
                            </m:den>
                          </m:f>
                        </m:den>
                      </m:f>
                      <m:r>
                        <a:rPr lang="en-SG" sz="4583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SG" sz="4583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4583" i="1">
                              <a:solidFill>
                                <a:srgbClr val="996633"/>
                              </a:solidFill>
                              <a:latin typeface="Cambria Math" panose="02040503050406030204" pitchFamily="18" charset="0"/>
                            </a:rPr>
                            <m:t>𝑝𝑚𝑜𝑙</m:t>
                          </m:r>
                        </m:num>
                        <m:den>
                          <m:r>
                            <a:rPr lang="en-SG" sz="4583" i="1">
                              <a:solidFill>
                                <a:srgbClr val="FF99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𝑐𝑒𝑙</m:t>
                          </m:r>
                          <m:r>
                            <a:rPr lang="en-SG" sz="4583" b="0" i="1">
                              <a:solidFill>
                                <a:srgbClr val="FF99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en-SG" sz="1375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AFC181-8401-4516-9197-FD0F2D4B7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65" y="6963400"/>
                <a:ext cx="13039068" cy="19270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88DE5-1231-440A-853D-EB4A56B374A8}"/>
                  </a:ext>
                </a:extLst>
              </p:cNvPr>
              <p:cNvSpPr txBox="1"/>
              <p:nvPr/>
            </p:nvSpPr>
            <p:spPr>
              <a:xfrm>
                <a:off x="1040991" y="4822700"/>
                <a:ext cx="1024995" cy="6347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4125" b="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SG" sz="6187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88DE5-1231-440A-853D-EB4A56B37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991" y="4822700"/>
                <a:ext cx="1024995" cy="6347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5E9111-7FC5-4389-9794-D2C990C4144E}"/>
                  </a:ext>
                </a:extLst>
              </p:cNvPr>
              <p:cNvSpPr txBox="1"/>
              <p:nvPr/>
            </p:nvSpPr>
            <p:spPr>
              <a:xfrm>
                <a:off x="1040991" y="7315253"/>
                <a:ext cx="1024995" cy="6347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4125" b="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SG" sz="6187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5E9111-7FC5-4389-9794-D2C990C41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991" y="7315253"/>
                <a:ext cx="1024995" cy="6347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our Column Layout : : CHEAT SHEET">
            <a:extLst>
              <a:ext uri="{FF2B5EF4-FFF2-40B4-BE49-F238E27FC236}">
                <a16:creationId xmlns:a16="http://schemas.microsoft.com/office/drawing/2014/main" id="{8592A990-248F-453C-818A-68A37E06A9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SG" dirty="0"/>
              <a:t>Cell number concentration calculation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646352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B4C511-C90E-4802-9C99-45D279E592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711" b="89526"/>
          <a:stretch/>
        </p:blipFill>
        <p:spPr>
          <a:xfrm>
            <a:off x="4094420" y="8966270"/>
            <a:ext cx="9376225" cy="2583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0C79A5-0D02-4592-929E-39B6BA7F5E46}"/>
                  </a:ext>
                </a:extLst>
              </p:cNvPr>
              <p:cNvSpPr txBox="1"/>
              <p:nvPr/>
            </p:nvSpPr>
            <p:spPr>
              <a:xfrm>
                <a:off x="11270905" y="6998832"/>
                <a:ext cx="1888032" cy="303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SG" sz="1375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375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SG" sz="1375" b="0" i="1">
                            <a:latin typeface="Cambria Math" panose="02040503050406030204" pitchFamily="18" charset="0"/>
                          </a:rPr>
                          <m:t>𝐼𝑆𝑇𝐷</m:t>
                        </m:r>
                      </m:sub>
                    </m:sSub>
                  </m:oMath>
                </a14:m>
                <a:r>
                  <a:rPr lang="en-SG" sz="1375" dirty="0"/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sz="13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sz="1375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1375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𝑉𝑜𝑙𝑢𝑚𝑒</m:t>
                            </m:r>
                          </m:e>
                          <m:sub>
                            <m:r>
                              <a:rPr lang="en-SG" sz="1375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𝐼𝑆𝑇𝐷</m:t>
                            </m:r>
                          </m:sub>
                        </m:sSub>
                      </m:e>
                    </m:d>
                  </m:oMath>
                </a14:m>
                <a:endParaRPr lang="en-SG" sz="1375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0C79A5-0D02-4592-929E-39B6BA7F5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0905" y="6998832"/>
                <a:ext cx="1888032" cy="303929"/>
              </a:xfrm>
              <a:prstGeom prst="rect">
                <a:avLst/>
              </a:prstGeom>
              <a:blipFill>
                <a:blip r:embed="rId3"/>
                <a:stretch>
                  <a:fillRect t="-4000" b="-22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2076223-EB25-4492-BB3E-2DE3DD8E3EC0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8371483" y="7131457"/>
            <a:ext cx="0" cy="1693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8718BEE-4AD6-4115-BDEA-B934CCF41E9D}"/>
              </a:ext>
            </a:extLst>
          </p:cNvPr>
          <p:cNvCxnSpPr>
            <a:cxnSpLocks/>
          </p:cNvCxnSpPr>
          <p:nvPr/>
        </p:nvCxnSpPr>
        <p:spPr>
          <a:xfrm flipH="1">
            <a:off x="12195275" y="7802422"/>
            <a:ext cx="1" cy="1136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8A7DD9-04DD-4B5F-901C-2DA9222BA0F9}"/>
                  </a:ext>
                </a:extLst>
              </p:cNvPr>
              <p:cNvSpPr txBox="1"/>
              <p:nvPr/>
            </p:nvSpPr>
            <p:spPr>
              <a:xfrm>
                <a:off x="5984994" y="6531164"/>
                <a:ext cx="4772977" cy="600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SG" sz="2292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𝑆𝑎𝑚𝑝𝑙𝑒</m:t>
                    </m:r>
                    <m:r>
                      <a:rPr lang="en-SG" sz="2292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SG" sz="2292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𝐴𝑚𝑜𝑢𝑛𝑡</m:t>
                    </m:r>
                  </m:oMath>
                </a14:m>
                <a:r>
                  <a:rPr lang="en-SG" sz="2292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SG" sz="2292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</a:t>
                </a:r>
                <a:r>
                  <a:rPr lang="en-SG" sz="2292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SG" sz="2292" b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SG" sz="2292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SG" sz="229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SG" sz="2292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292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𝑁𝑢𝑚𝑏𝑒𝑟</m:t>
                            </m:r>
                          </m:e>
                          <m:sub>
                            <m:r>
                              <a:rPr lang="en-SG" sz="2292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𝑐𝑒𝑙𝑙</m:t>
                            </m:r>
                          </m:sub>
                        </m:sSub>
                      </m:num>
                      <m:den>
                        <m:r>
                          <a:rPr lang="en-SG" sz="229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1000</m:t>
                        </m:r>
                      </m:den>
                    </m:f>
                    <m:r>
                      <a:rPr lang="en-SG" sz="2292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2292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8A7DD9-04DD-4B5F-901C-2DA9222BA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994" y="6531164"/>
                <a:ext cx="4772977" cy="600293"/>
              </a:xfrm>
              <a:prstGeom prst="rect">
                <a:avLst/>
              </a:prstGeom>
              <a:blipFill>
                <a:blip r:embed="rId4"/>
                <a:stretch>
                  <a:fillRect b="-707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259B9F5-0A48-4866-971C-7FD4EB9E5E49}"/>
              </a:ext>
            </a:extLst>
          </p:cNvPr>
          <p:cNvSpPr txBox="1"/>
          <p:nvPr/>
        </p:nvSpPr>
        <p:spPr>
          <a:xfrm>
            <a:off x="9465820" y="7406491"/>
            <a:ext cx="1606061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375" dirty="0"/>
              <a:t>cell number </a:t>
            </a:r>
          </a:p>
          <a:p>
            <a:pPr algn="ctr"/>
            <a:r>
              <a:rPr lang="en-SG" sz="1375" dirty="0"/>
              <a:t>(free text)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2E3F7D-D49B-4ED5-AAD6-6DCCF4693C0B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10268851" y="7947665"/>
            <a:ext cx="0" cy="1018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DFA8BC-A648-443A-8F52-26B04E29460F}"/>
                  </a:ext>
                </a:extLst>
              </p:cNvPr>
              <p:cNvSpPr txBox="1"/>
              <p:nvPr/>
            </p:nvSpPr>
            <p:spPr>
              <a:xfrm>
                <a:off x="6550096" y="1905421"/>
                <a:ext cx="7187896" cy="15411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3667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3667" b="0" i="1">
                              <a:latin typeface="Cambria Math" panose="02040503050406030204" pitchFamily="18" charset="0"/>
                            </a:rPr>
                            <m:t>𝑐𝑜𝑛𝑐</m:t>
                          </m:r>
                        </m:e>
                        <m:sub>
                          <m:r>
                            <a:rPr lang="en-SG" sz="3667" b="0" i="1">
                              <a:latin typeface="Cambria Math" panose="02040503050406030204" pitchFamily="18" charset="0"/>
                            </a:rPr>
                            <m:t>𝐼𝑆𝑇𝐷</m:t>
                          </m:r>
                        </m:sub>
                      </m:sSub>
                      <m:r>
                        <a:rPr lang="en-SG" sz="3667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3667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f>
                        <m:fPr>
                          <m:ctrlPr>
                            <a:rPr lang="en-SG" sz="3667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3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3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𝑉𝑜𝑙𝑢𝑚𝑒</m:t>
                              </m:r>
                            </m:e>
                            <m:sub>
                              <m:r>
                                <a:rPr lang="en-SG" sz="3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𝐼𝑆𝑇𝐷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ctrlPr>
                                <a:rPr lang="en-SG" sz="3667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SG" sz="3667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3667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𝑁𝑢𝑚𝑏𝑒𝑟</m:t>
                                  </m:r>
                                </m:e>
                                <m:sub>
                                  <m:r>
                                    <a:rPr lang="en-SG" sz="3667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𝑐𝑒𝑙𝑙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SG" sz="3667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1000</m:t>
                              </m:r>
                            </m:den>
                          </m:f>
                        </m:den>
                      </m:f>
                      <m:r>
                        <a:rPr lang="en-SG" sz="3667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SG" sz="3667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3667" i="1">
                              <a:solidFill>
                                <a:srgbClr val="996633"/>
                              </a:solidFill>
                              <a:latin typeface="Cambria Math" panose="02040503050406030204" pitchFamily="18" charset="0"/>
                            </a:rPr>
                            <m:t>𝑝𝑚𝑜𝑙</m:t>
                          </m:r>
                        </m:num>
                        <m:den>
                          <m:r>
                            <a:rPr lang="en-SG" sz="3667" i="1">
                              <a:solidFill>
                                <a:srgbClr val="FF99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𝑐𝑒𝑙</m:t>
                          </m:r>
                          <m:r>
                            <a:rPr lang="en-SG" sz="3667" b="0" i="1">
                              <a:solidFill>
                                <a:srgbClr val="FF99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en-SG" sz="1375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DFA8BC-A648-443A-8F52-26B04E294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096" y="1905421"/>
                <a:ext cx="7187896" cy="15411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">
                <a:extLst>
                  <a:ext uri="{FF2B5EF4-FFF2-40B4-BE49-F238E27FC236}">
                    <a16:creationId xmlns:a16="http://schemas.microsoft.com/office/drawing/2014/main" id="{655DF021-091B-4217-9121-AABCB09C0498}"/>
                  </a:ext>
                </a:extLst>
              </p:cNvPr>
              <p:cNvSpPr txBox="1"/>
              <p:nvPr/>
            </p:nvSpPr>
            <p:spPr>
              <a:xfrm>
                <a:off x="376615" y="1419578"/>
                <a:ext cx="5920295" cy="3637849"/>
              </a:xfrm>
              <a:prstGeom prst="rect">
                <a:avLst/>
              </a:prstGeom>
              <a:solidFill>
                <a:schemeClr val="lt1"/>
              </a:solidFill>
              <a:ln w="9525" cmpd="sng">
                <a:solidFill>
                  <a:schemeClr val="lt1">
                    <a:shade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61930">
                  <a:spcAft>
                    <a:spcPts val="917"/>
                  </a:spcAft>
                </a:pPr>
                <a:r>
                  <a:rPr lang="en-SG" sz="1375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Assuming the analyte and the selected ISTD have identical response factors, the concentration of an analyte in the sample can be calculated as</a:t>
                </a:r>
              </a:p>
              <a:p>
                <a:pPr marL="261930">
                  <a:spcAft>
                    <a:spcPts val="917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1833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33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33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Analyte</m:t>
                        </m:r>
                      </m:sub>
                    </m:sSub>
                    <m:r>
                      <a:rPr lang="en-US" sz="1833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SG" sz="1833" i="1">
                            <a:latin typeface="Cambria Math" panose="02040503050406030204" pitchFamily="18" charset="0"/>
                            <a:ea typeface="DengXian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SG" sz="1833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33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𝐴𝑟𝑒𝑎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33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Analyte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SG" sz="1833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33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𝐴𝑟𝑒𝑎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33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ISTD</m:t>
                            </m:r>
                          </m:sub>
                        </m:sSub>
                      </m:den>
                    </m:f>
                    <m:r>
                      <a:rPr lang="en-US" sz="1833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× </m:t>
                    </m:r>
                    <m:f>
                      <m:fPr>
                        <m:ctrlPr>
                          <a:rPr lang="en-SG" sz="1833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SG" sz="1833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33" b="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33">
                                <a:latin typeface="Cambria Math" panose="02040503050406030204" pitchFamily="18" charset="0"/>
                              </a:rPr>
                              <m:t>ISTD</m:t>
                            </m:r>
                          </m:sub>
                        </m:sSub>
                      </m:num>
                      <m:den>
                        <m:r>
                          <a:rPr lang="en-US" sz="1833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𝑆𝑎𝑚𝑝𝑙𝑒</m:t>
                        </m:r>
                        <m:r>
                          <a:rPr lang="en-US" sz="1833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833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𝐴𝑚𝑜𝑢𝑛𝑡</m:t>
                        </m:r>
                        <m:r>
                          <a:rPr lang="en-US" sz="1833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r>
                      <a:rPr lang="en-US" sz="1833" b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4" b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4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1604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4" b="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604" b="0" i="1">
                            <a:latin typeface="Cambria Math" panose="02040503050406030204" pitchFamily="18" charset="0"/>
                          </a:rPr>
                          <m:t>𝐼𝑆𝑇𝐷</m:t>
                        </m:r>
                      </m:sub>
                    </m:sSub>
                    <m:r>
                      <a:rPr lang="en-US" sz="1833" b="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375" i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  </a:t>
                </a:r>
              </a:p>
              <a:p>
                <a:pPr marL="261930">
                  <a:spcAft>
                    <a:spcPts val="917"/>
                  </a:spcAft>
                </a:pPr>
                <a:r>
                  <a:rPr lang="en-US" sz="126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where</a:t>
                </a:r>
              </a:p>
              <a:p>
                <a:pPr marL="261930">
                  <a:spcAft>
                    <a:spcPts val="917"/>
                  </a:spcAft>
                </a:pPr>
                <a:r>
                  <a:rPr lang="en-US" sz="1260" i="1" dirty="0" err="1">
                    <a:latin typeface="Times New Roman" panose="02020603050405020304" pitchFamily="18" charset="0"/>
                    <a:ea typeface="Calibri" panose="020F0502020204030204" pitchFamily="34" charset="0"/>
                  </a:rPr>
                  <a:t>c</a:t>
                </a:r>
                <a:r>
                  <a:rPr lang="en-US" sz="1260" i="1" baseline="-25000" dirty="0" err="1">
                    <a:latin typeface="Times New Roman" panose="02020603050405020304" pitchFamily="18" charset="0"/>
                    <a:ea typeface="Calibri" panose="020F0502020204030204" pitchFamily="34" charset="0"/>
                  </a:rPr>
                  <a:t>Analyte</a:t>
                </a:r>
                <a:r>
                  <a:rPr lang="en-US" sz="126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: 		molar concentration of the analyte in the sample</a:t>
                </a:r>
                <a:endParaRPr lang="en-US" sz="1260" i="1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261930" defTabSz="1047720" hangingPunct="1">
                  <a:spcBef>
                    <a:spcPts val="0"/>
                  </a:spcBef>
                  <a:spcAft>
                    <a:spcPts val="917"/>
                  </a:spcAft>
                  <a:defRPr/>
                </a:pPr>
                <a:r>
                  <a:rPr lang="en-US" sz="126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Area</a:t>
                </a:r>
                <a:r>
                  <a:rPr lang="en-US" sz="126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Analyte</a:t>
                </a:r>
                <a:r>
                  <a:rPr lang="en-US" sz="126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126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</a:t>
                </a:r>
                <a:r>
                  <a:rPr lang="en-US" sz="126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peak area of analyte,</a:t>
                </a:r>
                <a:r>
                  <a:rPr lang="en-US" sz="126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 marL="261930" defTabSz="1047720" hangingPunct="1">
                  <a:spcBef>
                    <a:spcPts val="0"/>
                  </a:spcBef>
                  <a:spcAft>
                    <a:spcPts val="917"/>
                  </a:spcAft>
                  <a:defRPr/>
                </a:pPr>
                <a:r>
                  <a:rPr lang="en-US" sz="126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Area</a:t>
                </a:r>
                <a:r>
                  <a:rPr lang="en-US" sz="126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ISTD</a:t>
                </a:r>
                <a:r>
                  <a:rPr lang="en-US" sz="126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126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</a:t>
                </a:r>
                <a:r>
                  <a:rPr lang="en-US" sz="126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peak area of ISTD,</a:t>
                </a:r>
              </a:p>
              <a:p>
                <a:pPr marL="261930">
                  <a:spcAft>
                    <a:spcPts val="917"/>
                  </a:spcAft>
                </a:pPr>
                <a:r>
                  <a:rPr lang="en-US" sz="126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26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ISTD</a:t>
                </a:r>
                <a:r>
                  <a:rPr lang="en-US" sz="126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1260" dirty="0"/>
                  <a:t> 		</a:t>
                </a:r>
                <a:r>
                  <a:rPr lang="en-US" sz="126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extracted</a:t>
                </a:r>
                <a:r>
                  <a:rPr lang="en-US" sz="1260" dirty="0"/>
                  <a:t> </a:t>
                </a:r>
                <a:r>
                  <a:rPr lang="en-US" sz="126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volume from the ISTD mixture,</a:t>
                </a:r>
              </a:p>
              <a:p>
                <a:pPr marL="261930" defTabSz="1047720" hangingPunct="1">
                  <a:spcBef>
                    <a:spcPts val="0"/>
                  </a:spcBef>
                  <a:spcAft>
                    <a:spcPts val="917"/>
                  </a:spcAft>
                  <a:defRPr/>
                </a:pPr>
                <a:r>
                  <a:rPr lang="en-US" sz="126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Sample_Amount</a:t>
                </a:r>
                <a:r>
                  <a:rPr lang="en-US" sz="126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	quantity of the sample, </a:t>
                </a:r>
                <a:endParaRPr lang="en-SG" sz="126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61930" defTabSz="1047720" hangingPunct="1">
                  <a:spcBef>
                    <a:spcPts val="0"/>
                  </a:spcBef>
                  <a:spcAft>
                    <a:spcPts val="917"/>
                  </a:spcAft>
                  <a:defRPr/>
                </a:pPr>
                <a:r>
                  <a:rPr lang="en-US" sz="126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126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ISTD</a:t>
                </a:r>
                <a:r>
                  <a:rPr lang="en-US" sz="126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		concentration of the ISTD in the ISTD mixture</a:t>
                </a:r>
                <a:endParaRPr lang="en-SG" sz="126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61930">
                  <a:spcAft>
                    <a:spcPts val="917"/>
                  </a:spcAft>
                </a:pPr>
                <a:endParaRPr lang="en-SG" sz="126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61930">
                  <a:spcAft>
                    <a:spcPts val="917"/>
                  </a:spcAft>
                </a:pPr>
                <a:endParaRPr lang="en-SG" sz="1260" dirty="0"/>
              </a:p>
            </p:txBody>
          </p:sp>
        </mc:Choice>
        <mc:Fallback>
          <p:sp>
            <p:nvSpPr>
              <p:cNvPr id="16" name="TextBox 1">
                <a:extLst>
                  <a:ext uri="{FF2B5EF4-FFF2-40B4-BE49-F238E27FC236}">
                    <a16:creationId xmlns:a16="http://schemas.microsoft.com/office/drawing/2014/main" id="{655DF021-091B-4217-9121-AABCB09C0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15" y="1419578"/>
                <a:ext cx="5920295" cy="3637849"/>
              </a:xfrm>
              <a:prstGeom prst="rect">
                <a:avLst/>
              </a:prstGeom>
              <a:blipFill>
                <a:blip r:embed="rId6"/>
                <a:stretch>
                  <a:fillRect t="-167"/>
                </a:stretch>
              </a:blipFill>
              <a:ln w="9525" cmpd="sng">
                <a:solidFill>
                  <a:schemeClr val="l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25601992-EC37-4EE0-8618-32599129C6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084" y="5915812"/>
            <a:ext cx="2357438" cy="189904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FF4695B-EB51-4340-8742-DC2745370A6B}"/>
                  </a:ext>
                </a:extLst>
              </p:cNvPr>
              <p:cNvSpPr/>
              <p:nvPr/>
            </p:nvSpPr>
            <p:spPr>
              <a:xfrm>
                <a:off x="711738" y="5318472"/>
                <a:ext cx="1848135" cy="3970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sz="1375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375" b="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SG" sz="1375" b="0" i="1">
                            <a:latin typeface="Cambria Math" panose="02040503050406030204" pitchFamily="18" charset="0"/>
                          </a:rPr>
                          <m:t>𝐼𝑆𝑇𝐷</m:t>
                        </m:r>
                      </m:sub>
                    </m:sSub>
                  </m:oMath>
                </a14:m>
                <a:r>
                  <a:rPr lang="en-SG" sz="1375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1375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375" i="1">
                            <a:latin typeface="Cambria Math" panose="02040503050406030204" pitchFamily="18" charset="0"/>
                          </a:rPr>
                          <m:t>𝑐𝑜𝑛𝑐</m:t>
                        </m:r>
                      </m:e>
                      <m:sub>
                        <m:r>
                          <a:rPr lang="en-SG" sz="1375" i="1">
                            <a:latin typeface="Cambria Math" panose="02040503050406030204" pitchFamily="18" charset="0"/>
                          </a:rPr>
                          <m:t>𝐼𝑆𝑇𝐷</m:t>
                        </m:r>
                      </m:sub>
                    </m:sSub>
                    <m:r>
                      <a:rPr lang="en-SG" sz="1375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SG" sz="1375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1375" i="1">
                            <a:solidFill>
                              <a:srgbClr val="996633"/>
                            </a:solidFill>
                            <a:latin typeface="Cambria Math" panose="02040503050406030204" pitchFamily="18" charset="0"/>
                          </a:rPr>
                          <m:t>𝑝𝑚𝑜𝑙</m:t>
                        </m:r>
                      </m:num>
                      <m:den>
                        <m:r>
                          <a:rPr lang="en-SG" sz="1375" i="1">
                            <a:solidFill>
                              <a:srgbClr val="CC66FF"/>
                            </a:solidFill>
                            <a:latin typeface="Cambria Math" panose="02040503050406030204" pitchFamily="18" charset="0"/>
                          </a:rPr>
                          <m:t>𝑚𝐿</m:t>
                        </m:r>
                      </m:den>
                    </m:f>
                    <m:r>
                      <a:rPr lang="en-SG" sz="1375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SG" sz="1375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FF4695B-EB51-4340-8742-DC2745370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738" y="5318472"/>
                <a:ext cx="1848135" cy="397096"/>
              </a:xfrm>
              <a:prstGeom prst="rect">
                <a:avLst/>
              </a:prstGeom>
              <a:blipFill>
                <a:blip r:embed="rId8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our Column Layout : : CHEAT SHEET">
            <a:extLst>
              <a:ext uri="{FF2B5EF4-FFF2-40B4-BE49-F238E27FC236}">
                <a16:creationId xmlns:a16="http://schemas.microsoft.com/office/drawing/2014/main" id="{396E9AEE-54A1-4014-AC1C-7A400139F3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SG" dirty="0"/>
              <a:t>Cell number concentration calculation</a:t>
            </a:r>
            <a:endParaRPr dirty="0"/>
          </a:p>
        </p:txBody>
      </p:sp>
      <p:sp>
        <p:nvSpPr>
          <p:cNvPr id="17" name="Four Column Layout : : CHEAT SHEET">
            <a:extLst>
              <a:ext uri="{FF2B5EF4-FFF2-40B4-BE49-F238E27FC236}">
                <a16:creationId xmlns:a16="http://schemas.microsoft.com/office/drawing/2014/main" id="{F60363DD-A6DD-49ED-9077-75FDCC6F3CCC}"/>
              </a:ext>
            </a:extLst>
          </p:cNvPr>
          <p:cNvSpPr txBox="1">
            <a:spLocks/>
          </p:cNvSpPr>
          <p:nvPr/>
        </p:nvSpPr>
        <p:spPr>
          <a:xfrm>
            <a:off x="5724785" y="5591962"/>
            <a:ext cx="7187897" cy="803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marR="0" indent="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1pPr>
            <a:lvl2pPr marL="0" marR="0" indent="2286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2pPr>
            <a:lvl3pPr marL="0" marR="0" indent="4572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3pPr>
            <a:lvl4pPr marL="0" marR="0" indent="6858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4pPr>
            <a:lvl5pPr marL="0" marR="0" indent="9144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5pPr>
            <a:lvl6pPr marL="0" marR="0" indent="11430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6pPr>
            <a:lvl7pPr marL="0" marR="0" indent="13716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7pPr>
            <a:lvl8pPr marL="0" marR="0" indent="16002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8pPr>
            <a:lvl9pPr marL="0" marR="0" indent="18288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9pPr>
          </a:lstStyle>
          <a:p>
            <a:pPr hangingPunct="1"/>
            <a:r>
              <a:rPr lang="en-US" sz="4400" dirty="0"/>
              <a:t>To put in MS Template Creator</a:t>
            </a:r>
          </a:p>
        </p:txBody>
      </p:sp>
    </p:spTree>
    <p:extLst>
      <p:ext uri="{BB962C8B-B14F-4D97-AF65-F5344CB8AC3E}">
        <p14:creationId xmlns:p14="http://schemas.microsoft.com/office/powerpoint/2010/main" val="26784507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3676</TotalTime>
  <Words>632</Words>
  <Application>Microsoft Office PowerPoint</Application>
  <PresentationFormat>Custom</PresentationFormat>
  <Paragraphs>103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3" baseType="lpstr">
      <vt:lpstr>DengXian</vt:lpstr>
      <vt:lpstr>STKaiti</vt:lpstr>
      <vt:lpstr>Arial</vt:lpstr>
      <vt:lpstr>Avenir Roman</vt:lpstr>
      <vt:lpstr>Calibri</vt:lpstr>
      <vt:lpstr>Cambria Math</vt:lpstr>
      <vt:lpstr>Corbel</vt:lpstr>
      <vt:lpstr>Helvetica Light</vt:lpstr>
      <vt:lpstr>Source Sans Pro</vt:lpstr>
      <vt:lpstr>Source Sans Pro Light</vt:lpstr>
      <vt:lpstr>Source Sans Pro Semibold</vt:lpstr>
      <vt:lpstr>Symbol</vt:lpstr>
      <vt:lpstr>Times New Roman</vt:lpstr>
      <vt:lpstr>White</vt:lpstr>
      <vt:lpstr>MSOrganiser Summary</vt:lpstr>
      <vt:lpstr>MSOrganiser Summary</vt:lpstr>
      <vt:lpstr>Protein concentration calculation</vt:lpstr>
      <vt:lpstr>Protein concentration calculation</vt:lpstr>
      <vt:lpstr>Protein concentration calculation</vt:lpstr>
      <vt:lpstr>To put in MS Template Creator</vt:lpstr>
      <vt:lpstr>Cell number concentration calculation</vt:lpstr>
      <vt:lpstr>Cell number concentration calculation</vt:lpstr>
      <vt:lpstr>Cell number concentration calculation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dc:creator>SLING_Printer</dc:creator>
  <cp:lastModifiedBy>Jeremy John Selva</cp:lastModifiedBy>
  <cp:revision>41</cp:revision>
  <dcterms:modified xsi:type="dcterms:W3CDTF">2021-06-12T13:54:31Z</dcterms:modified>
</cp:coreProperties>
</file>