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94660"/>
  </p:normalViewPr>
  <p:slideViewPr>
    <p:cSldViewPr snapToGrid="0">
      <p:cViewPr>
        <p:scale>
          <a:sx n="70" d="100"/>
          <a:sy n="70" d="100"/>
        </p:scale>
        <p:origin x="14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11979"/>
            <a:ext cx="2308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MRM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 err="1"/>
              <a:t>MSOrganiser</a:t>
            </a:r>
            <a:r>
              <a:rPr lang="en-SG" dirty="0"/>
              <a:t>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5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42970"/>
            <a:ext cx="4516662" cy="1982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173293" y="6034984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Annotation File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101496" y="5931262"/>
            <a:ext cx="4706505" cy="1972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173293" y="7911953"/>
            <a:ext cx="28955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125666" y="7609085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Refer to the summary sheet or user manual to see how it is used.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4444"/>
              </p:ext>
            </p:extLst>
          </p:nvPr>
        </p:nvGraphicFramePr>
        <p:xfrm>
          <a:off x="3119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WideTable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2598" y="4179682"/>
            <a:ext cx="4275901" cy="691897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301881" y="387335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5017978" y="1111900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Organise MRM data to tidy form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 flipV="1">
            <a:off x="5028054" y="1014690"/>
            <a:ext cx="8741096" cy="2602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2" name="Picture 3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7997" y="4989292"/>
            <a:ext cx="4275901" cy="716693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3018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28" name="CODE"/>
          <p:cNvSpPr txBox="1"/>
          <p:nvPr/>
        </p:nvSpPr>
        <p:spPr>
          <a:xfrm>
            <a:off x="5183191" y="1506569"/>
            <a:ext cx="37546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228600" lvl="1" indent="-228600">
              <a:buAutoNum type="arabicPeriod"/>
            </a:pPr>
            <a:r>
              <a:rPr lang="en-SG" dirty="0"/>
              <a:t>Load MRM Files and specify </a:t>
            </a:r>
            <a:r>
              <a:rPr lang="en-SG" dirty="0" err="1"/>
              <a:t>MS_FileType</a:t>
            </a:r>
            <a:r>
              <a:rPr lang="en-SG" dirty="0"/>
              <a:t> and </a:t>
            </a:r>
          </a:p>
          <a:p>
            <a:pPr lvl="1" indent="0"/>
            <a:r>
              <a:rPr lang="en-SG" dirty="0"/>
              <a:t>     Output Directory</a:t>
            </a:r>
            <a:endParaRPr dirty="0"/>
          </a:p>
        </p:txBody>
      </p:sp>
      <p:pic>
        <p:nvPicPr>
          <p:cNvPr id="29" name="Picture 28"/>
          <p:cNvPicPr/>
          <p:nvPr/>
        </p:nvPicPr>
        <p:blipFill>
          <a:blip r:embed="rId4"/>
          <a:stretch>
            <a:fillRect/>
          </a:stretch>
        </p:blipFill>
        <p:spPr>
          <a:xfrm>
            <a:off x="5244969" y="2024406"/>
            <a:ext cx="3714861" cy="7223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294" y="4077678"/>
            <a:ext cx="3672922" cy="525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426" y="5053186"/>
            <a:ext cx="3714861" cy="676568"/>
          </a:xfrm>
          <a:prstGeom prst="rect">
            <a:avLst/>
          </a:prstGeom>
        </p:spPr>
      </p:pic>
      <p:sp>
        <p:nvSpPr>
          <p:cNvPr id="33" name="CODE"/>
          <p:cNvSpPr txBox="1"/>
          <p:nvPr/>
        </p:nvSpPr>
        <p:spPr>
          <a:xfrm>
            <a:off x="5124488" y="4732172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2. Choose Output options</a:t>
            </a:r>
            <a:endParaRPr dirty="0"/>
          </a:p>
        </p:txBody>
      </p:sp>
      <p:sp>
        <p:nvSpPr>
          <p:cNvPr id="34" name="CODE"/>
          <p:cNvSpPr txBox="1"/>
          <p:nvPr/>
        </p:nvSpPr>
        <p:spPr>
          <a:xfrm>
            <a:off x="9334388" y="1495124"/>
            <a:ext cx="217206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3. Click start to organise data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6060" y="1767120"/>
            <a:ext cx="9334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33" y="6838641"/>
            <a:ext cx="3391729" cy="707839"/>
          </a:xfrm>
          <a:prstGeom prst="rect">
            <a:avLst/>
          </a:prstGeom>
        </p:spPr>
      </p:pic>
      <p:sp>
        <p:nvSpPr>
          <p:cNvPr id="37" name="Where possible, use code that works when run."/>
          <p:cNvSpPr txBox="1"/>
          <p:nvPr/>
        </p:nvSpPr>
        <p:spPr>
          <a:xfrm>
            <a:off x="120346" y="6377385"/>
            <a:ext cx="487150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/>
              <a:t>When doing normalisation and concentration calculation, MS Template Creator Excel file must be provided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5638" y="2191279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By default, organised data will be output into an Excel file in wide table form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7101" y="4530849"/>
            <a:ext cx="3205378" cy="8516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445638" y="4002152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A report pdf file will also be provided to record the parameters used</a:t>
            </a:r>
            <a:endParaRPr lang="en-SG" dirty="0"/>
          </a:p>
        </p:txBody>
      </p:sp>
      <p:sp>
        <p:nvSpPr>
          <p:cNvPr id="42" name="CODE"/>
          <p:cNvSpPr txBox="1"/>
          <p:nvPr/>
        </p:nvSpPr>
        <p:spPr>
          <a:xfrm>
            <a:off x="185147" y="9911653"/>
            <a:ext cx="14643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Sample Annotation</a:t>
            </a:r>
            <a:endParaRPr dirty="0"/>
          </a:p>
        </p:txBody>
      </p:sp>
      <p:sp>
        <p:nvSpPr>
          <p:cNvPr id="43" name="CODE"/>
          <p:cNvSpPr txBox="1"/>
          <p:nvPr/>
        </p:nvSpPr>
        <p:spPr>
          <a:xfrm>
            <a:off x="196519" y="8925084"/>
            <a:ext cx="12872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Annotation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300" y="8191997"/>
            <a:ext cx="2344714" cy="657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928" y="9241052"/>
            <a:ext cx="3167048" cy="563548"/>
          </a:xfrm>
          <a:prstGeom prst="rect">
            <a:avLst/>
          </a:prstGeom>
        </p:spPr>
      </p:pic>
      <p:sp>
        <p:nvSpPr>
          <p:cNvPr id="47" name="Useful Elements"/>
          <p:cNvSpPr txBox="1"/>
          <p:nvPr/>
        </p:nvSpPr>
        <p:spPr>
          <a:xfrm>
            <a:off x="5069186" y="5993463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  <a:endParaRPr dirty="0"/>
          </a:p>
        </p:txBody>
      </p:sp>
      <p:sp>
        <p:nvSpPr>
          <p:cNvPr id="48" name="Line"/>
          <p:cNvSpPr/>
          <p:nvPr/>
        </p:nvSpPr>
        <p:spPr>
          <a:xfrm>
            <a:off x="5079262" y="5922280"/>
            <a:ext cx="8741096" cy="4707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2206" y="6731866"/>
            <a:ext cx="2086460" cy="8360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0812" y="6843109"/>
            <a:ext cx="1863331" cy="793044"/>
          </a:xfrm>
          <a:prstGeom prst="rect">
            <a:avLst/>
          </a:prstGeom>
        </p:spPr>
      </p:pic>
      <p:sp>
        <p:nvSpPr>
          <p:cNvPr id="51" name="Where possible, use code that works when run."/>
          <p:cNvSpPr txBox="1"/>
          <p:nvPr/>
        </p:nvSpPr>
        <p:spPr>
          <a:xfrm>
            <a:off x="5069187" y="6343031"/>
            <a:ext cx="3210404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Different output format for </a:t>
            </a:r>
            <a:r>
              <a:rPr lang="en-SG" dirty="0">
                <a:latin typeface="+mn-lt"/>
              </a:rPr>
              <a:t>the </a:t>
            </a: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organised data.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Where possible, use code that works when run."/>
          <p:cNvSpPr txBox="1"/>
          <p:nvPr/>
        </p:nvSpPr>
        <p:spPr>
          <a:xfrm>
            <a:off x="8660812" y="6337347"/>
            <a:ext cx="487150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Set </a:t>
            </a:r>
            <a:r>
              <a:rPr lang="en-SG" dirty="0" err="1">
                <a:latin typeface="+mn-lt"/>
                <a:ea typeface="Source Sans Pro"/>
                <a:cs typeface="Source Sans Pro"/>
                <a:sym typeface="Source Sans Pro"/>
              </a:rPr>
              <a:t>Transpose_Results</a:t>
            </a: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 to True to let the sample name be the columns instead of the transition names.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l="-1" r="43937" b="14119"/>
          <a:stretch/>
        </p:blipFill>
        <p:spPr>
          <a:xfrm>
            <a:off x="5244969" y="2903992"/>
            <a:ext cx="3692824" cy="848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FB022A-CEE4-4F04-8DDE-9C4FDF339E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22" t="48746" r="3146" b="6148"/>
          <a:stretch/>
        </p:blipFill>
        <p:spPr>
          <a:xfrm>
            <a:off x="9442151" y="2715158"/>
            <a:ext cx="3856570" cy="11404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7FA0AA-379D-49E5-B758-0F53EEB1FD9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8880" r="2320" b="10762"/>
          <a:stretch/>
        </p:blipFill>
        <p:spPr>
          <a:xfrm>
            <a:off x="10673781" y="6884760"/>
            <a:ext cx="3038188" cy="693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7C6F68-9B89-4093-AA60-122C81DEF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883" y="10193988"/>
            <a:ext cx="4191067" cy="374755"/>
          </a:xfrm>
          <a:prstGeom prst="rect">
            <a:avLst/>
          </a:prstGeom>
        </p:spPr>
      </p:pic>
      <p:pic>
        <p:nvPicPr>
          <p:cNvPr id="53" name="Picture 2" descr="https://bytebucket.org/slingnus/msorganiser/raw/27f19bb204966c762e1bddec542f3ee941854853/docs/figures/README-ResultsLongTableAnnot.PNG?token=d9c7286c2ead6acf84dbd659b972ea2db38e2f4e">
            <a:extLst>
              <a:ext uri="{FF2B5EF4-FFF2-40B4-BE49-F238E27FC236}">
                <a16:creationId xmlns:a16="http://schemas.microsoft.com/office/drawing/2014/main" id="{8698ADEA-2247-45C1-A3E9-F29D5B3B4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46333" r="1535" b="11590"/>
          <a:stretch/>
        </p:blipFill>
        <p:spPr bwMode="auto">
          <a:xfrm>
            <a:off x="7208474" y="9263068"/>
            <a:ext cx="6547318" cy="10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Where possible, use code that works when run.">
            <a:extLst>
              <a:ext uri="{FF2B5EF4-FFF2-40B4-BE49-F238E27FC236}">
                <a16:creationId xmlns:a16="http://schemas.microsoft.com/office/drawing/2014/main" id="{415E190C-34CF-40EE-B714-A6792A7D27CA}"/>
              </a:ext>
            </a:extLst>
          </p:cNvPr>
          <p:cNvSpPr txBox="1"/>
          <p:nvPr/>
        </p:nvSpPr>
        <p:spPr>
          <a:xfrm>
            <a:off x="5074433" y="7734587"/>
            <a:ext cx="470290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Options to output results in a Long Table are available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219D98-CFA9-42FF-B969-A9E95F6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7576" r="2837" b="9987"/>
          <a:stretch/>
        </p:blipFill>
        <p:spPr>
          <a:xfrm>
            <a:off x="7208474" y="8062917"/>
            <a:ext cx="3948310" cy="905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D3DA7A-188C-45C5-A0E4-4933C19615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33928" y="9375878"/>
            <a:ext cx="1851072" cy="8574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2E574F-4AC1-4521-8EF2-C6A20E8AAD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3928" y="8112186"/>
            <a:ext cx="1851072" cy="8201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22325"/>
            <a:ext cx="26449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 err="1"/>
              <a:t>MSOrganiser</a:t>
            </a:r>
            <a:r>
              <a:rPr lang="en-SG" dirty="0"/>
              <a:t>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5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60799"/>
            <a:ext cx="6109462" cy="19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Where possible, use code that works when run."/>
          <p:cNvSpPr txBox="1"/>
          <p:nvPr/>
        </p:nvSpPr>
        <p:spPr>
          <a:xfrm>
            <a:off x="248425" y="1535535"/>
            <a:ext cx="579753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Select the following concatenation options to combine multiple input files to one result file.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72FCD8-9B82-4D60-85AB-EBAF8A8C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3" y="1952965"/>
            <a:ext cx="2843994" cy="1281553"/>
          </a:xfrm>
          <a:prstGeom prst="rect">
            <a:avLst/>
          </a:prstGeom>
        </p:spPr>
      </p:pic>
      <p:sp>
        <p:nvSpPr>
          <p:cNvPr id="53" name="Where possible, use code that works when run.">
            <a:extLst>
              <a:ext uri="{FF2B5EF4-FFF2-40B4-BE49-F238E27FC236}">
                <a16:creationId xmlns:a16="http://schemas.microsoft.com/office/drawing/2014/main" id="{05B0854F-552B-43F1-AA54-50FBE6FCF611}"/>
              </a:ext>
            </a:extLst>
          </p:cNvPr>
          <p:cNvSpPr txBox="1"/>
          <p:nvPr/>
        </p:nvSpPr>
        <p:spPr>
          <a:xfrm>
            <a:off x="275721" y="3297154"/>
            <a:ext cx="54883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</a:rPr>
              <a:t>If there is a need to calculate the normalised area and concentration, set </a:t>
            </a:r>
            <a:r>
              <a:rPr lang="en-SG" b="0" dirty="0" err="1">
                <a:solidFill>
                  <a:srgbClr val="000000"/>
                </a:solidFill>
              </a:rPr>
              <a:t>Set</a:t>
            </a:r>
            <a:r>
              <a:rPr lang="en-SG" b="0" dirty="0">
                <a:solidFill>
                  <a:srgbClr val="000000"/>
                </a:solidFill>
              </a:rPr>
              <a:t> </a:t>
            </a:r>
            <a:r>
              <a:rPr lang="en-SG" b="0" dirty="0" err="1">
                <a:solidFill>
                  <a:srgbClr val="000000"/>
                </a:solidFill>
              </a:rPr>
              <a:t>Allow_Multiple_ISTD</a:t>
            </a:r>
            <a:r>
              <a:rPr lang="en-SG" b="0" dirty="0">
                <a:solidFill>
                  <a:srgbClr val="000000"/>
                </a:solidFill>
              </a:rPr>
              <a:t> to True 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https://bytebucket.org/slingnus/msorganiser/raw/27f19bb204966c762e1bddec542f3ee941854853/docs/figures/README-MultipleISTDOption.PNG?token=a941b9f42d113c5dc465f6679c5f29d3bcf74ad2">
            <a:extLst>
              <a:ext uri="{FF2B5EF4-FFF2-40B4-BE49-F238E27FC236}">
                <a16:creationId xmlns:a16="http://schemas.microsoft.com/office/drawing/2014/main" id="{EA15B832-FCF1-4137-B065-2650A7C6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96" y="3891057"/>
            <a:ext cx="3162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9C00A-53A0-4750-A225-DCD1A8BEA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" t="45669" r="1722" b="5709"/>
          <a:stretch/>
        </p:blipFill>
        <p:spPr>
          <a:xfrm>
            <a:off x="320082" y="4864075"/>
            <a:ext cx="5579439" cy="10668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97951C-0029-4924-83C0-2D0FEBC6A2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303" b="-4351"/>
          <a:stretch/>
        </p:blipFill>
        <p:spPr>
          <a:xfrm>
            <a:off x="3524461" y="2289822"/>
            <a:ext cx="2361505" cy="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31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273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STKaiti</vt:lpstr>
      <vt:lpstr>Arial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MSOrganiser Summary</vt:lpstr>
      <vt:lpstr>MSOrganiser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38</cp:revision>
  <dcterms:modified xsi:type="dcterms:W3CDTF">2021-05-03T07:53:13Z</dcterms:modified>
</cp:coreProperties>
</file>