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67" r:id="rId5"/>
    <p:sldId id="269" r:id="rId6"/>
    <p:sldId id="270" r:id="rId7"/>
    <p:sldId id="258" r:id="rId8"/>
    <p:sldId id="259" r:id="rId9"/>
    <p:sldId id="260" r:id="rId10"/>
    <p:sldId id="261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66FF"/>
    <a:srgbClr val="FF66FF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7" autoAdjust="0"/>
    <p:restoredTop sz="96242" autoAdjust="0"/>
  </p:normalViewPr>
  <p:slideViewPr>
    <p:cSldViewPr snapToGrid="0">
      <p:cViewPr>
        <p:scale>
          <a:sx n="66" d="100"/>
          <a:sy n="66" d="100"/>
        </p:scale>
        <p:origin x="61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622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68C7-AE95-4644-90BD-0700758E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4441-4F92-4FFE-A050-8E46E9D3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1294-19E4-400A-B0F6-119ACBA9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A86-39FE-4630-A5DE-3650BC062DD1}" type="datetimeFigureOut">
              <a:rPr lang="en-SG" smtClean="0"/>
              <a:t>23/10/2021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5E22-6895-48C2-8AF9-8A26C9D5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5445-5B10-4814-A343-1B3BDEF1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8806" y="10097368"/>
            <a:ext cx="398746" cy="387205"/>
          </a:xfrm>
        </p:spPr>
        <p:txBody>
          <a:bodyPr/>
          <a:lstStyle/>
          <a:p>
            <a:fld id="{59EDDDF0-F5F6-4A29-9AB2-8F912C150A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29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108677"/>
            <a:ext cx="20614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Raw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MSOrganiser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</a:t>
            </a:r>
            <a:r>
              <a:rPr lang="en-SG" dirty="0"/>
              <a:t>10</a:t>
            </a:r>
            <a:endParaRPr dirty="0"/>
          </a:p>
        </p:txBody>
      </p:sp>
      <p:sp>
        <p:nvSpPr>
          <p:cNvPr id="196" name="Useful Elements"/>
          <p:cNvSpPr txBox="1"/>
          <p:nvPr/>
        </p:nvSpPr>
        <p:spPr>
          <a:xfrm>
            <a:off x="5017978" y="5958704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Annotation File 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4929661" y="5907558"/>
            <a:ext cx="90403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9036853" y="6558267"/>
            <a:ext cx="202738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243" name="Where possible, use code that works when run."/>
          <p:cNvSpPr txBox="1"/>
          <p:nvPr/>
        </p:nvSpPr>
        <p:spPr>
          <a:xfrm>
            <a:off x="8880395" y="6237812"/>
            <a:ext cx="47225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j-lt"/>
                <a:ea typeface="Source Sans Pro"/>
                <a:cs typeface="Source Sans Pro"/>
                <a:sym typeface="Source Sans Pro"/>
              </a:rPr>
              <a:t>Here are some input examples.</a:t>
            </a:r>
            <a:endParaRPr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Useful Elements"/>
          <p:cNvSpPr txBox="1"/>
          <p:nvPr/>
        </p:nvSpPr>
        <p:spPr>
          <a:xfrm>
            <a:off x="5017978" y="1111900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Organise MRM data to tidy form</a:t>
            </a:r>
            <a:endParaRPr dirty="0"/>
          </a:p>
        </p:txBody>
      </p:sp>
      <p:sp>
        <p:nvSpPr>
          <p:cNvPr id="321" name="CODE"/>
          <p:cNvSpPr txBox="1"/>
          <p:nvPr/>
        </p:nvSpPr>
        <p:spPr>
          <a:xfrm>
            <a:off x="301881" y="1462822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sp>
        <p:nvSpPr>
          <p:cNvPr id="28" name="CODE"/>
          <p:cNvSpPr txBox="1"/>
          <p:nvPr/>
        </p:nvSpPr>
        <p:spPr>
          <a:xfrm>
            <a:off x="5183191" y="1506569"/>
            <a:ext cx="375460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228600" lvl="1" indent="-228600">
              <a:buAutoNum type="arabicPeriod"/>
            </a:pPr>
            <a:r>
              <a:rPr lang="en-SG" dirty="0"/>
              <a:t>Load MRM Files and specify MS_FileType and </a:t>
            </a:r>
          </a:p>
          <a:p>
            <a:pPr lvl="1" indent="0"/>
            <a:r>
              <a:rPr lang="en-SG" dirty="0"/>
              <a:t>     Output Directory</a:t>
            </a:r>
            <a:endParaRPr dirty="0"/>
          </a:p>
        </p:txBody>
      </p:sp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5244969" y="2024406"/>
            <a:ext cx="3714861" cy="722377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4"/>
          <a:stretch>
            <a:fillRect/>
          </a:stretch>
        </p:blipFill>
        <p:spPr>
          <a:xfrm>
            <a:off x="5277294" y="4077678"/>
            <a:ext cx="3672922" cy="525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426" y="5053186"/>
            <a:ext cx="3714861" cy="676568"/>
          </a:xfrm>
          <a:prstGeom prst="rect">
            <a:avLst/>
          </a:prstGeom>
        </p:spPr>
      </p:pic>
      <p:sp>
        <p:nvSpPr>
          <p:cNvPr id="33" name="CODE"/>
          <p:cNvSpPr txBox="1"/>
          <p:nvPr/>
        </p:nvSpPr>
        <p:spPr>
          <a:xfrm>
            <a:off x="5124488" y="4732172"/>
            <a:ext cx="19123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2. Choose Output options</a:t>
            </a:r>
            <a:endParaRPr dirty="0"/>
          </a:p>
        </p:txBody>
      </p:sp>
      <p:sp>
        <p:nvSpPr>
          <p:cNvPr id="34" name="CODE"/>
          <p:cNvSpPr txBox="1"/>
          <p:nvPr/>
        </p:nvSpPr>
        <p:spPr>
          <a:xfrm>
            <a:off x="9334388" y="1495124"/>
            <a:ext cx="217206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3. Click start to organise data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6060" y="1767120"/>
            <a:ext cx="93345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1795" y="7275141"/>
            <a:ext cx="2886614" cy="602424"/>
          </a:xfrm>
          <a:prstGeom prst="rect">
            <a:avLst/>
          </a:prstGeom>
        </p:spPr>
      </p:pic>
      <p:sp>
        <p:nvSpPr>
          <p:cNvPr id="37" name="Where possible, use code that works when run."/>
          <p:cNvSpPr txBox="1"/>
          <p:nvPr/>
        </p:nvSpPr>
        <p:spPr>
          <a:xfrm>
            <a:off x="4986456" y="6234425"/>
            <a:ext cx="40300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/>
              <a:t>When doing normalisation and concentration calculation,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5638" y="2191279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By default, organised data will be output into an Excel file in wide table form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7101" y="4530849"/>
            <a:ext cx="3205378" cy="85162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445638" y="4002152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A report pdf file will also be provided to record the parameters used</a:t>
            </a:r>
            <a:endParaRPr lang="en-SG" dirty="0"/>
          </a:p>
        </p:txBody>
      </p:sp>
      <p:sp>
        <p:nvSpPr>
          <p:cNvPr id="42" name="CODE"/>
          <p:cNvSpPr txBox="1"/>
          <p:nvPr/>
        </p:nvSpPr>
        <p:spPr>
          <a:xfrm>
            <a:off x="9048036" y="7357753"/>
            <a:ext cx="14643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Sample Annotation</a:t>
            </a:r>
            <a:endParaRPr dirty="0"/>
          </a:p>
        </p:txBody>
      </p:sp>
      <p:sp>
        <p:nvSpPr>
          <p:cNvPr id="43" name="CODE"/>
          <p:cNvSpPr txBox="1"/>
          <p:nvPr/>
        </p:nvSpPr>
        <p:spPr>
          <a:xfrm>
            <a:off x="11910325" y="6561159"/>
            <a:ext cx="12872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Annotation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b="32678"/>
          <a:stretch/>
        </p:blipFill>
        <p:spPr>
          <a:xfrm>
            <a:off x="8953033" y="6857442"/>
            <a:ext cx="2179807" cy="411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17951" y="6857442"/>
            <a:ext cx="2555905" cy="454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1"/>
          <a:srcRect l="-1" r="43937" b="14119"/>
          <a:stretch/>
        </p:blipFill>
        <p:spPr>
          <a:xfrm>
            <a:off x="5244969" y="2903992"/>
            <a:ext cx="3692824" cy="8488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FB022A-CEE4-4F04-8DDE-9C4FDF339E1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22" t="48746" r="3146" b="6148"/>
          <a:stretch/>
        </p:blipFill>
        <p:spPr>
          <a:xfrm>
            <a:off x="9442151" y="2715158"/>
            <a:ext cx="3856570" cy="11404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7C6F68-9B89-4093-AA60-122C81DEF8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50215" y="7608274"/>
            <a:ext cx="4923641" cy="464228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15AADD4-94FE-4167-AD7A-3B7B722E0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39392"/>
              </p:ext>
            </p:extLst>
          </p:nvPr>
        </p:nvGraphicFramePr>
        <p:xfrm>
          <a:off x="273856" y="1841267"/>
          <a:ext cx="4421440" cy="2003837"/>
        </p:xfrm>
        <a:graphic>
          <a:graphicData uri="http://schemas.openxmlformats.org/drawingml/2006/table">
            <a:tbl>
              <a:tblPr firstRow="1" firstCol="1" bandRow="1"/>
              <a:tblGrid>
                <a:gridCol w="109558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175643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56500363"/>
                    </a:ext>
                  </a:extLst>
                </a:gridCol>
                <a:gridCol w="1159616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16639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16639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Without Qualifiers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With Qualifiers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0798"/>
                  </a:ext>
                </a:extLst>
              </a:tr>
              <a:tr h="758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</a:t>
                      </a:r>
                      <a:r>
                        <a:rPr lang="en-SG" sz="900" dirty="0" err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WideTable</a:t>
                      </a: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Sample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</a:p>
                    <a:p>
                      <a:pPr marL="36000" lv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SG" sz="9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Sample 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Quantification Message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912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</a:t>
                      </a:r>
                      <a:r>
                        <a:rPr lang="en-SG" sz="900" dirty="0" err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CompoundTable</a:t>
                      </a: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Sample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 Method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Transition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</a:p>
                    <a:p>
                      <a:pPr marL="36000" lv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SG" sz="9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08000" lv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SG" sz="9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100388"/>
                  </a:ext>
                </a:extLst>
              </a:tr>
            </a:tbl>
          </a:graphicData>
        </a:graphic>
      </p:graphicFrame>
      <p:sp>
        <p:nvSpPr>
          <p:cNvPr id="50" name="ICONS">
            <a:extLst>
              <a:ext uri="{FF2B5EF4-FFF2-40B4-BE49-F238E27FC236}">
                <a16:creationId xmlns:a16="http://schemas.microsoft.com/office/drawing/2014/main" id="{80CF125F-8F68-4B59-9457-6B6A6148F86C}"/>
              </a:ext>
            </a:extLst>
          </p:cNvPr>
          <p:cNvSpPr txBox="1"/>
          <p:nvPr/>
        </p:nvSpPr>
        <p:spPr>
          <a:xfrm>
            <a:off x="272923" y="4087267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390BC73-9C51-4BBC-93C9-7B41D564CA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757" y="7376295"/>
            <a:ext cx="4671780" cy="56648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36C646E-A746-409B-9A78-C1F70839F6A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37713"/>
          <a:stretch/>
        </p:blipFill>
        <p:spPr>
          <a:xfrm>
            <a:off x="152781" y="6456827"/>
            <a:ext cx="4666548" cy="58185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C7D6449-CBFC-4820-86D5-A2A601E65EE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12962"/>
          <a:stretch/>
        </p:blipFill>
        <p:spPr>
          <a:xfrm>
            <a:off x="171036" y="5495331"/>
            <a:ext cx="4642657" cy="6359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6D11F08-3FC8-46E1-8CA7-675CC72185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1568" y="4590357"/>
            <a:ext cx="4615687" cy="593704"/>
          </a:xfrm>
          <a:prstGeom prst="rect">
            <a:avLst/>
          </a:prstGeom>
        </p:spPr>
      </p:pic>
      <p:sp>
        <p:nvSpPr>
          <p:cNvPr id="60" name="Where possible, use code that works when run.">
            <a:extLst>
              <a:ext uri="{FF2B5EF4-FFF2-40B4-BE49-F238E27FC236}">
                <a16:creationId xmlns:a16="http://schemas.microsoft.com/office/drawing/2014/main" id="{079BE1CB-DCBF-4BCF-A7D3-052F91CF9029}"/>
              </a:ext>
            </a:extLst>
          </p:cNvPr>
          <p:cNvSpPr txBox="1"/>
          <p:nvPr/>
        </p:nvSpPr>
        <p:spPr>
          <a:xfrm>
            <a:off x="240792" y="4331398"/>
            <a:ext cx="2007353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Wide Table form</a:t>
            </a:r>
          </a:p>
        </p:txBody>
      </p:sp>
      <p:sp>
        <p:nvSpPr>
          <p:cNvPr id="61" name="Where possible, use code that works when run.">
            <a:extLst>
              <a:ext uri="{FF2B5EF4-FFF2-40B4-BE49-F238E27FC236}">
                <a16:creationId xmlns:a16="http://schemas.microsoft.com/office/drawing/2014/main" id="{EB6956AB-814C-4A59-A309-737B124D2145}"/>
              </a:ext>
            </a:extLst>
          </p:cNvPr>
          <p:cNvSpPr txBox="1"/>
          <p:nvPr/>
        </p:nvSpPr>
        <p:spPr>
          <a:xfrm>
            <a:off x="213813" y="5222152"/>
            <a:ext cx="3231071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Wide Table form with Qualifier</a:t>
            </a:r>
          </a:p>
        </p:txBody>
      </p:sp>
      <p:sp>
        <p:nvSpPr>
          <p:cNvPr id="62" name="Where possible, use code that works when run.">
            <a:extLst>
              <a:ext uri="{FF2B5EF4-FFF2-40B4-BE49-F238E27FC236}">
                <a16:creationId xmlns:a16="http://schemas.microsoft.com/office/drawing/2014/main" id="{FEB35540-A749-49B0-B3E2-680FAB7FC435}"/>
              </a:ext>
            </a:extLst>
          </p:cNvPr>
          <p:cNvSpPr txBox="1"/>
          <p:nvPr/>
        </p:nvSpPr>
        <p:spPr>
          <a:xfrm>
            <a:off x="194824" y="6175063"/>
            <a:ext cx="3231071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Compound Table form</a:t>
            </a:r>
          </a:p>
        </p:txBody>
      </p:sp>
      <p:sp>
        <p:nvSpPr>
          <p:cNvPr id="63" name="Where possible, use code that works when run.">
            <a:extLst>
              <a:ext uri="{FF2B5EF4-FFF2-40B4-BE49-F238E27FC236}">
                <a16:creationId xmlns:a16="http://schemas.microsoft.com/office/drawing/2014/main" id="{153EC43B-371F-46ED-B2AA-8CC785955D17}"/>
              </a:ext>
            </a:extLst>
          </p:cNvPr>
          <p:cNvSpPr txBox="1"/>
          <p:nvPr/>
        </p:nvSpPr>
        <p:spPr>
          <a:xfrm>
            <a:off x="177281" y="7079492"/>
            <a:ext cx="3231071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Compound Table form with Qualifier</a:t>
            </a:r>
          </a:p>
        </p:txBody>
      </p:sp>
      <p:sp>
        <p:nvSpPr>
          <p:cNvPr id="75" name="Useful Elements">
            <a:extLst>
              <a:ext uri="{FF2B5EF4-FFF2-40B4-BE49-F238E27FC236}">
                <a16:creationId xmlns:a16="http://schemas.microsoft.com/office/drawing/2014/main" id="{8E53AFD2-F3DA-4A85-8A60-30A3F214B933}"/>
              </a:ext>
            </a:extLst>
          </p:cNvPr>
          <p:cNvSpPr txBox="1"/>
          <p:nvPr/>
        </p:nvSpPr>
        <p:spPr>
          <a:xfrm>
            <a:off x="301881" y="8315025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  <a:endParaRPr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47ECAB2-5540-46F6-88AE-58CDB85186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7190" y="9130694"/>
            <a:ext cx="2311778" cy="92632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55D8B9F-0C9C-40DA-9A58-ADC9CF475C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54526" y="9127269"/>
            <a:ext cx="2301409" cy="979493"/>
          </a:xfrm>
          <a:prstGeom prst="rect">
            <a:avLst/>
          </a:prstGeom>
        </p:spPr>
      </p:pic>
      <p:sp>
        <p:nvSpPr>
          <p:cNvPr id="78" name="Where possible, use code that works when run.">
            <a:extLst>
              <a:ext uri="{FF2B5EF4-FFF2-40B4-BE49-F238E27FC236}">
                <a16:creationId xmlns:a16="http://schemas.microsoft.com/office/drawing/2014/main" id="{8636652D-4268-4C8F-9EB7-25C2D6A714C1}"/>
              </a:ext>
            </a:extLst>
          </p:cNvPr>
          <p:cNvSpPr txBox="1"/>
          <p:nvPr/>
        </p:nvSpPr>
        <p:spPr>
          <a:xfrm>
            <a:off x="168570" y="8678249"/>
            <a:ext cx="297157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Different output format for </a:t>
            </a:r>
            <a:r>
              <a:rPr lang="en-SG" dirty="0">
                <a:latin typeface="+mn-lt"/>
              </a:rPr>
              <a:t>the </a:t>
            </a: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organised data.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Where possible, use code that works when run.">
            <a:extLst>
              <a:ext uri="{FF2B5EF4-FFF2-40B4-BE49-F238E27FC236}">
                <a16:creationId xmlns:a16="http://schemas.microsoft.com/office/drawing/2014/main" id="{1738AF6E-CA1A-4CDC-8CC5-AE394D7E437C}"/>
              </a:ext>
            </a:extLst>
          </p:cNvPr>
          <p:cNvSpPr txBox="1"/>
          <p:nvPr/>
        </p:nvSpPr>
        <p:spPr>
          <a:xfrm>
            <a:off x="3360139" y="8667800"/>
            <a:ext cx="473868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Set Transpose_Results to True to let the sample name be the columns instead of the transition names.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0F2BB1D-24EA-4EB1-83B7-6803BD8BD61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48880" r="44696" b="10762"/>
          <a:stretch/>
        </p:blipFill>
        <p:spPr>
          <a:xfrm>
            <a:off x="5793039" y="9128275"/>
            <a:ext cx="2305788" cy="956951"/>
          </a:xfrm>
          <a:prstGeom prst="rect">
            <a:avLst/>
          </a:prstGeom>
        </p:spPr>
      </p:pic>
      <p:sp>
        <p:nvSpPr>
          <p:cNvPr id="81" name="Where possible, use code that works when run.">
            <a:extLst>
              <a:ext uri="{FF2B5EF4-FFF2-40B4-BE49-F238E27FC236}">
                <a16:creationId xmlns:a16="http://schemas.microsoft.com/office/drawing/2014/main" id="{D68520EF-45B1-430C-9691-4F6D05B09D21}"/>
              </a:ext>
            </a:extLst>
          </p:cNvPr>
          <p:cNvSpPr txBox="1"/>
          <p:nvPr/>
        </p:nvSpPr>
        <p:spPr>
          <a:xfrm>
            <a:off x="8421688" y="8627723"/>
            <a:ext cx="4132262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Select the following concatenation options to combine multiple input files to one result file.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4D3B1A-0422-4421-95C2-34FFEC1873B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84335" y="9096575"/>
            <a:ext cx="2173669" cy="97949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7D67BB2-A359-4C74-8AB9-CBB4F9E564D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20303" b="-4351"/>
          <a:stretch/>
        </p:blipFill>
        <p:spPr>
          <a:xfrm>
            <a:off x="10850578" y="9362751"/>
            <a:ext cx="1436867" cy="357993"/>
          </a:xfrm>
          <a:prstGeom prst="rect">
            <a:avLst/>
          </a:prstGeom>
        </p:spPr>
      </p:pic>
      <p:sp>
        <p:nvSpPr>
          <p:cNvPr id="84" name="Line">
            <a:extLst>
              <a:ext uri="{FF2B5EF4-FFF2-40B4-BE49-F238E27FC236}">
                <a16:creationId xmlns:a16="http://schemas.microsoft.com/office/drawing/2014/main" id="{E701D038-69EF-4A76-89B8-7C4075CDA859}"/>
              </a:ext>
            </a:extLst>
          </p:cNvPr>
          <p:cNvSpPr/>
          <p:nvPr/>
        </p:nvSpPr>
        <p:spPr>
          <a:xfrm flipH="1">
            <a:off x="4894855" y="1060800"/>
            <a:ext cx="18368" cy="711214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08D369D6-31D1-4881-A5BB-C58A670622EE}"/>
              </a:ext>
            </a:extLst>
          </p:cNvPr>
          <p:cNvSpPr/>
          <p:nvPr/>
        </p:nvSpPr>
        <p:spPr>
          <a:xfrm flipV="1">
            <a:off x="0" y="1016734"/>
            <a:ext cx="13963719" cy="4859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0BC7F64E-00E6-45BE-AB85-F0D2A570A05C}"/>
              </a:ext>
            </a:extLst>
          </p:cNvPr>
          <p:cNvSpPr/>
          <p:nvPr/>
        </p:nvSpPr>
        <p:spPr>
          <a:xfrm flipV="1">
            <a:off x="36736" y="8168375"/>
            <a:ext cx="13933264" cy="4012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Where possible, use code that works when run.">
            <a:extLst>
              <a:ext uri="{FF2B5EF4-FFF2-40B4-BE49-F238E27FC236}">
                <a16:creationId xmlns:a16="http://schemas.microsoft.com/office/drawing/2014/main" id="{E2D976E0-7FEE-48FD-8C77-47C14592669E}"/>
              </a:ext>
            </a:extLst>
          </p:cNvPr>
          <p:cNvSpPr txBox="1"/>
          <p:nvPr/>
        </p:nvSpPr>
        <p:spPr>
          <a:xfrm>
            <a:off x="4981541" y="7904831"/>
            <a:ext cx="47225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j-lt"/>
                <a:ea typeface="Source Sans Pro"/>
                <a:cs typeface="Source Sans Pro"/>
                <a:sym typeface="Source Sans Pro"/>
              </a:rPr>
              <a:t>Refer to the summary sheet or manual to see how it is used.</a:t>
            </a:r>
            <a:endParaRPr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43AD40-6A03-4C41-B40F-978CD843F51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59674" y="6526839"/>
            <a:ext cx="3262686" cy="420449"/>
          </a:xfrm>
          <a:prstGeom prst="rect">
            <a:avLst/>
          </a:prstGeom>
        </p:spPr>
      </p:pic>
      <p:sp>
        <p:nvSpPr>
          <p:cNvPr id="88" name="Where possible, use code that works when run.">
            <a:extLst>
              <a:ext uri="{FF2B5EF4-FFF2-40B4-BE49-F238E27FC236}">
                <a16:creationId xmlns:a16="http://schemas.microsoft.com/office/drawing/2014/main" id="{81C1993D-6EBF-4234-ACA5-A2C5931FF4E9}"/>
              </a:ext>
            </a:extLst>
          </p:cNvPr>
          <p:cNvSpPr txBox="1"/>
          <p:nvPr/>
        </p:nvSpPr>
        <p:spPr>
          <a:xfrm>
            <a:off x="4986456" y="7015993"/>
            <a:ext cx="40300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/>
              <a:t>MS Template Creator Excel file must be provided.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422C2C-9CD4-455F-B378-5B2AE183FB5D}"/>
                  </a:ext>
                </a:extLst>
              </p:cNvPr>
              <p:cNvSpPr txBox="1"/>
              <p:nvPr/>
            </p:nvSpPr>
            <p:spPr>
              <a:xfrm>
                <a:off x="8480612" y="2934182"/>
                <a:ext cx="1888032" cy="30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</a:t>
                </a:r>
                <a:r>
                  <a:rPr lang="en-SG" sz="1375" b="0" dirty="0"/>
                  <a:t>is</a:t>
                </a:r>
                <a:r>
                  <a:rPr lang="en-SG" sz="1375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SG" sz="1375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422C2C-9CD4-455F-B378-5B2AE183F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612" y="2934182"/>
                <a:ext cx="1888032" cy="303929"/>
              </a:xfrm>
              <a:prstGeom prst="rect">
                <a:avLst/>
              </a:prstGeom>
              <a:blipFill>
                <a:blip r:embed="rId2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C78AF52-5C66-4197-B7EC-CC5FE08EA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7"/>
          <a:stretch/>
        </p:blipFill>
        <p:spPr>
          <a:xfrm>
            <a:off x="1105182" y="3768045"/>
            <a:ext cx="2182550" cy="197635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65272E-1F56-474A-B2E9-789F71AE77D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701165" y="3291391"/>
            <a:ext cx="0" cy="273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E0602F-B6E4-409B-80C9-407D40E8950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424628" y="3238111"/>
            <a:ext cx="0" cy="276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4E2FE3-8CB0-4B0F-AA54-FD39247A61FE}"/>
                  </a:ext>
                </a:extLst>
              </p:cNvPr>
              <p:cNvSpPr txBox="1"/>
              <p:nvPr/>
            </p:nvSpPr>
            <p:spPr>
              <a:xfrm>
                <a:off x="3393726" y="2971175"/>
                <a:ext cx="4614878" cy="320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375" b="0" i="1" smtClean="0"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SG" sz="1375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1375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1375" dirty="0"/>
                  <a:t> </a:t>
                </a:r>
                <a:r>
                  <a:rPr lang="en-SG" sz="1375" b="0" dirty="0"/>
                  <a:t>is</a:t>
                </a:r>
                <a:r>
                  <a:rPr lang="en-SG" sz="1375" dirty="0"/>
                  <a:t> </a:t>
                </a:r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SG" sz="1375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.01</m:t>
                    </m:r>
                    <m:r>
                      <a:rPr lang="en-SG" sz="1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𝑝𝑟𝑜𝑡𝑒𝑖𝑛</m:t>
                        </m:r>
                      </m:sub>
                    </m:sSub>
                    <m:r>
                      <a:rPr lang="en-SG" sz="1375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375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4E2FE3-8CB0-4B0F-AA54-FD39247A6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26" y="2971175"/>
                <a:ext cx="4614878" cy="320216"/>
              </a:xfrm>
              <a:prstGeom prst="rect">
                <a:avLst/>
              </a:prstGeom>
              <a:blipFill>
                <a:blip r:embed="rId4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ur Column Layout : : CHEAT SHEET">
            <a:extLst>
              <a:ext uri="{FF2B5EF4-FFF2-40B4-BE49-F238E27FC236}">
                <a16:creationId xmlns:a16="http://schemas.microsoft.com/office/drawing/2014/main" id="{C29CAB3E-D923-40B6-AA0C-FC8FEEEC1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250" y="1823060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SG" sz="4400" dirty="0"/>
              <a:t>To put in MS Template Creator</a:t>
            </a:r>
            <a:endParaRPr sz="4400" dirty="0"/>
          </a:p>
        </p:txBody>
      </p:sp>
      <p:sp>
        <p:nvSpPr>
          <p:cNvPr id="11" name="Four Column Layout : : CHEAT SHEET">
            <a:extLst>
              <a:ext uri="{FF2B5EF4-FFF2-40B4-BE49-F238E27FC236}">
                <a16:creationId xmlns:a16="http://schemas.microsoft.com/office/drawing/2014/main" id="{99C25A87-448D-4976-869D-A39FCC70473B}"/>
              </a:ext>
            </a:extLst>
          </p:cNvPr>
          <p:cNvSpPr txBox="1">
            <a:spLocks/>
          </p:cNvSpPr>
          <p:nvPr/>
        </p:nvSpPr>
        <p:spPr>
          <a:xfrm>
            <a:off x="275721" y="361177"/>
            <a:ext cx="10898129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SG" dirty="0"/>
              <a:t>Protein concentration calculation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C9483E-712D-456B-ACCA-114163001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980" y="6079821"/>
            <a:ext cx="11887385" cy="24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209409"/>
            <a:ext cx="26449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MSOrganiser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</a:t>
            </a:r>
            <a:r>
              <a:rPr lang="en-SG" dirty="0"/>
              <a:t>10</a:t>
            </a:r>
            <a:endParaRPr dirty="0"/>
          </a:p>
        </p:txBody>
      </p:sp>
      <p:sp>
        <p:nvSpPr>
          <p:cNvPr id="53" name="Where possible, use code that works when run.">
            <a:extLst>
              <a:ext uri="{FF2B5EF4-FFF2-40B4-BE49-F238E27FC236}">
                <a16:creationId xmlns:a16="http://schemas.microsoft.com/office/drawing/2014/main" id="{05B0854F-552B-43F1-AA54-50FBE6FCF611}"/>
              </a:ext>
            </a:extLst>
          </p:cNvPr>
          <p:cNvSpPr txBox="1"/>
          <p:nvPr/>
        </p:nvSpPr>
        <p:spPr>
          <a:xfrm>
            <a:off x="275721" y="1549438"/>
            <a:ext cx="548834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</a:rPr>
              <a:t>If there is a need to calculate the normalised area and concentration, set </a:t>
            </a:r>
            <a:r>
              <a:rPr lang="en-SG" b="0" dirty="0">
                <a:solidFill>
                  <a:srgbClr val="000000"/>
                </a:solidFill>
              </a:rPr>
              <a:t>Allow_Multiple_ISTD to True 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https://bytebucket.org/slingnus/msorganiser/raw/27f19bb204966c762e1bddec542f3ee941854853/docs/figures/README-MultipleISTDOption.PNG?token=a941b9f42d113c5dc465f6679c5f29d3bcf74ad2">
            <a:extLst>
              <a:ext uri="{FF2B5EF4-FFF2-40B4-BE49-F238E27FC236}">
                <a16:creationId xmlns:a16="http://schemas.microsoft.com/office/drawing/2014/main" id="{EA15B832-FCF1-4137-B065-2650A7C6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96" y="2019166"/>
            <a:ext cx="31623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D9C00A-53A0-4750-A225-DCD1A8BEA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0" t="45669" r="1722" b="5709"/>
          <a:stretch/>
        </p:blipFill>
        <p:spPr>
          <a:xfrm>
            <a:off x="225636" y="2992184"/>
            <a:ext cx="5673885" cy="1084908"/>
          </a:xfrm>
          <a:prstGeom prst="rect">
            <a:avLst/>
          </a:prstGeom>
        </p:spPr>
      </p:pic>
      <p:pic>
        <p:nvPicPr>
          <p:cNvPr id="24" name="Picture 2" descr="https://bytebucket.org/slingnus/msorganiser/raw/27f19bb204966c762e1bddec542f3ee941854853/docs/figures/README-ResultsLongTableAnnot.PNG?token=d9c7286c2ead6acf84dbd659b972ea2db38e2f4e">
            <a:extLst>
              <a:ext uri="{FF2B5EF4-FFF2-40B4-BE49-F238E27FC236}">
                <a16:creationId xmlns:a16="http://schemas.microsoft.com/office/drawing/2014/main" id="{FCBD404F-82FE-4BD9-BA3F-973D76B7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" t="46333" r="1535" b="11590"/>
          <a:stretch/>
        </p:blipFill>
        <p:spPr bwMode="auto">
          <a:xfrm>
            <a:off x="8304870" y="3112578"/>
            <a:ext cx="5531953" cy="85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Where possible, use code that works when run.">
            <a:extLst>
              <a:ext uri="{FF2B5EF4-FFF2-40B4-BE49-F238E27FC236}">
                <a16:creationId xmlns:a16="http://schemas.microsoft.com/office/drawing/2014/main" id="{2030E006-5358-44A1-8EC9-3097CBB082E0}"/>
              </a:ext>
            </a:extLst>
          </p:cNvPr>
          <p:cNvSpPr txBox="1"/>
          <p:nvPr/>
        </p:nvSpPr>
        <p:spPr>
          <a:xfrm>
            <a:off x="6132729" y="1554467"/>
            <a:ext cx="470290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Options to output results in a Long Table are available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1A50D58-0C0B-40F0-A946-EBAFBF98DC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47576" r="2837" b="9987"/>
          <a:stretch/>
        </p:blipFill>
        <p:spPr>
          <a:xfrm>
            <a:off x="8304870" y="1912427"/>
            <a:ext cx="3736977" cy="8574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7AED1A-7A2D-4B15-8545-F9663EEAA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324" y="3120613"/>
            <a:ext cx="1851072" cy="8574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672A38-6DC5-42E4-9575-C215F4DD7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324" y="1961696"/>
            <a:ext cx="1851072" cy="820167"/>
          </a:xfrm>
          <a:prstGeom prst="rect">
            <a:avLst/>
          </a:prstGeom>
        </p:spPr>
      </p:pic>
      <p:sp>
        <p:nvSpPr>
          <p:cNvPr id="29" name="Line">
            <a:extLst>
              <a:ext uri="{FF2B5EF4-FFF2-40B4-BE49-F238E27FC236}">
                <a16:creationId xmlns:a16="http://schemas.microsoft.com/office/drawing/2014/main" id="{8B439DEA-6014-4A3F-B2B9-D49A6A881FF4}"/>
              </a:ext>
            </a:extLst>
          </p:cNvPr>
          <p:cNvSpPr/>
          <p:nvPr/>
        </p:nvSpPr>
        <p:spPr>
          <a:xfrm flipV="1">
            <a:off x="0" y="1016734"/>
            <a:ext cx="13963719" cy="4859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31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ur Column Layout : : CHEAT SHEET">
            <a:extLst>
              <a:ext uri="{FF2B5EF4-FFF2-40B4-BE49-F238E27FC236}">
                <a16:creationId xmlns:a16="http://schemas.microsoft.com/office/drawing/2014/main" id="{4769AAE0-C291-4505-92D0-B83513896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3307275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SG" dirty="0"/>
              <a:t>Concentration calculation of non-liquid samples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5F1DF-40F8-40F0-AA0B-43992A944D78}"/>
              </a:ext>
            </a:extLst>
          </p:cNvPr>
          <p:cNvSpPr txBox="1"/>
          <p:nvPr/>
        </p:nvSpPr>
        <p:spPr>
          <a:xfrm>
            <a:off x="648391" y="1164523"/>
            <a:ext cx="11770822" cy="7614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3600" b="0" dirty="0">
                <a:latin typeface="+mn-lt"/>
              </a:rPr>
              <a:t>Calculations explanation: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</a:rPr>
              <a:t>take the ISTD conc in </a:t>
            </a:r>
            <a:r>
              <a:rPr lang="en-US" sz="3600" b="0" dirty="0" err="1">
                <a:latin typeface="+mn-lt"/>
              </a:rPr>
              <a:t>nM</a:t>
            </a:r>
            <a:r>
              <a:rPr lang="en-US" sz="3600" b="0" dirty="0">
                <a:latin typeface="+mn-lt"/>
              </a:rPr>
              <a:t> (</a:t>
            </a:r>
            <a:r>
              <a:rPr lang="en-US" sz="3600" b="0" dirty="0" err="1">
                <a:latin typeface="+mn-lt"/>
              </a:rPr>
              <a:t>fmol</a:t>
            </a:r>
            <a:r>
              <a:rPr lang="en-US" sz="3600" b="0" dirty="0">
                <a:latin typeface="+mn-lt"/>
              </a:rPr>
              <a:t>/</a:t>
            </a:r>
            <a:r>
              <a:rPr lang="en-US" sz="3600" b="0" dirty="0" err="1">
                <a:latin typeface="+mn-lt"/>
              </a:rPr>
              <a:t>uL</a:t>
            </a:r>
            <a:r>
              <a:rPr lang="en-US" sz="3600" b="0" dirty="0">
                <a:latin typeface="+mn-lt"/>
              </a:rPr>
              <a:t>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</a:rPr>
              <a:t>divide it by the ratio between volume of reconstituted extract before injection in </a:t>
            </a:r>
            <a:r>
              <a:rPr lang="en-US" sz="3600" b="0" dirty="0" err="1">
                <a:latin typeface="+mn-lt"/>
              </a:rPr>
              <a:t>uL</a:t>
            </a:r>
            <a:r>
              <a:rPr lang="en-US" sz="3600" b="0" dirty="0">
                <a:latin typeface="+mn-lt"/>
              </a:rPr>
              <a:t> and volume of added standard in </a:t>
            </a:r>
            <a:r>
              <a:rPr lang="en-US" sz="3600" b="0" dirty="0" err="1">
                <a:latin typeface="+mn-lt"/>
              </a:rPr>
              <a:t>uL</a:t>
            </a:r>
            <a:r>
              <a:rPr lang="en-US" sz="3600" b="0" dirty="0">
                <a:latin typeface="+mn-lt"/>
              </a:rPr>
              <a:t> (usually 200uL/10uL) to know the ISTD conc in sample.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</a:rPr>
              <a:t>multiply this value by the ratio of area endogenous/area ISTD to obtain conc of endogenous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</a:rPr>
              <a:t>multiply conc of endogenous by volume of reconstituted extract</a:t>
            </a:r>
            <a:r>
              <a:rPr lang="en-US" sz="3600" b="0" dirty="0"/>
              <a:t> </a:t>
            </a:r>
            <a:r>
              <a:rPr lang="en-US" sz="3600" b="0" dirty="0">
                <a:latin typeface="+mn-lt"/>
              </a:rPr>
              <a:t>before injection in </a:t>
            </a:r>
            <a:r>
              <a:rPr lang="en-US" sz="3600" b="0" dirty="0" err="1">
                <a:latin typeface="+mn-lt"/>
              </a:rPr>
              <a:t>uL</a:t>
            </a:r>
            <a:r>
              <a:rPr lang="en-US" sz="3600" b="0" dirty="0">
                <a:latin typeface="+mn-lt"/>
              </a:rPr>
              <a:t> to give concentration of endogenous sample in </a:t>
            </a:r>
            <a:r>
              <a:rPr lang="en-US" sz="3600" b="0" dirty="0" err="1">
                <a:latin typeface="+mn-lt"/>
              </a:rPr>
              <a:t>fmol</a:t>
            </a:r>
            <a:endParaRPr lang="en-US" sz="3600" b="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latin typeface="+mn-lt"/>
              </a:rPr>
              <a:t>divide by the unit of the sample (weight of the tissue) giving the concentration unit to be (</a:t>
            </a:r>
            <a:r>
              <a:rPr lang="en-US" sz="3600" b="0" dirty="0" err="1">
                <a:latin typeface="+mn-lt"/>
              </a:rPr>
              <a:t>fmol</a:t>
            </a:r>
            <a:r>
              <a:rPr lang="en-US" sz="3600" b="0" dirty="0">
                <a:latin typeface="+mn-lt"/>
              </a:rPr>
              <a:t>/unit of sample)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G" sz="44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6160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/>
              <p:nvPr/>
            </p:nvSpPr>
            <p:spPr>
              <a:xfrm>
                <a:off x="28656" y="7213198"/>
                <a:ext cx="13997354" cy="2505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rgbClr val="996633"/>
                                  </a:solidFill>
                                  <a:latin typeface="Cambria Math" panose="02040503050406030204" pitchFamily="18" charset="0"/>
                                </a:rPr>
                                <m:t>𝑓𝑚</m:t>
                              </m:r>
                              <m:r>
                                <a:rPr lang="en-SG" sz="4583" b="0" i="1">
                                  <a:solidFill>
                                    <a:srgbClr val="996633"/>
                                  </a:solidFill>
                                  <a:latin typeface="Cambria Math" panose="02040503050406030204" pitchFamily="18" charset="0"/>
                                </a:rPr>
                                <m:t>𝑜𝑙</m:t>
                              </m:r>
                            </m:num>
                            <m:den>
                              <m:r>
                                <a:rPr lang="en-SG" sz="4583" b="0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SG" sz="4583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400" b="0" i="1">
                                      <a:latin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400" b="0" i="1">
                                      <a:latin typeface="Cambria Math" panose="02040503050406030204" pitchFamily="18" charset="0"/>
                                    </a:rPr>
                                    <m:t>𝑅𝑒𝑐𝑜𝑛𝑠𝑡𝑖𝑡𝑢𝑡𝑒𝑑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  <m:t>𝐼𝑆𝑇𝐷</m:t>
                                  </m:r>
                                </m:sub>
                              </m:sSub>
                            </m:den>
                          </m:f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num>
                            <m:den>
                              <m:r>
                                <a:rPr lang="en-SG" sz="4583" b="0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800" b="0" i="1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800" b="0" i="1">
                                  <a:latin typeface="Cambria Math" panose="02040503050406030204" pitchFamily="18" charset="0"/>
                                </a:rPr>
                                <m:t>𝑅𝑒𝑐𝑜𝑛𝑠𝑡𝑖𝑡𝑢𝑡𝑒𝑑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den>
                      </m:f>
                      <m:r>
                        <a:rPr lang="en-SG" sz="4583" b="0" i="1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6" y="7213198"/>
                <a:ext cx="13997354" cy="2505045"/>
              </a:xfrm>
              <a:prstGeom prst="rect">
                <a:avLst/>
              </a:prstGeom>
              <a:blipFill>
                <a:blip r:embed="rId2"/>
                <a:stretch>
                  <a:fillRect b="-4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ylinder 4">
            <a:extLst>
              <a:ext uri="{FF2B5EF4-FFF2-40B4-BE49-F238E27FC236}">
                <a16:creationId xmlns:a16="http://schemas.microsoft.com/office/drawing/2014/main" id="{7DA9F54C-4EB2-4967-BB21-A261880A506C}"/>
              </a:ext>
            </a:extLst>
          </p:cNvPr>
          <p:cNvSpPr/>
          <p:nvPr/>
        </p:nvSpPr>
        <p:spPr>
          <a:xfrm>
            <a:off x="5429202" y="3281407"/>
            <a:ext cx="1830246" cy="230770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E663D4A3-568A-4105-90D2-6CB1A2853829}"/>
              </a:ext>
            </a:extLst>
          </p:cNvPr>
          <p:cNvSpPr/>
          <p:nvPr/>
        </p:nvSpPr>
        <p:spPr>
          <a:xfrm rot="10800000" flipH="1">
            <a:off x="5168017" y="2111124"/>
            <a:ext cx="1379316" cy="1025238"/>
          </a:xfrm>
          <a:prstGeom prst="bentUpArrow">
            <a:avLst>
              <a:gd name="adj1" fmla="val 10770"/>
              <a:gd name="adj2" fmla="val 159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98B9E-8816-4EC8-B651-06C4DEABEEE9}"/>
                  </a:ext>
                </a:extLst>
              </p:cNvPr>
              <p:cNvSpPr txBox="1"/>
              <p:nvPr/>
            </p:nvSpPr>
            <p:spPr>
              <a:xfrm>
                <a:off x="1348372" y="2251221"/>
                <a:ext cx="3483658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5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𝑢𝐿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98B9E-8816-4EC8-B651-06C4DEABE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72" y="2251221"/>
                <a:ext cx="3483658" cy="423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40A9B4-5B8A-4AB2-AE4E-DDAAC49BE895}"/>
                  </a:ext>
                </a:extLst>
              </p:cNvPr>
              <p:cNvSpPr txBox="1"/>
              <p:nvPr/>
            </p:nvSpPr>
            <p:spPr>
              <a:xfrm>
                <a:off x="936840" y="2939295"/>
                <a:ext cx="4277207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375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375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1375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1375" b="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} </m:t>
                      </m:r>
                      <m:r>
                        <a:rPr lang="en-SG" sz="1375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SG" sz="1375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40A9B4-5B8A-4AB2-AE4E-DDAAC49BE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40" y="2939295"/>
                <a:ext cx="4277207" cy="211596"/>
              </a:xfrm>
              <a:prstGeom prst="rect">
                <a:avLst/>
              </a:prstGeom>
              <a:blipFill>
                <a:blip r:embed="rId4"/>
                <a:stretch>
                  <a:fillRect t="-2857" b="-3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A2E1A9-EA6D-47EB-9420-A9BCAEEC0CBA}"/>
                  </a:ext>
                </a:extLst>
              </p:cNvPr>
              <p:cNvSpPr txBox="1"/>
              <p:nvPr/>
            </p:nvSpPr>
            <p:spPr>
              <a:xfrm>
                <a:off x="726926" y="1646857"/>
                <a:ext cx="4257437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 2000000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𝑐𝑒𝑙𝑙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A2E1A9-EA6D-47EB-9420-A9BCAEEC0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26" y="1646857"/>
                <a:ext cx="4257437" cy="423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ylinder 14">
            <a:extLst>
              <a:ext uri="{FF2B5EF4-FFF2-40B4-BE49-F238E27FC236}">
                <a16:creationId xmlns:a16="http://schemas.microsoft.com/office/drawing/2014/main" id="{DDFBDB29-83F8-4462-93E8-40752D5DCF58}"/>
              </a:ext>
            </a:extLst>
          </p:cNvPr>
          <p:cNvSpPr/>
          <p:nvPr/>
        </p:nvSpPr>
        <p:spPr>
          <a:xfrm>
            <a:off x="5440257" y="4945598"/>
            <a:ext cx="1830246" cy="633379"/>
          </a:xfrm>
          <a:prstGeom prst="can">
            <a:avLst>
              <a:gd name="adj" fmla="val 50000"/>
            </a:avLst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5A6384-ABAB-4696-BB88-C723F1020722}"/>
                  </a:ext>
                </a:extLst>
              </p:cNvPr>
              <p:cNvSpPr txBox="1"/>
              <p:nvPr/>
            </p:nvSpPr>
            <p:spPr>
              <a:xfrm>
                <a:off x="590190" y="6209315"/>
                <a:ext cx="7203832" cy="633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275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Convert</m:t>
                    </m:r>
                    <m:r>
                      <a:rPr lang="en-SG" sz="275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SG" sz="275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co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𝑛𝑐𝑒𝑛𝑡𝑟𝑎𝑡𝑖𝑜𝑛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SG" sz="275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75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750" b="0" i="1" smtClean="0">
                                <a:latin typeface="Cambria Math" panose="02040503050406030204" pitchFamily="18" charset="0"/>
                              </a:rPr>
                              <m:t>𝑓𝑚</m:t>
                            </m:r>
                            <m:r>
                              <a:rPr lang="en-SG" sz="2750" b="0" i="1">
                                <a:latin typeface="Cambria Math" panose="02040503050406030204" pitchFamily="18" charset="0"/>
                              </a:rPr>
                              <m:t>𝑜𝑙</m:t>
                            </m:r>
                          </m:num>
                          <m:den>
                            <m:r>
                              <a:rPr lang="en-SG" sz="2750" b="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den>
                        </m:f>
                      </m:e>
                    </m:d>
                    <m:r>
                      <a:rPr lang="en-SG" sz="2750" b="0" i="1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SG" sz="4583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5A6384-ABAB-4696-BB88-C723F102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0" y="6209315"/>
                <a:ext cx="7203832" cy="633379"/>
              </a:xfrm>
              <a:prstGeom prst="rect">
                <a:avLst/>
              </a:prstGeom>
              <a:blipFill>
                <a:blip r:embed="rId6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699E2C0-7403-4D76-AD22-083B7161E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328" y="3517231"/>
            <a:ext cx="2357438" cy="1899047"/>
          </a:xfrm>
          <a:prstGeom prst="rect">
            <a:avLst/>
          </a:prstGeom>
        </p:spPr>
      </p:pic>
      <p:sp>
        <p:nvSpPr>
          <p:cNvPr id="22" name="Four Column Layout : : CHEAT SHEET">
            <a:extLst>
              <a:ext uri="{FF2B5EF4-FFF2-40B4-BE49-F238E27FC236}">
                <a16:creationId xmlns:a16="http://schemas.microsoft.com/office/drawing/2014/main" id="{5FD2979F-BD59-4C7D-B06F-339C16D4F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ADA477ED-C5D9-4613-819E-F07A4BEC0184}"/>
              </a:ext>
            </a:extLst>
          </p:cNvPr>
          <p:cNvSpPr/>
          <p:nvPr/>
        </p:nvSpPr>
        <p:spPr>
          <a:xfrm>
            <a:off x="9858180" y="3281407"/>
            <a:ext cx="1830246" cy="230770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702955-048B-4058-BDFE-71F8CEAF038C}"/>
              </a:ext>
            </a:extLst>
          </p:cNvPr>
          <p:cNvSpPr/>
          <p:nvPr/>
        </p:nvSpPr>
        <p:spPr>
          <a:xfrm>
            <a:off x="9869235" y="4134232"/>
            <a:ext cx="1830246" cy="1444746"/>
          </a:xfrm>
          <a:prstGeom prst="can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93830E-3720-47D5-B098-CE248BDAB4EF}"/>
                  </a:ext>
                </a:extLst>
              </p:cNvPr>
              <p:cNvSpPr txBox="1"/>
              <p:nvPr/>
            </p:nvSpPr>
            <p:spPr>
              <a:xfrm>
                <a:off x="8165552" y="2388303"/>
                <a:ext cx="5215501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SG" sz="2750" b="0" i="1" smtClean="0">
                              <a:latin typeface="Cambria Math" panose="02040503050406030204" pitchFamily="18" charset="0"/>
                            </a:rPr>
                            <m:t>𝑅𝑒𝑐𝑜𝑛𝑠𝑡𝑖𝑡𝑢𝑡𝑒𝑑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5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𝑢𝐿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93830E-3720-47D5-B098-CE248BDAB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552" y="2388303"/>
                <a:ext cx="5215501" cy="4231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EDB584FB-DF4B-4905-9D54-628CB71F13FA}"/>
              </a:ext>
            </a:extLst>
          </p:cNvPr>
          <p:cNvSpPr/>
          <p:nvPr/>
        </p:nvSpPr>
        <p:spPr>
          <a:xfrm>
            <a:off x="7638163" y="4497426"/>
            <a:ext cx="1830246" cy="225698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G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063521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AFC181-8401-4516-9197-FD0F2D4B723A}"/>
                  </a:ext>
                </a:extLst>
              </p:cNvPr>
              <p:cNvSpPr txBox="1"/>
              <p:nvPr/>
            </p:nvSpPr>
            <p:spPr>
              <a:xfrm>
                <a:off x="384247" y="8027423"/>
                <a:ext cx="13039068" cy="1460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mtClean="0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4583" b="0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SG" sz="4583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</m:t>
                          </m:r>
                          <m:r>
                            <a:rPr lang="en-SG" sz="4583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AFC181-8401-4516-9197-FD0F2D4B7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47" y="8027423"/>
                <a:ext cx="13039068" cy="1460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ur Column Layout : : CHEAT SHEET">
            <a:extLst>
              <a:ext uri="{FF2B5EF4-FFF2-40B4-BE49-F238E27FC236}">
                <a16:creationId xmlns:a16="http://schemas.microsoft.com/office/drawing/2014/main" id="{8592A990-248F-453C-818A-68A37E06A9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4F013F-FC1A-47AD-93DA-778F7CA2B0C6}"/>
                  </a:ext>
                </a:extLst>
              </p:cNvPr>
              <p:cNvSpPr txBox="1"/>
              <p:nvPr/>
            </p:nvSpPr>
            <p:spPr>
              <a:xfrm>
                <a:off x="-97891" y="1130704"/>
                <a:ext cx="13997354" cy="2505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rgbClr val="996633"/>
                                  </a:solidFill>
                                  <a:latin typeface="Cambria Math" panose="02040503050406030204" pitchFamily="18" charset="0"/>
                                </a:rPr>
                                <m:t>𝑓𝑚</m:t>
                              </m:r>
                              <m:r>
                                <a:rPr lang="en-SG" sz="4583" b="0" i="1">
                                  <a:solidFill>
                                    <a:srgbClr val="996633"/>
                                  </a:solidFill>
                                  <a:latin typeface="Cambria Math" panose="02040503050406030204" pitchFamily="18" charset="0"/>
                                </a:rPr>
                                <m:t>𝑜𝑙</m:t>
                              </m:r>
                            </m:num>
                            <m:den>
                              <m:r>
                                <a:rPr lang="en-SG" sz="4583" b="0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SG" sz="4583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400" b="0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400" b="0" i="1" strike="sngStrike">
                                      <a:latin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400" b="0" i="1" strike="sngStrike">
                                      <a:latin typeface="Cambria Math" panose="02040503050406030204" pitchFamily="18" charset="0"/>
                                    </a:rPr>
                                    <m:t>𝑅𝑒𝑐𝑜𝑛𝑠𝑡𝑖𝑡𝑢𝑡𝑒𝑑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800" b="0" i="1">
                                      <a:latin typeface="Cambria Math" panose="02040503050406030204" pitchFamily="18" charset="0"/>
                                    </a:rPr>
                                    <m:t>𝐼𝑆𝑇𝐷</m:t>
                                  </m:r>
                                </m:sub>
                              </m:sSub>
                            </m:den>
                          </m:f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 strike="sngStrike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num>
                            <m:den>
                              <m:r>
                                <a:rPr lang="en-SG" sz="4583" b="0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800" b="0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800" b="0" i="1" strike="sngStrike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800" b="0" i="1" strike="sngStrike">
                                  <a:latin typeface="Cambria Math" panose="02040503050406030204" pitchFamily="18" charset="0"/>
                                </a:rPr>
                                <m:t>𝑅𝑒𝑐𝑜𝑛𝑠𝑡𝑖𝑡𝑢𝑡𝑒𝑑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den>
                      </m:f>
                      <m:r>
                        <a:rPr lang="en-SG" sz="4583" b="0" i="1" smtClean="0">
                          <a:solidFill>
                            <a:srgbClr val="CC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trike="sngStrike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4F013F-FC1A-47AD-93DA-778F7CA2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891" y="1130704"/>
                <a:ext cx="13997354" cy="2505045"/>
              </a:xfrm>
              <a:prstGeom prst="rect">
                <a:avLst/>
              </a:prstGeom>
              <a:blipFill>
                <a:blip r:embed="rId3"/>
                <a:stretch>
                  <a:fillRect b="-4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FC2E9F-FB5A-4119-8CD4-F4141C1AE4E8}"/>
                  </a:ext>
                </a:extLst>
              </p:cNvPr>
              <p:cNvSpPr txBox="1"/>
              <p:nvPr/>
            </p:nvSpPr>
            <p:spPr>
              <a:xfrm>
                <a:off x="384247" y="5045115"/>
                <a:ext cx="13039068" cy="15054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f>
                        <m:f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mtClean="0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𝑓𝑚𝑜𝑙</m:t>
                          </m:r>
                        </m:num>
                        <m:den>
                          <m:r>
                            <a:rPr lang="en-SG" sz="4583" b="0" i="1" strike="sngStrike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𝑢𝐿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den>
                      </m:f>
                      <m:r>
                        <a:rPr lang="en-SG" sz="4583" b="1" i="1" smtClean="0">
                          <a:solidFill>
                            <a:srgbClr val="FF99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trike="sngStrike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𝑐𝑒𝑙𝑙</m:t>
                          </m:r>
                        </m:den>
                      </m:f>
                    </m:oMath>
                  </m:oMathPara>
                </a14:m>
                <a:endParaRPr lang="en-SG" sz="1375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FC2E9F-FB5A-4119-8CD4-F4141C1A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47" y="5045115"/>
                <a:ext cx="13039068" cy="1505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5AFBFC-AB8F-4007-B850-4B153ADFB0C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900786" y="3635749"/>
            <a:ext cx="2995" cy="140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2D48E-64AE-4E7D-BFBA-AA92123BCEFC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6903781" y="6550527"/>
            <a:ext cx="0" cy="147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635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4C511-C90E-4802-9C99-45D279E59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11" b="89526"/>
          <a:stretch/>
        </p:blipFill>
        <p:spPr>
          <a:xfrm>
            <a:off x="4094420" y="8966270"/>
            <a:ext cx="9376225" cy="2583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C79A5-0D02-4592-929E-39B6BA7F5E46}"/>
                  </a:ext>
                </a:extLst>
              </p:cNvPr>
              <p:cNvSpPr txBox="1"/>
              <p:nvPr/>
            </p:nvSpPr>
            <p:spPr>
              <a:xfrm>
                <a:off x="10388600" y="6927759"/>
                <a:ext cx="3506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2000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2000" b="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𝑉𝑜𝑙𝑢𝑚𝑒</m:t>
                            </m:r>
                          </m:e>
                          <m:sub>
                            <m:r>
                              <a:rPr lang="en-SG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𝐼𝑆𝑇𝐷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=10</m:t>
                        </m:r>
                      </m:e>
                    </m:d>
                  </m:oMath>
                </a14:m>
                <a:endParaRPr lang="en-SG" sz="1375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C79A5-0D02-4592-929E-39B6BA7F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600" y="6927759"/>
                <a:ext cx="3506937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76223-EB25-4492-BB3E-2DE3DD8E3EC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1483" y="6900496"/>
            <a:ext cx="0" cy="192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718BEE-4AD6-4115-BDEA-B934CCF41E9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2142069" y="7327869"/>
            <a:ext cx="24148" cy="163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8A7DD9-04DD-4B5F-901C-2DA9222BA0F9}"/>
                  </a:ext>
                </a:extLst>
              </p:cNvPr>
              <p:cNvSpPr txBox="1"/>
              <p:nvPr/>
            </p:nvSpPr>
            <p:spPr>
              <a:xfrm>
                <a:off x="5984994" y="6531164"/>
                <a:ext cx="4772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</m:t>
                    </m:r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SG" sz="18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</m:e>
                      <m:sub>
                        <m:r>
                          <a:rPr lang="en-SG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  <m:r>
                      <a:rPr lang="en-SG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=2000000</m:t>
                    </m:r>
                    <m:r>
                      <a:rPr lang="en-SG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8A7DD9-04DD-4B5F-901C-2DA9222BA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94" y="6531164"/>
                <a:ext cx="4772977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259B9F5-0A48-4866-971C-7FD4EB9E5E49}"/>
              </a:ext>
            </a:extLst>
          </p:cNvPr>
          <p:cNvSpPr txBox="1"/>
          <p:nvPr/>
        </p:nvSpPr>
        <p:spPr>
          <a:xfrm>
            <a:off x="9465820" y="7698591"/>
            <a:ext cx="1606061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b="0" dirty="0"/>
              <a:t>cell number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2E3F7D-D49B-4ED5-AAD6-6DCCF4693C0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0268851" y="8002520"/>
            <a:ext cx="0" cy="96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655DF021-091B-4217-9121-AABCB09C0498}"/>
                  </a:ext>
                </a:extLst>
              </p:cNvPr>
              <p:cNvSpPr txBox="1"/>
              <p:nvPr/>
            </p:nvSpPr>
            <p:spPr>
              <a:xfrm>
                <a:off x="376615" y="1419578"/>
                <a:ext cx="5920295" cy="3637849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0">
                  <a:spcAft>
                    <a:spcPts val="917"/>
                  </a:spcAft>
                </a:pPr>
                <a:r>
                  <a:rPr lang="en-SG" sz="1375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Assuming the analyte and the selected ISTD have identical response factors, the concentration of an analyte in the sample can be calculated as</a:t>
                </a:r>
              </a:p>
              <a:p>
                <a:pPr marL="261930">
                  <a:spcAft>
                    <a:spcPts val="917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33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Analyte</m:t>
                        </m:r>
                      </m:sub>
                    </m:sSub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Analyte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ISTD</m:t>
                            </m:r>
                          </m:sub>
                        </m:sSub>
                      </m:den>
                    </m:f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 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33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</a:rPr>
                              <m:t>ISTD</m:t>
                            </m:r>
                          </m:sub>
                        </m:sSub>
                      </m:num>
                      <m:den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𝑆𝑎𝑚𝑝𝑙𝑒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𝐴𝑚𝑜𝑢𝑛𝑡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1833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4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  <m:r>
                      <a:rPr lang="en-US" sz="1833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375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where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 		molar concentration of the analyte in the sample</a:t>
                </a:r>
                <a:endParaRPr lang="en-US" sz="1260" i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analyte,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ISTD,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dirty="0"/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extracted</a:t>
                </a:r>
                <a:r>
                  <a:rPr lang="en-US" sz="1260" dirty="0"/>
                  <a:t> 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from the ISTD mixture,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Sample_Amount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quantity of the sample, 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	concentration of the ISTD in the ISTD mixture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/>
              </a:p>
            </p:txBody>
          </p:sp>
        </mc:Choice>
        <mc:Fallback xmlns="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655DF021-091B-4217-9121-AABCB09C0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5" y="1419578"/>
                <a:ext cx="5920295" cy="3637849"/>
              </a:xfrm>
              <a:prstGeom prst="rect">
                <a:avLst/>
              </a:prstGeom>
              <a:blipFill>
                <a:blip r:embed="rId6"/>
                <a:stretch>
                  <a:fillRect t="-167"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5601992-EC37-4EE0-8618-32599129C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84" y="5915812"/>
            <a:ext cx="2357438" cy="18990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F4695B-EB51-4340-8742-DC2745370A6B}"/>
                  </a:ext>
                </a:extLst>
              </p:cNvPr>
              <p:cNvSpPr/>
              <p:nvPr/>
            </p:nvSpPr>
            <p:spPr>
              <a:xfrm>
                <a:off x="711738" y="5318472"/>
                <a:ext cx="1882503" cy="399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</a:t>
                </a:r>
                <a:r>
                  <a:rPr lang="en-SG" sz="1375" b="0" dirty="0"/>
                  <a:t>is</a:t>
                </a:r>
                <a:r>
                  <a:rPr lang="en-SG" sz="1375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  <m:r>
                      <a:rPr lang="en-SG" sz="1375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375" b="0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𝑓𝑚</m:t>
                        </m:r>
                        <m:r>
                          <a:rPr lang="en-SG" sz="1375" b="0" i="1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𝑜𝑙</m:t>
                        </m:r>
                      </m:num>
                      <m:den>
                        <m:r>
                          <a:rPr lang="en-SG" sz="1375" b="0" i="1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SG" sz="1375" b="0" i="1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SG" sz="1375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375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F4695B-EB51-4340-8742-DC2745370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38" y="5318472"/>
                <a:ext cx="1882503" cy="399212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ur Column Layout : : CHEAT SHEET">
            <a:extLst>
              <a:ext uri="{FF2B5EF4-FFF2-40B4-BE49-F238E27FC236}">
                <a16:creationId xmlns:a16="http://schemas.microsoft.com/office/drawing/2014/main" id="{396E9AEE-54A1-4014-AC1C-7A400139F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  <p:sp>
        <p:nvSpPr>
          <p:cNvPr id="17" name="Four Column Layout : : CHEAT SHEET">
            <a:extLst>
              <a:ext uri="{FF2B5EF4-FFF2-40B4-BE49-F238E27FC236}">
                <a16:creationId xmlns:a16="http://schemas.microsoft.com/office/drawing/2014/main" id="{F60363DD-A6DD-49ED-9077-75FDCC6F3CCC}"/>
              </a:ext>
            </a:extLst>
          </p:cNvPr>
          <p:cNvSpPr txBox="1">
            <a:spLocks/>
          </p:cNvSpPr>
          <p:nvPr/>
        </p:nvSpPr>
        <p:spPr>
          <a:xfrm>
            <a:off x="5724785" y="5591962"/>
            <a:ext cx="7187897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sz="4400" dirty="0"/>
              <a:t>To put in MS Template Creator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CF9B34-F005-4549-91EC-0C7AF9585CA4}"/>
                  </a:ext>
                </a:extLst>
              </p:cNvPr>
              <p:cNvSpPr txBox="1"/>
              <p:nvPr/>
            </p:nvSpPr>
            <p:spPr>
              <a:xfrm>
                <a:off x="5984994" y="2103982"/>
                <a:ext cx="8445570" cy="1274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00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000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den>
                      </m:f>
                      <m:r>
                        <a:rPr lang="en-SG" sz="4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000" b="0" i="1" smtClean="0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4000" b="0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SG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</m:t>
                          </m:r>
                          <m:r>
                            <a:rPr lang="en-SG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CF9B34-F005-4549-91EC-0C7AF9585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94" y="2103982"/>
                <a:ext cx="8445570" cy="12742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45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3369C-8902-4D49-9DAA-17DF9B46B2FD}"/>
                  </a:ext>
                </a:extLst>
              </p:cNvPr>
              <p:cNvSpPr txBox="1"/>
              <p:nvPr/>
            </p:nvSpPr>
            <p:spPr>
              <a:xfrm>
                <a:off x="1318885" y="3196679"/>
                <a:ext cx="11201871" cy="180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3369C-8902-4D49-9DAA-17DF9B46B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85" y="3196679"/>
                <a:ext cx="11201871" cy="1800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D33F41-5DC3-4C2D-83F8-E064A4E2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32" y="6594230"/>
            <a:ext cx="2532063" cy="225921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10C26-97FE-4686-97C4-1C0C4817A47D}"/>
              </a:ext>
            </a:extLst>
          </p:cNvPr>
          <p:cNvCxnSpPr>
            <a:cxnSpLocks/>
          </p:cNvCxnSpPr>
          <p:nvPr/>
        </p:nvCxnSpPr>
        <p:spPr>
          <a:xfrm flipV="1">
            <a:off x="3515747" y="4879077"/>
            <a:ext cx="0" cy="183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001ECA-FE3E-4EB5-9F40-A564D625726F}"/>
              </a:ext>
            </a:extLst>
          </p:cNvPr>
          <p:cNvCxnSpPr>
            <a:cxnSpLocks/>
          </p:cNvCxnSpPr>
          <p:nvPr/>
        </p:nvCxnSpPr>
        <p:spPr>
          <a:xfrm flipV="1">
            <a:off x="10311947" y="5169581"/>
            <a:ext cx="0" cy="125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4C8A3-DF9F-4655-AEC0-98409A40426C}"/>
              </a:ext>
            </a:extLst>
          </p:cNvPr>
          <p:cNvCxnSpPr/>
          <p:nvPr/>
        </p:nvCxnSpPr>
        <p:spPr>
          <a:xfrm flipV="1">
            <a:off x="6778625" y="4879079"/>
            <a:ext cx="0" cy="18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771DE9-0D0D-4814-82D1-F08BFD675F82}"/>
              </a:ext>
            </a:extLst>
          </p:cNvPr>
          <p:cNvSpPr txBox="1"/>
          <p:nvPr/>
        </p:nvSpPr>
        <p:spPr>
          <a:xfrm>
            <a:off x="6012094" y="6829653"/>
            <a:ext cx="1606061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dirty="0"/>
              <a:t>Protein homogenate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174B2-86D5-4A54-B5A8-6F1010A0EFD2}"/>
              </a:ext>
            </a:extLst>
          </p:cNvPr>
          <p:cNvSpPr txBox="1"/>
          <p:nvPr/>
        </p:nvSpPr>
        <p:spPr>
          <a:xfrm>
            <a:off x="10914695" y="1807837"/>
            <a:ext cx="160606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dirty="0" err="1"/>
              <a:t>BuMe</a:t>
            </a:r>
            <a:r>
              <a:rPr lang="en-SG" sz="1375" dirty="0"/>
              <a:t> with ISTD volume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A596B7-E97E-4727-BFEB-41F9EC199B7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456967" y="2065600"/>
            <a:ext cx="1457728" cy="107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9B53828-8678-4446-977A-79D5DCF82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634" y="6871823"/>
            <a:ext cx="2357438" cy="1899047"/>
          </a:xfrm>
          <a:prstGeom prst="rect">
            <a:avLst/>
          </a:prstGeom>
        </p:spPr>
      </p:pic>
      <p:sp>
        <p:nvSpPr>
          <p:cNvPr id="15" name="Four Column Layout : : CHEAT SHEET">
            <a:extLst>
              <a:ext uri="{FF2B5EF4-FFF2-40B4-BE49-F238E27FC236}">
                <a16:creationId xmlns:a16="http://schemas.microsoft.com/office/drawing/2014/main" id="{F973E7F0-FC82-4304-89DE-F01FDF8D2E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4316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7782AD-3AB7-4FA2-9B30-1941821CBB22}"/>
                  </a:ext>
                </a:extLst>
              </p:cNvPr>
              <p:cNvSpPr txBox="1"/>
              <p:nvPr/>
            </p:nvSpPr>
            <p:spPr>
              <a:xfrm>
                <a:off x="1393512" y="1842776"/>
                <a:ext cx="11201871" cy="180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SG" sz="4583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7782AD-3AB7-4FA2-9B30-1941821C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512" y="1842776"/>
                <a:ext cx="11201871" cy="1800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DD676-8377-4C5B-9653-DEE98C467D7A}"/>
                  </a:ext>
                </a:extLst>
              </p:cNvPr>
              <p:cNvSpPr txBox="1"/>
              <p:nvPr/>
            </p:nvSpPr>
            <p:spPr>
              <a:xfrm>
                <a:off x="747108" y="5095371"/>
                <a:ext cx="12473592" cy="1571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00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000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000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4000" b="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SG" sz="4000" b="0" i="1" strike="sngStrike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den>
                      </m:f>
                      <m:r>
                        <a:rPr lang="en-SG" sz="4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000" b="0" i="1" strike="sngStrike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000" b="0" i="1" strike="sngStrike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(0.0</m:t>
                          </m:r>
                          <m:r>
                            <a:rPr lang="en-SG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SG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000" b="0" i="1" strike="sngStrike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DD676-8377-4C5B-9653-DEE98C467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08" y="5095371"/>
                <a:ext cx="12473592" cy="1571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E6DEFC-3AE1-4A1F-8DE0-DE789B33A35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983904" y="3643077"/>
            <a:ext cx="10544" cy="145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ur Column Layout : : CHEAT SHEET">
            <a:extLst>
              <a:ext uri="{FF2B5EF4-FFF2-40B4-BE49-F238E27FC236}">
                <a16:creationId xmlns:a16="http://schemas.microsoft.com/office/drawing/2014/main" id="{41CCBDCE-DCBF-420E-BF5E-1FBA2E6D2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A1D18C-723A-4B8D-A74E-B2F6F4F2E140}"/>
                  </a:ext>
                </a:extLst>
              </p:cNvPr>
              <p:cNvSpPr txBox="1"/>
              <p:nvPr/>
            </p:nvSpPr>
            <p:spPr>
              <a:xfrm>
                <a:off x="1115406" y="8248838"/>
                <a:ext cx="11758082" cy="1540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(190)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</m:t>
                          </m:r>
                          <m:r>
                            <a:rPr lang="en-SG" sz="4583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.01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SG" sz="4583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𝑢𝑔</m:t>
                      </m:r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A1D18C-723A-4B8D-A74E-B2F6F4F2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06" y="8248838"/>
                <a:ext cx="11758082" cy="1540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B5020-49E3-41F7-AF15-E1E1150E28C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983904" y="6666378"/>
            <a:ext cx="10543" cy="158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7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00000000-0008-0000-0200-000002000000}"/>
                  </a:ext>
                </a:extLst>
              </p:cNvPr>
              <p:cNvSpPr txBox="1"/>
              <p:nvPr/>
            </p:nvSpPr>
            <p:spPr>
              <a:xfrm>
                <a:off x="1105958" y="3854879"/>
                <a:ext cx="6166444" cy="3350618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0">
                  <a:spcAft>
                    <a:spcPts val="917"/>
                  </a:spcAft>
                </a:pPr>
                <a:r>
                  <a:rPr lang="en-SG" sz="1375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Assuming the analyte and the selected ISTD have identical response factors, the concentration of an analyte in the sample can be calculated as</a:t>
                </a:r>
              </a:p>
              <a:p>
                <a:pPr marL="261930">
                  <a:spcAft>
                    <a:spcPts val="917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33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Analyte</m:t>
                        </m:r>
                      </m:sub>
                    </m:sSub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Analyte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ISTD</m:t>
                            </m:r>
                          </m:sub>
                        </m:sSub>
                      </m:den>
                    </m:f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 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33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</a:rPr>
                              <m:t>ISTD</m:t>
                            </m:r>
                          </m:sub>
                        </m:sSub>
                      </m:num>
                      <m:den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𝑆𝑎𝑚𝑝𝑙𝑒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𝐴𝑚𝑜𝑢𝑛𝑡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1833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4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  <m:r>
                      <a:rPr lang="en-US" sz="1833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375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where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 		molar concentration of the analyte in the sample</a:t>
                </a:r>
                <a:endParaRPr lang="en-US" sz="1260" i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analyte,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ISTD,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dirty="0"/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extracted</a:t>
                </a:r>
                <a:r>
                  <a:rPr lang="en-US" sz="1260" dirty="0"/>
                  <a:t> 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from the ISTD mixture,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Sample_Amount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quantity of the sample, 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	concentration of the ISTD in the ISTD mixture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/>
              </a:p>
            </p:txBody>
          </p:sp>
        </mc:Choice>
        <mc:Fallback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00000000-0008-0000-0200-000002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8" y="3854879"/>
                <a:ext cx="6166444" cy="3350618"/>
              </a:xfrm>
              <a:prstGeom prst="rect">
                <a:avLst/>
              </a:prstGeom>
              <a:blipFill>
                <a:blip r:embed="rId2"/>
                <a:stretch>
                  <a:fillRect b="-543"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0A3E7E-5506-45AA-8CA2-4AE2E3E5C5A9}"/>
                  </a:ext>
                </a:extLst>
              </p:cNvPr>
              <p:cNvSpPr txBox="1"/>
              <p:nvPr/>
            </p:nvSpPr>
            <p:spPr>
              <a:xfrm>
                <a:off x="7747479" y="3894694"/>
                <a:ext cx="5594466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27412" indent="-32741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</a:t>
                </a:r>
                <a:r>
                  <a:rPr lang="en-SG" sz="1375" b="0" dirty="0"/>
                  <a:t>is</a:t>
                </a:r>
                <a:r>
                  <a:rPr lang="en-SG" sz="1375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SG" sz="1375" dirty="0"/>
              </a:p>
              <a:p>
                <a:pPr marL="327412" indent="-32741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1375" dirty="0"/>
                  <a:t> </a:t>
                </a:r>
                <a:r>
                  <a:rPr lang="en-SG" sz="1375" b="0" dirty="0"/>
                  <a:t>is</a:t>
                </a:r>
                <a:r>
                  <a:rPr lang="en-SG" sz="1375" dirty="0"/>
                  <a:t> </a:t>
                </a:r>
                <a14:m>
                  <m:oMath xmlns:m="http://schemas.openxmlformats.org/officeDocument/2006/math">
                    <m:r>
                      <a:rPr lang="en-SG" sz="1375" b="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375" b="0" i="0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SG" sz="1375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sz="1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𝑝𝑟𝑜𝑡𝑒𝑖𝑛</m:t>
                        </m:r>
                      </m:sub>
                    </m:sSub>
                    <m:r>
                      <a:rPr lang="en-SG" sz="1375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375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0A3E7E-5506-45AA-8CA2-4AE2E3E5C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79" y="3894694"/>
                <a:ext cx="5594466" cy="557460"/>
              </a:xfrm>
              <a:prstGeom prst="rect">
                <a:avLst/>
              </a:prstGeom>
              <a:blipFill>
                <a:blip r:embed="rId3"/>
                <a:stretch>
                  <a:fillRect l="-218" t="-2198" b="-87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2967AEF4-09E2-4234-A1A6-DFFBA04D9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330480-96CC-40EB-AFD4-40307D211119}"/>
                  </a:ext>
                </a:extLst>
              </p:cNvPr>
              <p:cNvSpPr txBox="1"/>
              <p:nvPr/>
            </p:nvSpPr>
            <p:spPr>
              <a:xfrm>
                <a:off x="1105958" y="1522980"/>
                <a:ext cx="11758082" cy="1540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(190)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</m:t>
                          </m:r>
                          <m:r>
                            <a:rPr lang="en-SG" sz="4583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.01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SG" sz="4583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𝑢𝑔</m:t>
                      </m:r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330480-96CC-40EB-AFD4-40307D211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8" y="1522980"/>
                <a:ext cx="11758082" cy="1540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09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749</Words>
  <Application>Microsoft Office PowerPoint</Application>
  <PresentationFormat>Custom</PresentationFormat>
  <Paragraphs>120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DengXian</vt:lpstr>
      <vt:lpstr>STKaiti</vt:lpstr>
      <vt:lpstr>Arial</vt:lpstr>
      <vt:lpstr>Avenir Roman</vt:lpstr>
      <vt:lpstr>Calibri</vt:lpstr>
      <vt:lpstr>Cambria Math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MSOrganiser Summary</vt:lpstr>
      <vt:lpstr>MSOrganiser Summary</vt:lpstr>
      <vt:lpstr>Concentration calculation of non-liquid samples</vt:lpstr>
      <vt:lpstr>Cell number concentration calculation</vt:lpstr>
      <vt:lpstr>Cell number concentration calculation</vt:lpstr>
      <vt:lpstr>Cell number concentration calculation</vt:lpstr>
      <vt:lpstr>Protein concentration calculation</vt:lpstr>
      <vt:lpstr>Protein concentration calculation</vt:lpstr>
      <vt:lpstr>Protein concentration calculation</vt:lpstr>
      <vt:lpstr>To put in MS Template Creator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SLING_Printer</dc:creator>
  <cp:lastModifiedBy>Jeremy John Selva</cp:lastModifiedBy>
  <cp:revision>62</cp:revision>
  <dcterms:modified xsi:type="dcterms:W3CDTF">2021-10-23T07:20:56Z</dcterms:modified>
</cp:coreProperties>
</file>