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3970000" cy="10795000"/>
  <p:notesSz cx="7102475" cy="9388475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7" autoAdjust="0"/>
    <p:restoredTop sz="94660"/>
  </p:normalViewPr>
  <p:slideViewPr>
    <p:cSldViewPr snapToGrid="0">
      <p:cViewPr>
        <p:scale>
          <a:sx n="66" d="100"/>
          <a:sy n="66" d="100"/>
        </p:scale>
        <p:origin x="1326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273175" y="704850"/>
            <a:ext cx="4556125" cy="3519488"/>
          </a:xfrm>
          <a:prstGeom prst="rect">
            <a:avLst/>
          </a:prstGeom>
        </p:spPr>
        <p:txBody>
          <a:bodyPr lIns="94229" tIns="47114" rIns="94229" bIns="47114"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46997" y="4459526"/>
            <a:ext cx="5208482" cy="4224814"/>
          </a:xfrm>
          <a:prstGeom prst="rect">
            <a:avLst/>
          </a:prstGeom>
        </p:spPr>
        <p:txBody>
          <a:bodyPr lIns="94229" tIns="47114" rIns="94229" bIns="47114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Basics"/>
          <p:cNvSpPr txBox="1"/>
          <p:nvPr/>
        </p:nvSpPr>
        <p:spPr>
          <a:xfrm>
            <a:off x="244588" y="1108677"/>
            <a:ext cx="206146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Input Raw data</a:t>
            </a:r>
            <a:endParaRPr dirty="0"/>
          </a:p>
        </p:txBody>
      </p:sp>
      <p:sp>
        <p:nvSpPr>
          <p:cNvPr id="132" name="Line"/>
          <p:cNvSpPr/>
          <p:nvPr/>
        </p:nvSpPr>
        <p:spPr>
          <a:xfrm>
            <a:off x="305939" y="1060800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2" y="361177"/>
            <a:ext cx="7858186" cy="573722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SG" dirty="0"/>
              <a:t>MS Template Creator Summary</a:t>
            </a:r>
            <a:endParaRPr dirty="0"/>
          </a:p>
        </p:txBody>
      </p:sp>
      <p:sp>
        <p:nvSpPr>
          <p:cNvPr id="135" name="Line"/>
          <p:cNvSpPr/>
          <p:nvPr/>
        </p:nvSpPr>
        <p:spPr>
          <a:xfrm flipV="1">
            <a:off x="253238" y="1039190"/>
            <a:ext cx="4643140" cy="39644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451939"/>
              </p:ext>
            </p:extLst>
          </p:nvPr>
        </p:nvGraphicFramePr>
        <p:xfrm>
          <a:off x="273856" y="1792736"/>
          <a:ext cx="4512087" cy="1920177"/>
        </p:xfrm>
        <a:graphic>
          <a:graphicData uri="http://schemas.openxmlformats.org/drawingml/2006/table">
            <a:tbl>
              <a:tblPr firstRow="1" firstCol="1" bandRow="1"/>
              <a:tblGrid>
                <a:gridCol w="1168501">
                  <a:extLst>
                    <a:ext uri="{9D8B030D-6E8A-4147-A177-3AD203B41FA5}">
                      <a16:colId xmlns:a16="http://schemas.microsoft.com/office/drawing/2014/main" val="2286104041"/>
                    </a:ext>
                  </a:extLst>
                </a:gridCol>
                <a:gridCol w="1448111">
                  <a:extLst>
                    <a:ext uri="{9D8B030D-6E8A-4147-A177-3AD203B41FA5}">
                      <a16:colId xmlns:a16="http://schemas.microsoft.com/office/drawing/2014/main" val="4176594841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14449761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000" b="1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MRM transition names data form</a:t>
                      </a:r>
                      <a:endParaRPr lang="en-SG" sz="100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000" b="1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Compulsory column names</a:t>
                      </a:r>
                      <a:endParaRPr lang="en-SG" sz="1000" dirty="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000" b="1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Restricted column names</a:t>
                      </a:r>
                      <a:endParaRPr lang="en-SG" sz="1000" dirty="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396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Agilent’s </a:t>
                      </a:r>
                      <a:r>
                        <a:rPr lang="en-SG" sz="900" dirty="0" err="1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WideTable</a:t>
                      </a: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 form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Data File (from Sample)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Quantitation Message (from Sample)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Columns from 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Qualifier Methods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ISTD Compound Methods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ISTD Compound Results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521832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Agilent’s CompoundTable form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Name (from Compound Method)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Data File (from Sample)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Quantitation Message (from Sample)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Columns from 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Qualifier Methods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Qualifier Results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ISTD Compound Methods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ISTD Compound Results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62090"/>
                  </a:ext>
                </a:extLst>
              </a:tr>
            </a:tbl>
          </a:graphicData>
        </a:graphic>
      </p:graphicFrame>
      <p:pic>
        <p:nvPicPr>
          <p:cNvPr id="273" name="Picture 272"/>
          <p:cNvPicPr/>
          <p:nvPr/>
        </p:nvPicPr>
        <p:blipFill>
          <a:blip r:embed="rId2"/>
          <a:stretch>
            <a:fillRect/>
          </a:stretch>
        </p:blipFill>
        <p:spPr>
          <a:xfrm>
            <a:off x="254498" y="4047332"/>
            <a:ext cx="4512087" cy="759804"/>
          </a:xfrm>
          <a:prstGeom prst="rect">
            <a:avLst/>
          </a:prstGeom>
        </p:spPr>
      </p:pic>
      <p:sp>
        <p:nvSpPr>
          <p:cNvPr id="274" name="ICONS"/>
          <p:cNvSpPr txBox="1"/>
          <p:nvPr/>
        </p:nvSpPr>
        <p:spPr>
          <a:xfrm>
            <a:off x="263781" y="3801162"/>
            <a:ext cx="65723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Example</a:t>
            </a:r>
            <a:endParaRPr dirty="0"/>
          </a:p>
        </p:txBody>
      </p:sp>
      <p:sp>
        <p:nvSpPr>
          <p:cNvPr id="196" name="Useful Elements"/>
          <p:cNvSpPr txBox="1"/>
          <p:nvPr/>
        </p:nvSpPr>
        <p:spPr>
          <a:xfrm>
            <a:off x="4987168" y="1096967"/>
            <a:ext cx="485615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Transition Name Annotation (</a:t>
            </a:r>
            <a:r>
              <a:rPr lang="en-SG" dirty="0" err="1"/>
              <a:t>cont</a:t>
            </a:r>
            <a:r>
              <a:rPr lang="en-SG" dirty="0"/>
              <a:t>)</a:t>
            </a:r>
            <a:endParaRPr dirty="0"/>
          </a:p>
        </p:txBody>
      </p:sp>
      <p:sp>
        <p:nvSpPr>
          <p:cNvPr id="197" name="Line"/>
          <p:cNvSpPr/>
          <p:nvPr/>
        </p:nvSpPr>
        <p:spPr>
          <a:xfrm flipV="1">
            <a:off x="4896378" y="1024465"/>
            <a:ext cx="8985314" cy="1799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5" name="CODE"/>
          <p:cNvSpPr txBox="1"/>
          <p:nvPr/>
        </p:nvSpPr>
        <p:spPr>
          <a:xfrm>
            <a:off x="5039997" y="1463325"/>
            <a:ext cx="72135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Validation</a:t>
            </a:r>
            <a:endParaRPr dirty="0"/>
          </a:p>
        </p:txBody>
      </p:sp>
      <p:sp>
        <p:nvSpPr>
          <p:cNvPr id="276" name="Where possible, use code that works when run."/>
          <p:cNvSpPr txBox="1"/>
          <p:nvPr/>
        </p:nvSpPr>
        <p:spPr>
          <a:xfrm>
            <a:off x="5003917" y="1676835"/>
            <a:ext cx="1963608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Click on the button below to check if ISTD is valid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1" name="CODE"/>
          <p:cNvSpPr txBox="1"/>
          <p:nvPr/>
        </p:nvSpPr>
        <p:spPr>
          <a:xfrm>
            <a:off x="7393103" y="1470486"/>
            <a:ext cx="196688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Transfer ISTD for annotation</a:t>
            </a:r>
            <a:endParaRPr dirty="0"/>
          </a:p>
        </p:txBody>
      </p:sp>
      <p:sp>
        <p:nvSpPr>
          <p:cNvPr id="282" name="Where possible, use code that works when run."/>
          <p:cNvSpPr txBox="1"/>
          <p:nvPr/>
        </p:nvSpPr>
        <p:spPr>
          <a:xfrm>
            <a:off x="7362618" y="1676884"/>
            <a:ext cx="2297144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Click on the button below to transfer the ISTD </a:t>
            </a: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the </a:t>
            </a:r>
            <a:r>
              <a:rPr lang="en-SG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ISTD_Annot</a:t>
            </a: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sheet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</a:endParaRPr>
          </a:p>
        </p:txBody>
      </p:sp>
      <p:sp>
        <p:nvSpPr>
          <p:cNvPr id="321" name="CODE"/>
          <p:cNvSpPr txBox="1"/>
          <p:nvPr/>
        </p:nvSpPr>
        <p:spPr>
          <a:xfrm>
            <a:off x="263781" y="1462822"/>
            <a:ext cx="238687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Table of valid MRM data formats</a:t>
            </a:r>
            <a:endParaRPr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43A0BD0-3B02-4BEC-BE20-9E259415A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47" y="4929270"/>
            <a:ext cx="4512087" cy="794382"/>
          </a:xfrm>
          <a:prstGeom prst="rect">
            <a:avLst/>
          </a:prstGeom>
        </p:spPr>
      </p:pic>
      <p:sp>
        <p:nvSpPr>
          <p:cNvPr id="60" name="Basics">
            <a:extLst>
              <a:ext uri="{FF2B5EF4-FFF2-40B4-BE49-F238E27FC236}">
                <a16:creationId xmlns:a16="http://schemas.microsoft.com/office/drawing/2014/main" id="{E44F4EF6-1A45-4FC0-B34E-CC34BB1DF92E}"/>
              </a:ext>
            </a:extLst>
          </p:cNvPr>
          <p:cNvSpPr txBox="1"/>
          <p:nvPr/>
        </p:nvSpPr>
        <p:spPr>
          <a:xfrm>
            <a:off x="277924" y="6004533"/>
            <a:ext cx="252633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Input Tabular data</a:t>
            </a:r>
            <a:endParaRPr dirty="0"/>
          </a:p>
        </p:txBody>
      </p:sp>
      <p:sp>
        <p:nvSpPr>
          <p:cNvPr id="61" name="Line">
            <a:extLst>
              <a:ext uri="{FF2B5EF4-FFF2-40B4-BE49-F238E27FC236}">
                <a16:creationId xmlns:a16="http://schemas.microsoft.com/office/drawing/2014/main" id="{C1CE8529-D781-4C5E-9CD0-28E9E638AF44}"/>
              </a:ext>
            </a:extLst>
          </p:cNvPr>
          <p:cNvSpPr/>
          <p:nvPr/>
        </p:nvSpPr>
        <p:spPr>
          <a:xfrm>
            <a:off x="273163" y="5925178"/>
            <a:ext cx="4671788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" name="ICONS">
            <a:extLst>
              <a:ext uri="{FF2B5EF4-FFF2-40B4-BE49-F238E27FC236}">
                <a16:creationId xmlns:a16="http://schemas.microsoft.com/office/drawing/2014/main" id="{E98DD354-774E-490D-8160-AC5A04C41733}"/>
              </a:ext>
            </a:extLst>
          </p:cNvPr>
          <p:cNvSpPr txBox="1"/>
          <p:nvPr/>
        </p:nvSpPr>
        <p:spPr>
          <a:xfrm>
            <a:off x="284949" y="6375028"/>
            <a:ext cx="65723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Example</a:t>
            </a:r>
            <a:endParaRPr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4AD847E-E048-4CC6-A839-FA6723469F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956"/>
          <a:stretch/>
        </p:blipFill>
        <p:spPr>
          <a:xfrm>
            <a:off x="273163" y="6975565"/>
            <a:ext cx="1718436" cy="970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00B2604-273E-4FF7-BA2A-759D44555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8145" y="6959869"/>
            <a:ext cx="2526332" cy="510125"/>
          </a:xfrm>
          <a:prstGeom prst="rect">
            <a:avLst/>
          </a:prstGeom>
        </p:spPr>
      </p:pic>
      <p:sp>
        <p:nvSpPr>
          <p:cNvPr id="70" name="Where possible, use code that works when run.">
            <a:extLst>
              <a:ext uri="{FF2B5EF4-FFF2-40B4-BE49-F238E27FC236}">
                <a16:creationId xmlns:a16="http://schemas.microsoft.com/office/drawing/2014/main" id="{3B3B9455-2811-4E17-97EB-E27BBAE77760}"/>
              </a:ext>
            </a:extLst>
          </p:cNvPr>
          <p:cNvSpPr txBox="1"/>
          <p:nvPr/>
        </p:nvSpPr>
        <p:spPr>
          <a:xfrm>
            <a:off x="256671" y="6560239"/>
            <a:ext cx="1718436" cy="414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sz="1100" dirty="0">
                <a:latin typeface="Source Sans Pro"/>
                <a:ea typeface="Source Sans Pro"/>
                <a:cs typeface="Source Sans Pro"/>
                <a:sym typeface="Source Sans Pro"/>
              </a:rPr>
              <a:t>Samples as rows. </a:t>
            </a:r>
            <a:r>
              <a:rPr lang="en-SG" sz="1100" dirty="0"/>
              <a:t>T</a:t>
            </a:r>
            <a:r>
              <a:rPr lang="en-SG" sz="1100" dirty="0">
                <a:latin typeface="Source Sans Pro"/>
                <a:ea typeface="Source Sans Pro"/>
                <a:cs typeface="Source Sans Pro"/>
                <a:sym typeface="Source Sans Pro"/>
              </a:rPr>
              <a:t>ransitions as columns</a:t>
            </a:r>
            <a:endParaRPr sz="11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" name="Where possible, use code that works when run.">
            <a:extLst>
              <a:ext uri="{FF2B5EF4-FFF2-40B4-BE49-F238E27FC236}">
                <a16:creationId xmlns:a16="http://schemas.microsoft.com/office/drawing/2014/main" id="{67F6CE62-6FA0-46F7-950C-14CD7851EC7F}"/>
              </a:ext>
            </a:extLst>
          </p:cNvPr>
          <p:cNvSpPr txBox="1"/>
          <p:nvPr/>
        </p:nvSpPr>
        <p:spPr>
          <a:xfrm>
            <a:off x="2257669" y="6604982"/>
            <a:ext cx="2526333" cy="262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sz="1100" dirty="0"/>
              <a:t>T</a:t>
            </a:r>
            <a:r>
              <a:rPr lang="en-SG" sz="1100" dirty="0">
                <a:latin typeface="Source Sans Pro"/>
                <a:ea typeface="Source Sans Pro"/>
                <a:cs typeface="Source Sans Pro"/>
                <a:sym typeface="Source Sans Pro"/>
              </a:rPr>
              <a:t>ransitions as rows. Samples as columns</a:t>
            </a:r>
            <a:endParaRPr sz="11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2" name="Where possible, use code that works when run.">
            <a:extLst>
              <a:ext uri="{FF2B5EF4-FFF2-40B4-BE49-F238E27FC236}">
                <a16:creationId xmlns:a16="http://schemas.microsoft.com/office/drawing/2014/main" id="{E3367E7C-5C46-4E45-9041-41BDC06846F2}"/>
              </a:ext>
            </a:extLst>
          </p:cNvPr>
          <p:cNvSpPr txBox="1"/>
          <p:nvPr/>
        </p:nvSpPr>
        <p:spPr>
          <a:xfrm>
            <a:off x="9718573" y="4064911"/>
            <a:ext cx="4492591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Conversion of concentration values from </a:t>
            </a:r>
            <a:r>
              <a:rPr lang="en-SG" dirty="0" err="1">
                <a:latin typeface="Source Sans Pro"/>
                <a:ea typeface="Source Sans Pro"/>
                <a:cs typeface="Source Sans Pro"/>
                <a:sym typeface="Source Sans Pro"/>
              </a:rPr>
              <a:t>nM</a:t>
            </a: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 to other units are available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" name="Line">
            <a:extLst>
              <a:ext uri="{FF2B5EF4-FFF2-40B4-BE49-F238E27FC236}">
                <a16:creationId xmlns:a16="http://schemas.microsoft.com/office/drawing/2014/main" id="{CFDC8BBB-6810-457D-BA07-69770FEEFF83}"/>
              </a:ext>
            </a:extLst>
          </p:cNvPr>
          <p:cNvSpPr/>
          <p:nvPr/>
        </p:nvSpPr>
        <p:spPr>
          <a:xfrm flipV="1">
            <a:off x="133340" y="8064254"/>
            <a:ext cx="4756756" cy="13649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" name="Useful Elements">
            <a:extLst>
              <a:ext uri="{FF2B5EF4-FFF2-40B4-BE49-F238E27FC236}">
                <a16:creationId xmlns:a16="http://schemas.microsoft.com/office/drawing/2014/main" id="{789AF98A-8865-468A-AF50-7B5E4867C57D}"/>
              </a:ext>
            </a:extLst>
          </p:cNvPr>
          <p:cNvSpPr txBox="1"/>
          <p:nvPr/>
        </p:nvSpPr>
        <p:spPr>
          <a:xfrm>
            <a:off x="201032" y="8152129"/>
            <a:ext cx="403005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Transition Name Annotation</a:t>
            </a:r>
            <a:endParaRPr dirty="0"/>
          </a:p>
        </p:txBody>
      </p:sp>
      <p:sp>
        <p:nvSpPr>
          <p:cNvPr id="87" name="CODE">
            <a:extLst>
              <a:ext uri="{FF2B5EF4-FFF2-40B4-BE49-F238E27FC236}">
                <a16:creationId xmlns:a16="http://schemas.microsoft.com/office/drawing/2014/main" id="{D7E03777-1A15-49FA-BE1C-F89D904D3583}"/>
              </a:ext>
            </a:extLst>
          </p:cNvPr>
          <p:cNvSpPr txBox="1"/>
          <p:nvPr/>
        </p:nvSpPr>
        <p:spPr>
          <a:xfrm>
            <a:off x="201824" y="8505492"/>
            <a:ext cx="161743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 Load Transition Names</a:t>
            </a:r>
            <a:endParaRPr dirty="0"/>
          </a:p>
        </p:txBody>
      </p:sp>
      <p:sp>
        <p:nvSpPr>
          <p:cNvPr id="88" name="Where possible, use code that works when run.">
            <a:extLst>
              <a:ext uri="{FF2B5EF4-FFF2-40B4-BE49-F238E27FC236}">
                <a16:creationId xmlns:a16="http://schemas.microsoft.com/office/drawing/2014/main" id="{05154C74-F53D-4E3C-A4DA-47160D05A5F8}"/>
              </a:ext>
            </a:extLst>
          </p:cNvPr>
          <p:cNvSpPr txBox="1"/>
          <p:nvPr/>
        </p:nvSpPr>
        <p:spPr>
          <a:xfrm>
            <a:off x="192666" y="8760100"/>
            <a:ext cx="2007353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Click on the button below to load the transition names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Useful Elements">
            <a:extLst>
              <a:ext uri="{FF2B5EF4-FFF2-40B4-BE49-F238E27FC236}">
                <a16:creationId xmlns:a16="http://schemas.microsoft.com/office/drawing/2014/main" id="{4A4DEF98-2A59-444B-AEFA-B40B87FE4695}"/>
              </a:ext>
            </a:extLst>
          </p:cNvPr>
          <p:cNvSpPr txBox="1"/>
          <p:nvPr/>
        </p:nvSpPr>
        <p:spPr>
          <a:xfrm>
            <a:off x="9728490" y="1096081"/>
            <a:ext cx="403005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ISTD Annotation</a:t>
            </a:r>
            <a:endParaRPr dirty="0"/>
          </a:p>
        </p:txBody>
      </p:sp>
      <p:sp>
        <p:nvSpPr>
          <p:cNvPr id="78" name="CODE">
            <a:extLst>
              <a:ext uri="{FF2B5EF4-FFF2-40B4-BE49-F238E27FC236}">
                <a16:creationId xmlns:a16="http://schemas.microsoft.com/office/drawing/2014/main" id="{778A6173-D75E-4656-A345-5698D47394E5}"/>
              </a:ext>
            </a:extLst>
          </p:cNvPr>
          <p:cNvSpPr txBox="1"/>
          <p:nvPr/>
        </p:nvSpPr>
        <p:spPr>
          <a:xfrm>
            <a:off x="9772629" y="1470325"/>
            <a:ext cx="250989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ISTD concentration calculation</a:t>
            </a:r>
            <a:endParaRPr dirty="0"/>
          </a:p>
        </p:txBody>
      </p:sp>
      <p:sp>
        <p:nvSpPr>
          <p:cNvPr id="79" name="Where possible, use code that works when run.">
            <a:extLst>
              <a:ext uri="{FF2B5EF4-FFF2-40B4-BE49-F238E27FC236}">
                <a16:creationId xmlns:a16="http://schemas.microsoft.com/office/drawing/2014/main" id="{D68E4822-32EB-4674-9B13-ADBB8EC822CB}"/>
              </a:ext>
            </a:extLst>
          </p:cNvPr>
          <p:cNvSpPr txBox="1"/>
          <p:nvPr/>
        </p:nvSpPr>
        <p:spPr>
          <a:xfrm>
            <a:off x="9740508" y="1701233"/>
            <a:ext cx="4120385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Click on the button “Convert to </a:t>
            </a:r>
            <a:r>
              <a:rPr lang="en-SG" dirty="0" err="1">
                <a:latin typeface="Source Sans Pro"/>
                <a:ea typeface="Source Sans Pro"/>
                <a:cs typeface="Source Sans Pro"/>
                <a:sym typeface="Source Sans Pro"/>
              </a:rPr>
              <a:t>nM</a:t>
            </a: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 and Verify” to change the given ISTD calculations from ng/mL to </a:t>
            </a:r>
            <a:r>
              <a:rPr lang="en-SG" dirty="0" err="1">
                <a:latin typeface="Source Sans Pro"/>
                <a:ea typeface="Source Sans Pro"/>
                <a:cs typeface="Source Sans Pro"/>
                <a:sym typeface="Source Sans Pro"/>
              </a:rPr>
              <a:t>nM.</a:t>
            </a: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 Users may </a:t>
            </a:r>
            <a:r>
              <a:rPr lang="en-SG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key in the concentration in </a:t>
            </a:r>
            <a:r>
              <a:rPr lang="en-SG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nM</a:t>
            </a:r>
            <a:r>
              <a:rPr lang="en-SG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 directly as well.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" name="Useful Elements">
            <a:extLst>
              <a:ext uri="{FF2B5EF4-FFF2-40B4-BE49-F238E27FC236}">
                <a16:creationId xmlns:a16="http://schemas.microsoft.com/office/drawing/2014/main" id="{C5D21B2A-99F2-4E07-A6E6-A42DD87C3658}"/>
              </a:ext>
            </a:extLst>
          </p:cNvPr>
          <p:cNvSpPr txBox="1"/>
          <p:nvPr/>
        </p:nvSpPr>
        <p:spPr>
          <a:xfrm>
            <a:off x="4996683" y="5395567"/>
            <a:ext cx="403005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Sample Annotation</a:t>
            </a:r>
            <a:endParaRPr dirty="0"/>
          </a:p>
        </p:txBody>
      </p:sp>
      <p:sp>
        <p:nvSpPr>
          <p:cNvPr id="98" name="Line">
            <a:extLst>
              <a:ext uri="{FF2B5EF4-FFF2-40B4-BE49-F238E27FC236}">
                <a16:creationId xmlns:a16="http://schemas.microsoft.com/office/drawing/2014/main" id="{CDC5B9E0-8BF4-4681-8038-4261BB8A6686}"/>
              </a:ext>
            </a:extLst>
          </p:cNvPr>
          <p:cNvSpPr/>
          <p:nvPr/>
        </p:nvSpPr>
        <p:spPr>
          <a:xfrm>
            <a:off x="4938255" y="5317335"/>
            <a:ext cx="8943437" cy="3399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" name="CODE">
            <a:extLst>
              <a:ext uri="{FF2B5EF4-FFF2-40B4-BE49-F238E27FC236}">
                <a16:creationId xmlns:a16="http://schemas.microsoft.com/office/drawing/2014/main" id="{63D21447-3172-4644-BE55-D8E563400ADA}"/>
              </a:ext>
            </a:extLst>
          </p:cNvPr>
          <p:cNvSpPr txBox="1"/>
          <p:nvPr/>
        </p:nvSpPr>
        <p:spPr>
          <a:xfrm>
            <a:off x="5029206" y="5779349"/>
            <a:ext cx="242053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Create a new Sample Annotation</a:t>
            </a:r>
            <a:endParaRPr dirty="0"/>
          </a:p>
        </p:txBody>
      </p:sp>
      <p:sp>
        <p:nvSpPr>
          <p:cNvPr id="103" name="Where possible, use code that works when run.">
            <a:extLst>
              <a:ext uri="{FF2B5EF4-FFF2-40B4-BE49-F238E27FC236}">
                <a16:creationId xmlns:a16="http://schemas.microsoft.com/office/drawing/2014/main" id="{FCE8DFDA-5AF0-472B-8603-590155997D3A}"/>
              </a:ext>
            </a:extLst>
          </p:cNvPr>
          <p:cNvSpPr txBox="1"/>
          <p:nvPr/>
        </p:nvSpPr>
        <p:spPr>
          <a:xfrm>
            <a:off x="5041078" y="8048458"/>
            <a:ext cx="2165721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228600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 startAt="2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Choose the Sample type</a:t>
            </a:r>
          </a:p>
        </p:txBody>
      </p:sp>
      <p:sp>
        <p:nvSpPr>
          <p:cNvPr id="106" name="Where possible, use code that works when run.">
            <a:extLst>
              <a:ext uri="{FF2B5EF4-FFF2-40B4-BE49-F238E27FC236}">
                <a16:creationId xmlns:a16="http://schemas.microsoft.com/office/drawing/2014/main" id="{EE6DCF4F-1C90-4813-B418-5A4E8254F763}"/>
              </a:ext>
            </a:extLst>
          </p:cNvPr>
          <p:cNvSpPr txBox="1"/>
          <p:nvPr/>
        </p:nvSpPr>
        <p:spPr>
          <a:xfrm>
            <a:off x="5127149" y="9124238"/>
            <a:ext cx="2382309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b="0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Fill any blank cells under the </a:t>
            </a:r>
            <a:r>
              <a:rPr lang="en-SG" b="0" dirty="0" err="1"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Sample_Type</a:t>
            </a:r>
            <a:r>
              <a:rPr lang="en-SG" b="0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 column with “SPL” by clicking this button</a:t>
            </a: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</a:t>
            </a:r>
          </a:p>
        </p:txBody>
      </p:sp>
      <p:sp>
        <p:nvSpPr>
          <p:cNvPr id="112" name="Where possible, use code that works when run.">
            <a:extLst>
              <a:ext uri="{FF2B5EF4-FFF2-40B4-BE49-F238E27FC236}">
                <a16:creationId xmlns:a16="http://schemas.microsoft.com/office/drawing/2014/main" id="{C2BCB013-E329-453A-B40D-90925FCB2223}"/>
              </a:ext>
            </a:extLst>
          </p:cNvPr>
          <p:cNvSpPr txBox="1"/>
          <p:nvPr/>
        </p:nvSpPr>
        <p:spPr>
          <a:xfrm>
            <a:off x="4962068" y="6089224"/>
            <a:ext cx="2609646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228600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Click on the button below to create a new sample annotation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D911DE8-C557-4FEA-8E9B-D4CE8C2615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90717" y="6515796"/>
            <a:ext cx="1545455" cy="319102"/>
          </a:xfrm>
          <a:prstGeom prst="rect">
            <a:avLst/>
          </a:prstGeom>
        </p:spPr>
      </p:pic>
      <p:sp>
        <p:nvSpPr>
          <p:cNvPr id="137" name="Where possible, use code that works when run.">
            <a:extLst>
              <a:ext uri="{FF2B5EF4-FFF2-40B4-BE49-F238E27FC236}">
                <a16:creationId xmlns:a16="http://schemas.microsoft.com/office/drawing/2014/main" id="{5073F9E3-9586-4BF0-97CD-B34ED37D236A}"/>
              </a:ext>
            </a:extLst>
          </p:cNvPr>
          <p:cNvSpPr txBox="1"/>
          <p:nvPr/>
        </p:nvSpPr>
        <p:spPr>
          <a:xfrm>
            <a:off x="7576077" y="6085632"/>
            <a:ext cx="2894391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277200" indent="-228600">
              <a:lnSpc>
                <a:spcPct val="90000"/>
              </a:lnSpc>
              <a:spcBef>
                <a:spcPts val="0"/>
              </a:spcBef>
              <a:buFont typeface="+mj-lt"/>
              <a:buAutoNum type="arabicPeriod" startAt="3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Fill in the sample amount, unit and ISTD mixture volume</a:t>
            </a:r>
          </a:p>
        </p:txBody>
      </p:sp>
      <p:sp>
        <p:nvSpPr>
          <p:cNvPr id="138" name="Where possible, use code that works when run.">
            <a:extLst>
              <a:ext uri="{FF2B5EF4-FFF2-40B4-BE49-F238E27FC236}">
                <a16:creationId xmlns:a16="http://schemas.microsoft.com/office/drawing/2014/main" id="{CC1A34F4-41C7-4E21-9EBA-5198A3B61CEB}"/>
              </a:ext>
            </a:extLst>
          </p:cNvPr>
          <p:cNvSpPr txBox="1"/>
          <p:nvPr/>
        </p:nvSpPr>
        <p:spPr>
          <a:xfrm>
            <a:off x="10784976" y="6085632"/>
            <a:ext cx="2894391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277200" indent="-228600">
              <a:lnSpc>
                <a:spcPct val="90000"/>
              </a:lnSpc>
              <a:spcBef>
                <a:spcPts val="0"/>
              </a:spcBef>
              <a:buFont typeface="+mj-lt"/>
              <a:buAutoNum type="arabicPeriod" startAt="4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Fill in the concentration unit by clicking this button</a:t>
            </a:r>
          </a:p>
        </p:txBody>
      </p:sp>
      <p:sp>
        <p:nvSpPr>
          <p:cNvPr id="139" name="Where possible, use code that works when run.">
            <a:extLst>
              <a:ext uri="{FF2B5EF4-FFF2-40B4-BE49-F238E27FC236}">
                <a16:creationId xmlns:a16="http://schemas.microsoft.com/office/drawing/2014/main" id="{2412D5AB-FD3C-48A9-907B-C7654FD33EE2}"/>
              </a:ext>
            </a:extLst>
          </p:cNvPr>
          <p:cNvSpPr txBox="1"/>
          <p:nvPr/>
        </p:nvSpPr>
        <p:spPr>
          <a:xfrm>
            <a:off x="10916248" y="6842549"/>
            <a:ext cx="2894391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486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Concentration unit is determined by what is provided in the following columns</a:t>
            </a:r>
          </a:p>
        </p:txBody>
      </p:sp>
      <p:sp>
        <p:nvSpPr>
          <p:cNvPr id="148" name="Line">
            <a:extLst>
              <a:ext uri="{FF2B5EF4-FFF2-40B4-BE49-F238E27FC236}">
                <a16:creationId xmlns:a16="http://schemas.microsoft.com/office/drawing/2014/main" id="{7E6B30EF-DC8A-47F0-BC9D-0029BAA10612}"/>
              </a:ext>
            </a:extLst>
          </p:cNvPr>
          <p:cNvSpPr/>
          <p:nvPr/>
        </p:nvSpPr>
        <p:spPr>
          <a:xfrm>
            <a:off x="9659761" y="1060800"/>
            <a:ext cx="16281" cy="4262307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Line">
            <a:extLst>
              <a:ext uri="{FF2B5EF4-FFF2-40B4-BE49-F238E27FC236}">
                <a16:creationId xmlns:a16="http://schemas.microsoft.com/office/drawing/2014/main" id="{1D23D88B-9D1B-4546-BE2F-1862F38A1851}"/>
              </a:ext>
            </a:extLst>
          </p:cNvPr>
          <p:cNvSpPr/>
          <p:nvPr/>
        </p:nvSpPr>
        <p:spPr>
          <a:xfrm>
            <a:off x="4917524" y="1020997"/>
            <a:ext cx="6281" cy="9593967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4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C15179CE-25E4-4B1E-B173-BDD05D9EB977}"/>
              </a:ext>
            </a:extLst>
          </p:cNvPr>
          <p:cNvSpPr txBox="1"/>
          <p:nvPr/>
        </p:nvSpPr>
        <p:spPr>
          <a:xfrm>
            <a:off x="12440394" y="10441191"/>
            <a:ext cx="1379964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Updated: 20</a:t>
            </a:r>
            <a:r>
              <a:rPr lang="en-SG" dirty="0"/>
              <a:t>21</a:t>
            </a:r>
            <a:r>
              <a:rPr dirty="0"/>
              <a:t>-0</a:t>
            </a:r>
            <a:r>
              <a:rPr lang="en-SG" dirty="0"/>
              <a:t>9</a:t>
            </a:r>
            <a:endParaRPr dirty="0"/>
          </a:p>
        </p:txBody>
      </p:sp>
      <p:sp>
        <p:nvSpPr>
          <p:cNvPr id="76" name="Where possible, use code that works when run.">
            <a:extLst>
              <a:ext uri="{FF2B5EF4-FFF2-40B4-BE49-F238E27FC236}">
                <a16:creationId xmlns:a16="http://schemas.microsoft.com/office/drawing/2014/main" id="{B99A2C83-7FEE-4369-9089-E8BDF3EC2444}"/>
              </a:ext>
            </a:extLst>
          </p:cNvPr>
          <p:cNvSpPr txBox="1"/>
          <p:nvPr/>
        </p:nvSpPr>
        <p:spPr>
          <a:xfrm>
            <a:off x="7832222" y="6965480"/>
            <a:ext cx="2727623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b="0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For </a:t>
            </a:r>
            <a:r>
              <a:rPr lang="en-SG" b="0" dirty="0" err="1"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Sample_Type</a:t>
            </a:r>
            <a:r>
              <a:rPr lang="en-SG" b="0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 with consistent values, click on this button</a:t>
            </a:r>
            <a:endParaRPr lang="en-SG" dirty="0"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922543C2-6FFD-4F7E-AC8A-1BE0D7BD9EF9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8421734" y="7394957"/>
            <a:ext cx="1261880" cy="230344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C454CBBA-B3BD-48FA-BA94-1DC4BD2C1B60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7977778" y="8097304"/>
            <a:ext cx="2213847" cy="12666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1F2498-9F65-426B-9289-B51F0E64E8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12802" y="9492312"/>
            <a:ext cx="2844095" cy="747289"/>
          </a:xfrm>
          <a:prstGeom prst="rect">
            <a:avLst/>
          </a:prstGeom>
        </p:spPr>
      </p:pic>
      <p:sp>
        <p:nvSpPr>
          <p:cNvPr id="84" name="Where possible, use code that works when run.">
            <a:extLst>
              <a:ext uri="{FF2B5EF4-FFF2-40B4-BE49-F238E27FC236}">
                <a16:creationId xmlns:a16="http://schemas.microsoft.com/office/drawing/2014/main" id="{104F9B17-8294-4968-875F-2C61AC423AF4}"/>
              </a:ext>
            </a:extLst>
          </p:cNvPr>
          <p:cNvSpPr txBox="1"/>
          <p:nvPr/>
        </p:nvSpPr>
        <p:spPr>
          <a:xfrm>
            <a:off x="7832221" y="7662518"/>
            <a:ext cx="2727623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Fill in the values and click on the respective “Autofill” buttons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9F0643-72A1-4BA7-9AA8-4DB871589E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88566" y="4553332"/>
            <a:ext cx="1891591" cy="5228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5E3BA8-3CD7-4B65-A247-84A9F2BB5C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16514" y="4547540"/>
            <a:ext cx="2009151" cy="576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FE4DEA-4583-4FA8-B3C6-E162C50AA0B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54138" y="7330468"/>
            <a:ext cx="1225886" cy="3277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F83B1F-129D-44A3-A304-C794E4E264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027575" y="7821602"/>
            <a:ext cx="1252449" cy="4503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0D7956-CD93-4107-8D5A-6F155E984DC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421072" y="7548134"/>
            <a:ext cx="1275765" cy="4906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0CD6E0-03AB-4766-BF7C-94F660AE6B9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9607" y="9248752"/>
            <a:ext cx="2112563" cy="2400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1DF8ED-8F65-4BD3-940C-59BF75B6BE3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0143" y="9559113"/>
            <a:ext cx="2152634" cy="2337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D01495-5C68-4A9B-BD75-56C9B978F45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48571" y="2373548"/>
            <a:ext cx="950733" cy="2852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A8F300-BD92-4190-961C-7CA283A59CC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47735" y="2380761"/>
            <a:ext cx="1447600" cy="26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89939D-CB80-427C-AA67-EA1722DA115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18064" y="8644219"/>
            <a:ext cx="2272326" cy="10888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4A521D-B836-4A10-A746-B7F5DD2F9B0C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15" r="2807"/>
          <a:stretch/>
        </p:blipFill>
        <p:spPr>
          <a:xfrm>
            <a:off x="5127149" y="2832812"/>
            <a:ext cx="1975195" cy="18479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F86B33-6513-4C03-90BD-DD84CF799EB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487774" y="2858995"/>
            <a:ext cx="1752695" cy="12996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137C525-DBCF-45BD-9583-58D10041DDC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305642" y="2324527"/>
            <a:ext cx="2993243" cy="7572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DDA467-9B4A-4AD1-A457-6040F9A39C5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301920" y="3243895"/>
            <a:ext cx="2976962" cy="7382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6D4073A-02B7-414E-B9EF-FE96C2BA4174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359" t="2162" r="1"/>
          <a:stretch/>
        </p:blipFill>
        <p:spPr>
          <a:xfrm>
            <a:off x="5101906" y="7273193"/>
            <a:ext cx="2400157" cy="6399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7C80755-C865-4BCF-8D3E-CCF76E59BC6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218055" y="6520417"/>
            <a:ext cx="2001110" cy="2262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856F32D-9031-4241-9246-0D76A1CA9EDE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242851" y="6818245"/>
            <a:ext cx="1973473" cy="25666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06939F7-BF4E-44E4-9D22-BA0C10BE364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444504" y="8339138"/>
            <a:ext cx="1658598" cy="67163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9FADB6D-7915-474D-9E4E-9F91CB75402D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337534" y="9810143"/>
            <a:ext cx="1784106" cy="24109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DB3FE27-4CEA-4C1A-8215-FB84F0C84527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882272" y="6554143"/>
            <a:ext cx="2672487" cy="31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234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SG" dirty="0"/>
              <a:t>MS Template Creator Summary</a:t>
            </a:r>
            <a:endParaRPr dirty="0"/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12440394" y="10441191"/>
            <a:ext cx="1379964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Updated: 20</a:t>
            </a:r>
            <a:r>
              <a:rPr lang="en-SG" dirty="0"/>
              <a:t>21</a:t>
            </a:r>
            <a:r>
              <a:rPr dirty="0"/>
              <a:t>-0</a:t>
            </a:r>
            <a:r>
              <a:rPr lang="en-SG" dirty="0"/>
              <a:t>9</a:t>
            </a:r>
            <a:endParaRPr dirty="0"/>
          </a:p>
        </p:txBody>
      </p:sp>
      <p:sp>
        <p:nvSpPr>
          <p:cNvPr id="295" name="Useful Elements"/>
          <p:cNvSpPr txBox="1"/>
          <p:nvPr/>
        </p:nvSpPr>
        <p:spPr>
          <a:xfrm>
            <a:off x="253574" y="1153514"/>
            <a:ext cx="403005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Sample Annotation (</a:t>
            </a:r>
            <a:r>
              <a:rPr lang="en-SG" dirty="0" err="1"/>
              <a:t>cont</a:t>
            </a:r>
            <a:r>
              <a:rPr lang="en-SG" dirty="0"/>
              <a:t>)</a:t>
            </a:r>
            <a:endParaRPr dirty="0"/>
          </a:p>
        </p:txBody>
      </p:sp>
      <p:sp>
        <p:nvSpPr>
          <p:cNvPr id="296" name="Line"/>
          <p:cNvSpPr/>
          <p:nvPr/>
        </p:nvSpPr>
        <p:spPr>
          <a:xfrm>
            <a:off x="263649" y="1057059"/>
            <a:ext cx="7338267" cy="23737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8" name="CODE"/>
          <p:cNvSpPr txBox="1"/>
          <p:nvPr/>
        </p:nvSpPr>
        <p:spPr>
          <a:xfrm>
            <a:off x="3936631" y="1501179"/>
            <a:ext cx="284372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Copy RQC Samples to Dilution Annotation</a:t>
            </a:r>
            <a:endParaRPr dirty="0"/>
          </a:p>
        </p:txBody>
      </p:sp>
      <p:sp>
        <p:nvSpPr>
          <p:cNvPr id="316" name="Where possible, use code that works when run."/>
          <p:cNvSpPr txBox="1"/>
          <p:nvPr/>
        </p:nvSpPr>
        <p:spPr>
          <a:xfrm>
            <a:off x="3823982" y="1861266"/>
            <a:ext cx="3712308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228600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Create a new sample annotation with RQC samples.</a:t>
            </a:r>
          </a:p>
        </p:txBody>
      </p:sp>
      <p:sp>
        <p:nvSpPr>
          <p:cNvPr id="288" name="Useful Elements"/>
          <p:cNvSpPr txBox="1"/>
          <p:nvPr/>
        </p:nvSpPr>
        <p:spPr>
          <a:xfrm>
            <a:off x="7915777" y="1153514"/>
            <a:ext cx="292467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Dilution Annotation</a:t>
            </a:r>
            <a:endParaRPr dirty="0"/>
          </a:p>
        </p:txBody>
      </p:sp>
      <p:sp>
        <p:nvSpPr>
          <p:cNvPr id="289" name="Line"/>
          <p:cNvSpPr/>
          <p:nvPr/>
        </p:nvSpPr>
        <p:spPr>
          <a:xfrm flipV="1">
            <a:off x="7892715" y="1068764"/>
            <a:ext cx="5903579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1" name="CODE"/>
          <p:cNvSpPr txBox="1"/>
          <p:nvPr/>
        </p:nvSpPr>
        <p:spPr>
          <a:xfrm>
            <a:off x="7915777" y="1493543"/>
            <a:ext cx="250989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Dilution Information</a:t>
            </a:r>
            <a:endParaRPr dirty="0"/>
          </a:p>
        </p:txBody>
      </p:sp>
      <p:sp>
        <p:nvSpPr>
          <p:cNvPr id="62" name="Where possible, use code that works when run.">
            <a:extLst>
              <a:ext uri="{FF2B5EF4-FFF2-40B4-BE49-F238E27FC236}">
                <a16:creationId xmlns:a16="http://schemas.microsoft.com/office/drawing/2014/main" id="{5B6B321E-6F6D-4255-A749-9BF2458FE197}"/>
              </a:ext>
            </a:extLst>
          </p:cNvPr>
          <p:cNvSpPr txBox="1"/>
          <p:nvPr/>
        </p:nvSpPr>
        <p:spPr>
          <a:xfrm>
            <a:off x="3868631" y="3550348"/>
            <a:ext cx="3712308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277200" indent="-228600">
              <a:lnSpc>
                <a:spcPct val="90000"/>
              </a:lnSpc>
              <a:spcBef>
                <a:spcPts val="0"/>
              </a:spcBef>
              <a:buFont typeface="+mj-lt"/>
              <a:buAutoNum type="arabicPeriod" startAt="2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Click on the button below to copy RQC samples to Dilution Annotation</a:t>
            </a:r>
          </a:p>
        </p:txBody>
      </p:sp>
      <p:sp>
        <p:nvSpPr>
          <p:cNvPr id="65" name="Where possible, use code that works when run.">
            <a:extLst>
              <a:ext uri="{FF2B5EF4-FFF2-40B4-BE49-F238E27FC236}">
                <a16:creationId xmlns:a16="http://schemas.microsoft.com/office/drawing/2014/main" id="{703C19BC-56CC-4B33-88F2-832F499AB1DF}"/>
              </a:ext>
            </a:extLst>
          </p:cNvPr>
          <p:cNvSpPr txBox="1"/>
          <p:nvPr/>
        </p:nvSpPr>
        <p:spPr>
          <a:xfrm>
            <a:off x="7819436" y="1628394"/>
            <a:ext cx="5903579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486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User will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fill in the dilution batch name , the relative sample amount in % and Injection volume in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uL</a:t>
            </a:r>
            <a:endParaRPr lang="en-US" b="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 Light"/>
            </a:endParaRPr>
          </a:p>
          <a:p>
            <a:pPr marL="486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7" name="CODE">
            <a:extLst>
              <a:ext uri="{FF2B5EF4-FFF2-40B4-BE49-F238E27FC236}">
                <a16:creationId xmlns:a16="http://schemas.microsoft.com/office/drawing/2014/main" id="{AE073973-5321-4685-B085-0DC90BC84B29}"/>
              </a:ext>
            </a:extLst>
          </p:cNvPr>
          <p:cNvSpPr txBox="1"/>
          <p:nvPr/>
        </p:nvSpPr>
        <p:spPr>
          <a:xfrm>
            <a:off x="246985" y="1501179"/>
            <a:ext cx="442927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marL="48600">
              <a:spcBef>
                <a:spcPts val="0"/>
              </a:spcBef>
            </a:pPr>
            <a:r>
              <a:rPr lang="en-SG" dirty="0"/>
              <a:t>Merging with an existing sample annotation file</a:t>
            </a:r>
            <a:endParaRPr dirty="0"/>
          </a:p>
        </p:txBody>
      </p:sp>
      <p:sp>
        <p:nvSpPr>
          <p:cNvPr id="19" name="Where possible, use code that works when run.">
            <a:extLst>
              <a:ext uri="{FF2B5EF4-FFF2-40B4-BE49-F238E27FC236}">
                <a16:creationId xmlns:a16="http://schemas.microsoft.com/office/drawing/2014/main" id="{080FD851-EA4A-43B1-A9AB-3A6734F000A3}"/>
              </a:ext>
            </a:extLst>
          </p:cNvPr>
          <p:cNvSpPr txBox="1"/>
          <p:nvPr/>
        </p:nvSpPr>
        <p:spPr>
          <a:xfrm>
            <a:off x="279133" y="1874618"/>
            <a:ext cx="3261703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228600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Insert MRM data and sample </a:t>
            </a:r>
            <a:r>
              <a:rPr lang="en-SG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annotation</a:t>
            </a: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</a:rPr>
              <a:t> file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06D7551-F698-4997-8E86-FE9EF4C4F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40" y="2197225"/>
            <a:ext cx="2418197" cy="975541"/>
          </a:xfrm>
          <a:prstGeom prst="rect">
            <a:avLst/>
          </a:prstGeom>
        </p:spPr>
      </p:pic>
      <p:sp>
        <p:nvSpPr>
          <p:cNvPr id="21" name="Where possible, use code that works when run.">
            <a:extLst>
              <a:ext uri="{FF2B5EF4-FFF2-40B4-BE49-F238E27FC236}">
                <a16:creationId xmlns:a16="http://schemas.microsoft.com/office/drawing/2014/main" id="{3F173CF9-BC89-4344-9CF7-94C0CD61D314}"/>
              </a:ext>
            </a:extLst>
          </p:cNvPr>
          <p:cNvSpPr txBox="1"/>
          <p:nvPr/>
        </p:nvSpPr>
        <p:spPr>
          <a:xfrm>
            <a:off x="291009" y="3236330"/>
            <a:ext cx="3261703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228600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 startAt="2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Map the detected column and merge the data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7C4FFA9-9727-4BBB-82BC-BF8DACD40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41" y="3550348"/>
            <a:ext cx="2515011" cy="940961"/>
          </a:xfrm>
          <a:prstGeom prst="rect">
            <a:avLst/>
          </a:prstGeom>
        </p:spPr>
      </p:pic>
      <p:sp>
        <p:nvSpPr>
          <p:cNvPr id="23" name="Where possible, use code that works when run.">
            <a:extLst>
              <a:ext uri="{FF2B5EF4-FFF2-40B4-BE49-F238E27FC236}">
                <a16:creationId xmlns:a16="http://schemas.microsoft.com/office/drawing/2014/main" id="{9DE0C78F-DECD-4FCD-9AD0-89179779E069}"/>
              </a:ext>
            </a:extLst>
          </p:cNvPr>
          <p:cNvSpPr txBox="1"/>
          <p:nvPr/>
        </p:nvSpPr>
        <p:spPr>
          <a:xfrm>
            <a:off x="319513" y="4598199"/>
            <a:ext cx="3091721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228600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 startAt="3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sym typeface="Source Sans Pro Light"/>
              </a:rPr>
              <a:t>Check if merge is successful for every row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60AF00-D508-47B6-A7F1-BAF09E528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31" y="4991020"/>
            <a:ext cx="3128532" cy="5046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19EB5F-5739-42C4-8886-EA4F8D0BC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3280" y="2180030"/>
            <a:ext cx="3667659" cy="10759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A9B7BD-173B-491C-9626-5BB094149A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5576" y="4063176"/>
            <a:ext cx="2899134" cy="3666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52083D-02B0-450F-972B-39459EB535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1841" y="4572952"/>
            <a:ext cx="3493482" cy="998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BDD4DE-DE3B-4638-9216-12A92522F5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4095" y="2187411"/>
            <a:ext cx="5638291" cy="73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9789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407</Words>
  <Application>Microsoft Office PowerPoint</Application>
  <PresentationFormat>Custom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STKaiti</vt:lpstr>
      <vt:lpstr>Avenir Roman</vt:lpstr>
      <vt:lpstr>Corbel</vt:lpstr>
      <vt:lpstr>Helvetica Light</vt:lpstr>
      <vt:lpstr>Source Sans Pro</vt:lpstr>
      <vt:lpstr>Source Sans Pro Light</vt:lpstr>
      <vt:lpstr>Source Sans Pro Semibold</vt:lpstr>
      <vt:lpstr>Symbol</vt:lpstr>
      <vt:lpstr>Times New Roman</vt:lpstr>
      <vt:lpstr>White</vt:lpstr>
      <vt:lpstr>MS Template Creator Summary</vt:lpstr>
      <vt:lpstr>MS Template Creator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dc:creator>SLING_Printer</dc:creator>
  <cp:lastModifiedBy>Jeremy John Selva</cp:lastModifiedBy>
  <cp:revision>54</cp:revision>
  <cp:lastPrinted>2021-01-28T08:28:46Z</cp:lastPrinted>
  <dcterms:modified xsi:type="dcterms:W3CDTF">2021-09-29T02:34:53Z</dcterms:modified>
</cp:coreProperties>
</file>