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7102475" cy="938847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 autoAdjust="0"/>
    <p:restoredTop sz="94660"/>
  </p:normalViewPr>
  <p:slideViewPr>
    <p:cSldViewPr snapToGrid="0">
      <p:cViewPr>
        <p:scale>
          <a:sx n="89" d="100"/>
          <a:sy n="89" d="100"/>
        </p:scale>
        <p:origin x="50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46997" y="4459526"/>
            <a:ext cx="5208482" cy="4224814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44588" y="1108677"/>
            <a:ext cx="20614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Raw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059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2" y="361177"/>
            <a:ext cx="7858186" cy="573722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53238" y="1039190"/>
            <a:ext cx="4643140" cy="3964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51939"/>
              </p:ext>
            </p:extLst>
          </p:nvPr>
        </p:nvGraphicFramePr>
        <p:xfrm>
          <a:off x="273856" y="1792736"/>
          <a:ext cx="4512087" cy="1920177"/>
        </p:xfrm>
        <a:graphic>
          <a:graphicData uri="http://schemas.openxmlformats.org/drawingml/2006/table">
            <a:tbl>
              <a:tblPr firstRow="1" firstCol="1" bandRow="1"/>
              <a:tblGrid>
                <a:gridCol w="116850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448111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WideTable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CompoundTable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 (from Compound Method)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2090"/>
                  </a:ext>
                </a:extLst>
              </a:tr>
            </a:tbl>
          </a:graphicData>
        </a:graphic>
      </p:graphicFrame>
      <p:pic>
        <p:nvPicPr>
          <p:cNvPr id="273" name="Picture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54498" y="4047332"/>
            <a:ext cx="4512087" cy="759804"/>
          </a:xfrm>
          <a:prstGeom prst="rect">
            <a:avLst/>
          </a:prstGeom>
        </p:spPr>
      </p:pic>
      <p:sp>
        <p:nvSpPr>
          <p:cNvPr id="274" name="ICONS"/>
          <p:cNvSpPr txBox="1"/>
          <p:nvPr/>
        </p:nvSpPr>
        <p:spPr>
          <a:xfrm>
            <a:off x="263781" y="380116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4987168" y="1096967"/>
            <a:ext cx="48561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4896378" y="1024465"/>
            <a:ext cx="8985314" cy="179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CODE"/>
          <p:cNvSpPr txBox="1"/>
          <p:nvPr/>
        </p:nvSpPr>
        <p:spPr>
          <a:xfrm>
            <a:off x="5039997" y="1463325"/>
            <a:ext cx="7213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Validation</a:t>
            </a:r>
            <a:endParaRPr dirty="0"/>
          </a:p>
        </p:txBody>
      </p:sp>
      <p:sp>
        <p:nvSpPr>
          <p:cNvPr id="276" name="Where possible, use code that works when run."/>
          <p:cNvSpPr txBox="1"/>
          <p:nvPr/>
        </p:nvSpPr>
        <p:spPr>
          <a:xfrm>
            <a:off x="5003917" y="1676835"/>
            <a:ext cx="19636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check if ISTD is valid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0" name="Picture 279"/>
          <p:cNvPicPr/>
          <p:nvPr/>
        </p:nvPicPr>
        <p:blipFill>
          <a:blip r:embed="rId3"/>
          <a:stretch>
            <a:fillRect/>
          </a:stretch>
        </p:blipFill>
        <p:spPr>
          <a:xfrm>
            <a:off x="5590127" y="2385467"/>
            <a:ext cx="1007464" cy="339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638" y="2981640"/>
            <a:ext cx="2038406" cy="2038406"/>
          </a:xfrm>
          <a:prstGeom prst="rect">
            <a:avLst/>
          </a:prstGeom>
        </p:spPr>
      </p:pic>
      <p:sp>
        <p:nvSpPr>
          <p:cNvPr id="281" name="CODE"/>
          <p:cNvSpPr txBox="1"/>
          <p:nvPr/>
        </p:nvSpPr>
        <p:spPr>
          <a:xfrm>
            <a:off x="7393103" y="1470486"/>
            <a:ext cx="19668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Transfer ISTD for annotation</a:t>
            </a:r>
            <a:endParaRPr dirty="0"/>
          </a:p>
        </p:txBody>
      </p:sp>
      <p:sp>
        <p:nvSpPr>
          <p:cNvPr id="282" name="Where possible, use code that works when run."/>
          <p:cNvSpPr txBox="1"/>
          <p:nvPr/>
        </p:nvSpPr>
        <p:spPr>
          <a:xfrm>
            <a:off x="7362618" y="1676884"/>
            <a:ext cx="22971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Click on the button below to transfer the ISTD 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the </a:t>
            </a:r>
            <a:r>
              <a:rPr lang="en-S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ISTD_Annot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sheet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5"/>
          <a:stretch>
            <a:fillRect/>
          </a:stretch>
        </p:blipFill>
        <p:spPr>
          <a:xfrm>
            <a:off x="7549656" y="2881958"/>
            <a:ext cx="1676913" cy="2245684"/>
          </a:xfrm>
          <a:prstGeom prst="rect">
            <a:avLst/>
          </a:prstGeom>
        </p:spPr>
      </p:pic>
      <p:pic>
        <p:nvPicPr>
          <p:cNvPr id="287" name="Picture 286"/>
          <p:cNvPicPr/>
          <p:nvPr/>
        </p:nvPicPr>
        <p:blipFill>
          <a:blip r:embed="rId6"/>
          <a:stretch>
            <a:fillRect/>
          </a:stretch>
        </p:blipFill>
        <p:spPr>
          <a:xfrm>
            <a:off x="7507127" y="2386318"/>
            <a:ext cx="1676913" cy="337670"/>
          </a:xfrm>
          <a:prstGeom prst="rect">
            <a:avLst/>
          </a:prstGeom>
        </p:spPr>
      </p:pic>
      <p:sp>
        <p:nvSpPr>
          <p:cNvPr id="321" name="CODE"/>
          <p:cNvSpPr txBox="1"/>
          <p:nvPr/>
        </p:nvSpPr>
        <p:spPr>
          <a:xfrm>
            <a:off x="2637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3A0BD0-3B02-4BEC-BE20-9E259415A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47" y="4929270"/>
            <a:ext cx="4512087" cy="794382"/>
          </a:xfrm>
          <a:prstGeom prst="rect">
            <a:avLst/>
          </a:prstGeom>
        </p:spPr>
      </p:pic>
      <p:sp>
        <p:nvSpPr>
          <p:cNvPr id="60" name="Basics">
            <a:extLst>
              <a:ext uri="{FF2B5EF4-FFF2-40B4-BE49-F238E27FC236}">
                <a16:creationId xmlns:a16="http://schemas.microsoft.com/office/drawing/2014/main" id="{E44F4EF6-1A45-4FC0-B34E-CC34BB1DF92E}"/>
              </a:ext>
            </a:extLst>
          </p:cNvPr>
          <p:cNvSpPr txBox="1"/>
          <p:nvPr/>
        </p:nvSpPr>
        <p:spPr>
          <a:xfrm>
            <a:off x="277924" y="6004533"/>
            <a:ext cx="252633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Tabular data</a:t>
            </a:r>
            <a:endParaRPr dirty="0"/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C1CE8529-D781-4C5E-9CD0-28E9E638AF44}"/>
              </a:ext>
            </a:extLst>
          </p:cNvPr>
          <p:cNvSpPr/>
          <p:nvPr/>
        </p:nvSpPr>
        <p:spPr>
          <a:xfrm>
            <a:off x="273163" y="5925178"/>
            <a:ext cx="46717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" name="ICONS">
            <a:extLst>
              <a:ext uri="{FF2B5EF4-FFF2-40B4-BE49-F238E27FC236}">
                <a16:creationId xmlns:a16="http://schemas.microsoft.com/office/drawing/2014/main" id="{E98DD354-774E-490D-8160-AC5A04C41733}"/>
              </a:ext>
            </a:extLst>
          </p:cNvPr>
          <p:cNvSpPr txBox="1"/>
          <p:nvPr/>
        </p:nvSpPr>
        <p:spPr>
          <a:xfrm>
            <a:off x="284949" y="6375028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AD847E-E048-4CC6-A839-FA6723469F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956"/>
          <a:stretch/>
        </p:blipFill>
        <p:spPr>
          <a:xfrm>
            <a:off x="273163" y="6975565"/>
            <a:ext cx="1718436" cy="970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0B2604-273E-4FF7-BA2A-759D445558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8145" y="6959869"/>
            <a:ext cx="2526332" cy="510125"/>
          </a:xfrm>
          <a:prstGeom prst="rect">
            <a:avLst/>
          </a:prstGeom>
        </p:spPr>
      </p:pic>
      <p:sp>
        <p:nvSpPr>
          <p:cNvPr id="70" name="Where possible, use code that works when run.">
            <a:extLst>
              <a:ext uri="{FF2B5EF4-FFF2-40B4-BE49-F238E27FC236}">
                <a16:creationId xmlns:a16="http://schemas.microsoft.com/office/drawing/2014/main" id="{3B3B9455-2811-4E17-97EB-E27BBAE77760}"/>
              </a:ext>
            </a:extLst>
          </p:cNvPr>
          <p:cNvSpPr txBox="1"/>
          <p:nvPr/>
        </p:nvSpPr>
        <p:spPr>
          <a:xfrm>
            <a:off x="256671" y="6560239"/>
            <a:ext cx="1718436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Samples as rows. </a:t>
            </a: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Where possible, use code that works when run.">
            <a:extLst>
              <a:ext uri="{FF2B5EF4-FFF2-40B4-BE49-F238E27FC236}">
                <a16:creationId xmlns:a16="http://schemas.microsoft.com/office/drawing/2014/main" id="{67F6CE62-6FA0-46F7-950C-14CD7851EC7F}"/>
              </a:ext>
            </a:extLst>
          </p:cNvPr>
          <p:cNvSpPr txBox="1"/>
          <p:nvPr/>
        </p:nvSpPr>
        <p:spPr>
          <a:xfrm>
            <a:off x="2257669" y="6604982"/>
            <a:ext cx="2526333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rows. Samples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Where possible, use code that works when run.">
            <a:extLst>
              <a:ext uri="{FF2B5EF4-FFF2-40B4-BE49-F238E27FC236}">
                <a16:creationId xmlns:a16="http://schemas.microsoft.com/office/drawing/2014/main" id="{B5446874-9CAF-453D-8A7A-E9A5542E1E84}"/>
              </a:ext>
            </a:extLst>
          </p:cNvPr>
          <p:cNvSpPr txBox="1"/>
          <p:nvPr/>
        </p:nvSpPr>
        <p:spPr>
          <a:xfrm>
            <a:off x="9718573" y="1685891"/>
            <a:ext cx="449259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must key in </a:t>
            </a:r>
            <a:r>
              <a:rPr lang="en-SG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nM</a:t>
            </a:r>
            <a:r>
              <a:rPr lang="en-SG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concentration value (red cell) for each ISTD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82" name="Where possible, use code that works when run.">
            <a:extLst>
              <a:ext uri="{FF2B5EF4-FFF2-40B4-BE49-F238E27FC236}">
                <a16:creationId xmlns:a16="http://schemas.microsoft.com/office/drawing/2014/main" id="{E3367E7C-5C46-4E45-9041-41BDC06846F2}"/>
              </a:ext>
            </a:extLst>
          </p:cNvPr>
          <p:cNvSpPr txBox="1"/>
          <p:nvPr/>
        </p:nvSpPr>
        <p:spPr>
          <a:xfrm>
            <a:off x="9718573" y="4064911"/>
            <a:ext cx="44925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Conversion of concentration values from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to other units are available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DC8BBB-6810-457D-BA07-69770FEEFF83}"/>
              </a:ext>
            </a:extLst>
          </p:cNvPr>
          <p:cNvSpPr/>
          <p:nvPr/>
        </p:nvSpPr>
        <p:spPr>
          <a:xfrm flipV="1">
            <a:off x="133340" y="8064254"/>
            <a:ext cx="4756756" cy="1364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Useful Elements">
            <a:extLst>
              <a:ext uri="{FF2B5EF4-FFF2-40B4-BE49-F238E27FC236}">
                <a16:creationId xmlns:a16="http://schemas.microsoft.com/office/drawing/2014/main" id="{789AF98A-8865-468A-AF50-7B5E4867C57D}"/>
              </a:ext>
            </a:extLst>
          </p:cNvPr>
          <p:cNvSpPr txBox="1"/>
          <p:nvPr/>
        </p:nvSpPr>
        <p:spPr>
          <a:xfrm>
            <a:off x="201032" y="8152129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87" name="CODE">
            <a:extLst>
              <a:ext uri="{FF2B5EF4-FFF2-40B4-BE49-F238E27FC236}">
                <a16:creationId xmlns:a16="http://schemas.microsoft.com/office/drawing/2014/main" id="{D7E03777-1A15-49FA-BE1C-F89D904D3583}"/>
              </a:ext>
            </a:extLst>
          </p:cNvPr>
          <p:cNvSpPr txBox="1"/>
          <p:nvPr/>
        </p:nvSpPr>
        <p:spPr>
          <a:xfrm>
            <a:off x="201824" y="8505492"/>
            <a:ext cx="16174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 Load Transition Names</a:t>
            </a:r>
            <a:endParaRPr dirty="0"/>
          </a:p>
        </p:txBody>
      </p:sp>
      <p:sp>
        <p:nvSpPr>
          <p:cNvPr id="88" name="Where possible, use code that works when run.">
            <a:extLst>
              <a:ext uri="{FF2B5EF4-FFF2-40B4-BE49-F238E27FC236}">
                <a16:creationId xmlns:a16="http://schemas.microsoft.com/office/drawing/2014/main" id="{05154C74-F53D-4E3C-A4DA-47160D05A5F8}"/>
              </a:ext>
            </a:extLst>
          </p:cNvPr>
          <p:cNvSpPr txBox="1"/>
          <p:nvPr/>
        </p:nvSpPr>
        <p:spPr>
          <a:xfrm>
            <a:off x="192666" y="8760100"/>
            <a:ext cx="200735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load the transition names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67452E2-A970-40F0-8EE7-80A2576060E2}"/>
              </a:ext>
            </a:extLst>
          </p:cNvPr>
          <p:cNvPicPr/>
          <p:nvPr/>
        </p:nvPicPr>
        <p:blipFill rotWithShape="1">
          <a:blip r:embed="rId10"/>
          <a:srcRect r="18559"/>
          <a:stretch/>
        </p:blipFill>
        <p:spPr>
          <a:xfrm>
            <a:off x="2608105" y="8603750"/>
            <a:ext cx="2007353" cy="173594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8C62F02-1234-4E88-9120-28E6DEA72A98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16263" y="9218695"/>
            <a:ext cx="2227887" cy="39046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3365BC9-8091-4288-921A-30C830E807BF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51951" y="9716725"/>
            <a:ext cx="2181566" cy="298465"/>
          </a:xfrm>
          <a:prstGeom prst="rect">
            <a:avLst/>
          </a:prstGeom>
        </p:spPr>
      </p:pic>
      <p:sp>
        <p:nvSpPr>
          <p:cNvPr id="75" name="Useful Elements">
            <a:extLst>
              <a:ext uri="{FF2B5EF4-FFF2-40B4-BE49-F238E27FC236}">
                <a16:creationId xmlns:a16="http://schemas.microsoft.com/office/drawing/2014/main" id="{4A4DEF98-2A59-444B-AEFA-B40B87FE4695}"/>
              </a:ext>
            </a:extLst>
          </p:cNvPr>
          <p:cNvSpPr txBox="1"/>
          <p:nvPr/>
        </p:nvSpPr>
        <p:spPr>
          <a:xfrm>
            <a:off x="9728490" y="1096081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ISTD Annotation</a:t>
            </a:r>
            <a:endParaRPr dirty="0"/>
          </a:p>
        </p:txBody>
      </p:sp>
      <p:sp>
        <p:nvSpPr>
          <p:cNvPr id="78" name="CODE">
            <a:extLst>
              <a:ext uri="{FF2B5EF4-FFF2-40B4-BE49-F238E27FC236}">
                <a16:creationId xmlns:a16="http://schemas.microsoft.com/office/drawing/2014/main" id="{778A6173-D75E-4656-A345-5698D47394E5}"/>
              </a:ext>
            </a:extLst>
          </p:cNvPr>
          <p:cNvSpPr txBox="1"/>
          <p:nvPr/>
        </p:nvSpPr>
        <p:spPr>
          <a:xfrm>
            <a:off x="9772629" y="1470325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concentration calculation</a:t>
            </a:r>
            <a:endParaRPr dirty="0"/>
          </a:p>
        </p:txBody>
      </p:sp>
      <p:sp>
        <p:nvSpPr>
          <p:cNvPr id="79" name="Where possible, use code that works when run.">
            <a:extLst>
              <a:ext uri="{FF2B5EF4-FFF2-40B4-BE49-F238E27FC236}">
                <a16:creationId xmlns:a16="http://schemas.microsoft.com/office/drawing/2014/main" id="{D68E4822-32EB-4674-9B13-ADBB8EC822CB}"/>
              </a:ext>
            </a:extLst>
          </p:cNvPr>
          <p:cNvSpPr txBox="1"/>
          <p:nvPr/>
        </p:nvSpPr>
        <p:spPr>
          <a:xfrm>
            <a:off x="9723207" y="2761914"/>
            <a:ext cx="4120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“Convert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and Verify” to change the given ISTD calculations from ng/mL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55FE8B-1860-4D0A-B5AC-2F7616D035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92682" y="4533744"/>
            <a:ext cx="1902259" cy="5720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3E897F-0E56-4A5B-AF4D-27949D2714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7276" y="4516137"/>
            <a:ext cx="1731313" cy="556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8CB80E-6811-4816-B756-F52B42E24D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1625" y="3266305"/>
            <a:ext cx="3202113" cy="7454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958F04-E6DF-4C83-AB1B-DC13B899AC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3297" y="2003917"/>
            <a:ext cx="2717912" cy="713352"/>
          </a:xfrm>
          <a:prstGeom prst="rect">
            <a:avLst/>
          </a:prstGeom>
        </p:spPr>
      </p:pic>
      <p:sp>
        <p:nvSpPr>
          <p:cNvPr id="97" name="Useful Elements">
            <a:extLst>
              <a:ext uri="{FF2B5EF4-FFF2-40B4-BE49-F238E27FC236}">
                <a16:creationId xmlns:a16="http://schemas.microsoft.com/office/drawing/2014/main" id="{C5D21B2A-99F2-4E07-A6E6-A42DD87C3658}"/>
              </a:ext>
            </a:extLst>
          </p:cNvPr>
          <p:cNvSpPr txBox="1"/>
          <p:nvPr/>
        </p:nvSpPr>
        <p:spPr>
          <a:xfrm>
            <a:off x="4996683" y="5395567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</a:t>
            </a:r>
            <a:endParaRPr dirty="0"/>
          </a:p>
        </p:txBody>
      </p:sp>
      <p:sp>
        <p:nvSpPr>
          <p:cNvPr id="98" name="Line">
            <a:extLst>
              <a:ext uri="{FF2B5EF4-FFF2-40B4-BE49-F238E27FC236}">
                <a16:creationId xmlns:a16="http://schemas.microsoft.com/office/drawing/2014/main" id="{CDC5B9E0-8BF4-4681-8038-4261BB8A6686}"/>
              </a:ext>
            </a:extLst>
          </p:cNvPr>
          <p:cNvSpPr/>
          <p:nvPr/>
        </p:nvSpPr>
        <p:spPr>
          <a:xfrm>
            <a:off x="4938255" y="5317335"/>
            <a:ext cx="8943437" cy="339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CODE">
            <a:extLst>
              <a:ext uri="{FF2B5EF4-FFF2-40B4-BE49-F238E27FC236}">
                <a16:creationId xmlns:a16="http://schemas.microsoft.com/office/drawing/2014/main" id="{63D21447-3172-4644-BE55-D8E563400ADA}"/>
              </a:ext>
            </a:extLst>
          </p:cNvPr>
          <p:cNvSpPr txBox="1"/>
          <p:nvPr/>
        </p:nvSpPr>
        <p:spPr>
          <a:xfrm>
            <a:off x="5029206" y="5779349"/>
            <a:ext cx="24205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Create a new Sample Annotation</a:t>
            </a:r>
            <a:endParaRPr dirty="0"/>
          </a:p>
        </p:txBody>
      </p:sp>
      <p:sp>
        <p:nvSpPr>
          <p:cNvPr id="103" name="Where possible, use code that works when run.">
            <a:extLst>
              <a:ext uri="{FF2B5EF4-FFF2-40B4-BE49-F238E27FC236}">
                <a16:creationId xmlns:a16="http://schemas.microsoft.com/office/drawing/2014/main" id="{FCE8DFDA-5AF0-472B-8603-590155997D3A}"/>
              </a:ext>
            </a:extLst>
          </p:cNvPr>
          <p:cNvSpPr txBox="1"/>
          <p:nvPr/>
        </p:nvSpPr>
        <p:spPr>
          <a:xfrm>
            <a:off x="5041078" y="8048458"/>
            <a:ext cx="2165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Choose the Sample type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A3EBA04-02BF-4824-A284-FE69481085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86255" y="8354631"/>
            <a:ext cx="1631610" cy="697991"/>
          </a:xfrm>
          <a:prstGeom prst="rect">
            <a:avLst/>
          </a:prstGeom>
        </p:spPr>
      </p:pic>
      <p:sp>
        <p:nvSpPr>
          <p:cNvPr id="106" name="Where possible, use code that works when run.">
            <a:extLst>
              <a:ext uri="{FF2B5EF4-FFF2-40B4-BE49-F238E27FC236}">
                <a16:creationId xmlns:a16="http://schemas.microsoft.com/office/drawing/2014/main" id="{EE6DCF4F-1C90-4813-B418-5A4E8254F763}"/>
              </a:ext>
            </a:extLst>
          </p:cNvPr>
          <p:cNvSpPr txBox="1"/>
          <p:nvPr/>
        </p:nvSpPr>
        <p:spPr>
          <a:xfrm>
            <a:off x="5127149" y="9124238"/>
            <a:ext cx="238230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any blank cells under the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column with “SPL” by clicking this button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AD7CC4F8-9F00-4D23-9F62-E747BC622B0D}"/>
              </a:ext>
            </a:extLst>
          </p:cNvPr>
          <p:cNvPicPr/>
          <p:nvPr/>
        </p:nvPicPr>
        <p:blipFill>
          <a:blip r:embed="rId18"/>
          <a:stretch>
            <a:fillRect/>
          </a:stretch>
        </p:blipFill>
        <p:spPr>
          <a:xfrm>
            <a:off x="5266889" y="9782531"/>
            <a:ext cx="1872628" cy="375511"/>
          </a:xfrm>
          <a:prstGeom prst="rect">
            <a:avLst/>
          </a:prstGeom>
        </p:spPr>
      </p:pic>
      <p:sp>
        <p:nvSpPr>
          <p:cNvPr id="112" name="Where possible, use code that works when run.">
            <a:extLst>
              <a:ext uri="{FF2B5EF4-FFF2-40B4-BE49-F238E27FC236}">
                <a16:creationId xmlns:a16="http://schemas.microsoft.com/office/drawing/2014/main" id="{C2BCB013-E329-453A-B40D-90925FCB2223}"/>
              </a:ext>
            </a:extLst>
          </p:cNvPr>
          <p:cNvSpPr txBox="1"/>
          <p:nvPr/>
        </p:nvSpPr>
        <p:spPr>
          <a:xfrm>
            <a:off x="4962068" y="6089224"/>
            <a:ext cx="26096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create a new sample annotation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D3D3E0-EF44-46BF-B8B5-91BC8831CFF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08887" y="6526170"/>
            <a:ext cx="2012115" cy="2922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DD2629-B111-4201-8455-3EFCAF49ED9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24400" y="6846792"/>
            <a:ext cx="2006492" cy="2922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1D34C7-C162-467D-9E25-102B8EA6C8B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02103" y="7262048"/>
            <a:ext cx="2408585" cy="6961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BAD46D-F62B-43A8-B6A6-55E21124515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64944" y="6520216"/>
            <a:ext cx="2805524" cy="39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911DE8-C557-4FEA-8E9B-D4CE8C2615A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590717" y="6515796"/>
            <a:ext cx="1545455" cy="31910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DA8F1BBC-8A06-4DE7-B662-E7978BBD967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1866"/>
          <a:stretch/>
        </p:blipFill>
        <p:spPr>
          <a:xfrm>
            <a:off x="12453376" y="7488150"/>
            <a:ext cx="1221182" cy="3968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947FC-B18B-446E-A980-04EA0D7C546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21037" y="7361789"/>
            <a:ext cx="1059118" cy="33342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83363D-2BF3-496B-A036-9306E28A2CE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105047" y="7779518"/>
            <a:ext cx="1075108" cy="327777"/>
          </a:xfrm>
          <a:prstGeom prst="rect">
            <a:avLst/>
          </a:prstGeom>
        </p:spPr>
      </p:pic>
      <p:sp>
        <p:nvSpPr>
          <p:cNvPr id="137" name="Where possible, use code that works when run.">
            <a:extLst>
              <a:ext uri="{FF2B5EF4-FFF2-40B4-BE49-F238E27FC236}">
                <a16:creationId xmlns:a16="http://schemas.microsoft.com/office/drawing/2014/main" id="{5073F9E3-9586-4BF0-97CD-B34ED37D236A}"/>
              </a:ext>
            </a:extLst>
          </p:cNvPr>
          <p:cNvSpPr txBox="1"/>
          <p:nvPr/>
        </p:nvSpPr>
        <p:spPr>
          <a:xfrm>
            <a:off x="7576077" y="6085632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sample amount, unit and ISTD mixture volume</a:t>
            </a:r>
          </a:p>
        </p:txBody>
      </p:sp>
      <p:sp>
        <p:nvSpPr>
          <p:cNvPr id="138" name="Where possible, use code that works when run.">
            <a:extLst>
              <a:ext uri="{FF2B5EF4-FFF2-40B4-BE49-F238E27FC236}">
                <a16:creationId xmlns:a16="http://schemas.microsoft.com/office/drawing/2014/main" id="{CC1A34F4-41C7-4E21-9EBA-5198A3B61CEB}"/>
              </a:ext>
            </a:extLst>
          </p:cNvPr>
          <p:cNvSpPr txBox="1"/>
          <p:nvPr/>
        </p:nvSpPr>
        <p:spPr>
          <a:xfrm>
            <a:off x="10784976" y="6085632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4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concentration unit by clicking this button</a:t>
            </a:r>
          </a:p>
        </p:txBody>
      </p:sp>
      <p:sp>
        <p:nvSpPr>
          <p:cNvPr id="139" name="Where possible, use code that works when run.">
            <a:extLst>
              <a:ext uri="{FF2B5EF4-FFF2-40B4-BE49-F238E27FC236}">
                <a16:creationId xmlns:a16="http://schemas.microsoft.com/office/drawing/2014/main" id="{2412D5AB-FD3C-48A9-907B-C7654FD33EE2}"/>
              </a:ext>
            </a:extLst>
          </p:cNvPr>
          <p:cNvSpPr txBox="1"/>
          <p:nvPr/>
        </p:nvSpPr>
        <p:spPr>
          <a:xfrm>
            <a:off x="10916248" y="6842549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Concentration unit is determined by what is provided in the following columns</a:t>
            </a: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7E6B30EF-DC8A-47F0-BC9D-0029BAA10612}"/>
              </a:ext>
            </a:extLst>
          </p:cNvPr>
          <p:cNvSpPr/>
          <p:nvPr/>
        </p:nvSpPr>
        <p:spPr>
          <a:xfrm>
            <a:off x="9659761" y="1060800"/>
            <a:ext cx="16281" cy="426230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Line">
            <a:extLst>
              <a:ext uri="{FF2B5EF4-FFF2-40B4-BE49-F238E27FC236}">
                <a16:creationId xmlns:a16="http://schemas.microsoft.com/office/drawing/2014/main" id="{1D23D88B-9D1B-4546-BE2F-1862F38A1851}"/>
              </a:ext>
            </a:extLst>
          </p:cNvPr>
          <p:cNvSpPr/>
          <p:nvPr/>
        </p:nvSpPr>
        <p:spPr>
          <a:xfrm>
            <a:off x="4917524" y="1020997"/>
            <a:ext cx="6281" cy="959396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C15179CE-25E4-4B1E-B173-BDD05D9EB977}"/>
              </a:ext>
            </a:extLst>
          </p:cNvPr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4</a:t>
            </a:r>
            <a:endParaRPr dirty="0"/>
          </a:p>
        </p:txBody>
      </p:sp>
      <p:sp>
        <p:nvSpPr>
          <p:cNvPr id="76" name="Where possible, use code that works when run.">
            <a:extLst>
              <a:ext uri="{FF2B5EF4-FFF2-40B4-BE49-F238E27FC236}">
                <a16:creationId xmlns:a16="http://schemas.microsoft.com/office/drawing/2014/main" id="{B99A2C83-7FEE-4369-9089-E8BDF3EC2444}"/>
              </a:ext>
            </a:extLst>
          </p:cNvPr>
          <p:cNvSpPr txBox="1"/>
          <p:nvPr/>
        </p:nvSpPr>
        <p:spPr>
          <a:xfrm>
            <a:off x="7832222" y="6965480"/>
            <a:ext cx="272762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For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with consistent values, click on this button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2543C2-6FFD-4F7E-AC8A-1BE0D7BD9EF9}"/>
              </a:ext>
            </a:extLst>
          </p:cNvPr>
          <p:cNvPicPr/>
          <p:nvPr/>
        </p:nvPicPr>
        <p:blipFill>
          <a:blip r:embed="rId27"/>
          <a:stretch>
            <a:fillRect/>
          </a:stretch>
        </p:blipFill>
        <p:spPr>
          <a:xfrm>
            <a:off x="8421734" y="7394957"/>
            <a:ext cx="1261880" cy="23034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54CBBA-B3BD-48FA-BA94-1DC4BD2C1B60}"/>
              </a:ext>
            </a:extLst>
          </p:cNvPr>
          <p:cNvPicPr/>
          <p:nvPr/>
        </p:nvPicPr>
        <p:blipFill>
          <a:blip r:embed="rId28"/>
          <a:stretch>
            <a:fillRect/>
          </a:stretch>
        </p:blipFill>
        <p:spPr>
          <a:xfrm>
            <a:off x="7977778" y="8097304"/>
            <a:ext cx="2213847" cy="1266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1F2498-9F65-426B-9289-B51F0E64E8E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12802" y="9492312"/>
            <a:ext cx="2844095" cy="747289"/>
          </a:xfrm>
          <a:prstGeom prst="rect">
            <a:avLst/>
          </a:prstGeom>
        </p:spPr>
      </p:pic>
      <p:sp>
        <p:nvSpPr>
          <p:cNvPr id="84" name="Where possible, use code that works when run.">
            <a:extLst>
              <a:ext uri="{FF2B5EF4-FFF2-40B4-BE49-F238E27FC236}">
                <a16:creationId xmlns:a16="http://schemas.microsoft.com/office/drawing/2014/main" id="{104F9B17-8294-4968-875F-2C61AC423AF4}"/>
              </a:ext>
            </a:extLst>
          </p:cNvPr>
          <p:cNvSpPr txBox="1"/>
          <p:nvPr/>
        </p:nvSpPr>
        <p:spPr>
          <a:xfrm>
            <a:off x="7832221" y="7662518"/>
            <a:ext cx="272762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Fill in the values and click on the respective “Autofill” buttons</a:t>
            </a:r>
          </a:p>
        </p:txBody>
      </p:sp>
    </p:spTree>
    <p:extLst>
      <p:ext uri="{BB962C8B-B14F-4D97-AF65-F5344CB8AC3E}">
        <p14:creationId xmlns:p14="http://schemas.microsoft.com/office/powerpoint/2010/main" val="4671234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4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253574" y="1153514"/>
            <a:ext cx="403005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>
            <a:off x="263649" y="1057059"/>
            <a:ext cx="7338267" cy="237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8" name="CODE"/>
          <p:cNvSpPr txBox="1"/>
          <p:nvPr/>
        </p:nvSpPr>
        <p:spPr>
          <a:xfrm>
            <a:off x="3936631" y="1501179"/>
            <a:ext cx="28437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Copy RQC Samples to Dilution Annotation</a:t>
            </a:r>
            <a:endParaRPr dirty="0"/>
          </a:p>
        </p:txBody>
      </p:sp>
      <p:sp>
        <p:nvSpPr>
          <p:cNvPr id="316" name="Where possible, use code that works when run."/>
          <p:cNvSpPr txBox="1"/>
          <p:nvPr/>
        </p:nvSpPr>
        <p:spPr>
          <a:xfrm>
            <a:off x="3823982" y="1880316"/>
            <a:ext cx="371230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 a new sample annotation with RQC samples.</a:t>
            </a:r>
          </a:p>
        </p:txBody>
      </p:sp>
      <p:sp>
        <p:nvSpPr>
          <p:cNvPr id="288" name="Useful Elements"/>
          <p:cNvSpPr txBox="1"/>
          <p:nvPr/>
        </p:nvSpPr>
        <p:spPr>
          <a:xfrm>
            <a:off x="7915777" y="1153514"/>
            <a:ext cx="292467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Dilution Annotation</a:t>
            </a:r>
            <a:endParaRPr dirty="0"/>
          </a:p>
        </p:txBody>
      </p:sp>
      <p:sp>
        <p:nvSpPr>
          <p:cNvPr id="289" name="Line"/>
          <p:cNvSpPr/>
          <p:nvPr/>
        </p:nvSpPr>
        <p:spPr>
          <a:xfrm flipV="1">
            <a:off x="7892715" y="1068764"/>
            <a:ext cx="590357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CODE"/>
          <p:cNvSpPr txBox="1"/>
          <p:nvPr/>
        </p:nvSpPr>
        <p:spPr>
          <a:xfrm>
            <a:off x="7915777" y="1493543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Dilution Information</a:t>
            </a:r>
            <a:endParaRPr dirty="0"/>
          </a:p>
        </p:txBody>
      </p:sp>
      <p:sp>
        <p:nvSpPr>
          <p:cNvPr id="62" name="Where possible, use code that works when run.">
            <a:extLst>
              <a:ext uri="{FF2B5EF4-FFF2-40B4-BE49-F238E27FC236}">
                <a16:creationId xmlns:a16="http://schemas.microsoft.com/office/drawing/2014/main" id="{5B6B321E-6F6D-4255-A749-9BF2458FE197}"/>
              </a:ext>
            </a:extLst>
          </p:cNvPr>
          <p:cNvSpPr txBox="1"/>
          <p:nvPr/>
        </p:nvSpPr>
        <p:spPr>
          <a:xfrm>
            <a:off x="3868631" y="3550348"/>
            <a:ext cx="37123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Click on the button below to copy RQC samples to Dilution Annotation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4DAA89-8EB3-48B3-8288-30177EDE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78" y="4113314"/>
            <a:ext cx="2460316" cy="342115"/>
          </a:xfrm>
          <a:prstGeom prst="rect">
            <a:avLst/>
          </a:prstGeom>
        </p:spPr>
      </p:pic>
      <p:sp>
        <p:nvSpPr>
          <p:cNvPr id="65" name="Where possible, use code that works when run.">
            <a:extLst>
              <a:ext uri="{FF2B5EF4-FFF2-40B4-BE49-F238E27FC236}">
                <a16:creationId xmlns:a16="http://schemas.microsoft.com/office/drawing/2014/main" id="{703C19BC-56CC-4B33-88F2-832F499AB1DF}"/>
              </a:ext>
            </a:extLst>
          </p:cNvPr>
          <p:cNvSpPr txBox="1"/>
          <p:nvPr/>
        </p:nvSpPr>
        <p:spPr>
          <a:xfrm>
            <a:off x="7819436" y="1628394"/>
            <a:ext cx="590357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will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in the dilution batch name , the relative sample amount in % and Injection volume in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uL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395D9E-DA26-4990-9C5E-CFCA2A481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16"/>
          <a:stretch/>
        </p:blipFill>
        <p:spPr>
          <a:xfrm>
            <a:off x="3871608" y="2232906"/>
            <a:ext cx="3727073" cy="1156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650AB-2FFE-482A-BE5B-EFBF0D17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834" y="4575790"/>
            <a:ext cx="3234619" cy="971774"/>
          </a:xfrm>
          <a:prstGeom prst="rect">
            <a:avLst/>
          </a:prstGeom>
        </p:spPr>
      </p:pic>
      <p:sp>
        <p:nvSpPr>
          <p:cNvPr id="17" name="CODE">
            <a:extLst>
              <a:ext uri="{FF2B5EF4-FFF2-40B4-BE49-F238E27FC236}">
                <a16:creationId xmlns:a16="http://schemas.microsoft.com/office/drawing/2014/main" id="{AE073973-5321-4685-B085-0DC90BC84B29}"/>
              </a:ext>
            </a:extLst>
          </p:cNvPr>
          <p:cNvSpPr txBox="1"/>
          <p:nvPr/>
        </p:nvSpPr>
        <p:spPr>
          <a:xfrm>
            <a:off x="246985" y="1501179"/>
            <a:ext cx="442927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8600">
              <a:spcBef>
                <a:spcPts val="0"/>
              </a:spcBef>
            </a:pPr>
            <a:r>
              <a:rPr lang="en-SG" dirty="0"/>
              <a:t>Merging with an existing sample annotation file</a:t>
            </a:r>
            <a:endParaRPr dirty="0"/>
          </a:p>
        </p:txBody>
      </p:sp>
      <p:sp>
        <p:nvSpPr>
          <p:cNvPr id="19" name="Where possible, use code that works when run.">
            <a:extLst>
              <a:ext uri="{FF2B5EF4-FFF2-40B4-BE49-F238E27FC236}">
                <a16:creationId xmlns:a16="http://schemas.microsoft.com/office/drawing/2014/main" id="{080FD851-EA4A-43B1-A9AB-3A6734F000A3}"/>
              </a:ext>
            </a:extLst>
          </p:cNvPr>
          <p:cNvSpPr txBox="1"/>
          <p:nvPr/>
        </p:nvSpPr>
        <p:spPr>
          <a:xfrm>
            <a:off x="279133" y="1874618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Insert MRM data and sample </a:t>
            </a:r>
            <a:r>
              <a:rPr lang="en-S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annotation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file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D7551-F698-4997-8E86-FE9EF4C4F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40" y="2197225"/>
            <a:ext cx="2418197" cy="975541"/>
          </a:xfrm>
          <a:prstGeom prst="rect">
            <a:avLst/>
          </a:prstGeom>
        </p:spPr>
      </p:pic>
      <p:sp>
        <p:nvSpPr>
          <p:cNvPr id="21" name="Where possible, use code that works when run.">
            <a:extLst>
              <a:ext uri="{FF2B5EF4-FFF2-40B4-BE49-F238E27FC236}">
                <a16:creationId xmlns:a16="http://schemas.microsoft.com/office/drawing/2014/main" id="{3F173CF9-BC89-4344-9CF7-94C0CD61D314}"/>
              </a:ext>
            </a:extLst>
          </p:cNvPr>
          <p:cNvSpPr txBox="1"/>
          <p:nvPr/>
        </p:nvSpPr>
        <p:spPr>
          <a:xfrm>
            <a:off x="291009" y="3236330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 the detected column and merge the data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C4FFA9-9727-4BBB-82BC-BF8DACD40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41" y="3550348"/>
            <a:ext cx="2515011" cy="940961"/>
          </a:xfrm>
          <a:prstGeom prst="rect">
            <a:avLst/>
          </a:prstGeom>
        </p:spPr>
      </p:pic>
      <p:sp>
        <p:nvSpPr>
          <p:cNvPr id="23" name="Where possible, use code that works when run.">
            <a:extLst>
              <a:ext uri="{FF2B5EF4-FFF2-40B4-BE49-F238E27FC236}">
                <a16:creationId xmlns:a16="http://schemas.microsoft.com/office/drawing/2014/main" id="{9DE0C78F-DECD-4FCD-9AD0-89179779E069}"/>
              </a:ext>
            </a:extLst>
          </p:cNvPr>
          <p:cNvSpPr txBox="1"/>
          <p:nvPr/>
        </p:nvSpPr>
        <p:spPr>
          <a:xfrm>
            <a:off x="319513" y="4598199"/>
            <a:ext cx="3091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Check if merge is successful for every row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4BCA0E-2761-4A72-B12C-31AA74DBA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14" y="4953201"/>
            <a:ext cx="2690889" cy="543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E4FCF-5562-456C-AAB2-940B76DBAD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4478" y="2151023"/>
            <a:ext cx="5778537" cy="7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789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408</Words>
  <Application>Microsoft Office PowerPoint</Application>
  <PresentationFormat>Custom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STKaiti</vt:lpstr>
      <vt:lpstr>Avenir Roman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 Template Creator Summary</vt:lpstr>
      <vt:lpstr>MS Template Creator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46</cp:revision>
  <cp:lastPrinted>2021-01-28T08:28:46Z</cp:lastPrinted>
  <dcterms:modified xsi:type="dcterms:W3CDTF">2021-08-13T10:13:55Z</dcterms:modified>
</cp:coreProperties>
</file>